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35"/>
  </p:notesMasterIdLst>
  <p:handoutMasterIdLst>
    <p:handoutMasterId r:id="rId36"/>
  </p:handoutMasterIdLst>
  <p:sldIdLst>
    <p:sldId id="256" r:id="rId2"/>
    <p:sldId id="317" r:id="rId3"/>
    <p:sldId id="318" r:id="rId4"/>
    <p:sldId id="379" r:id="rId5"/>
    <p:sldId id="350" r:id="rId6"/>
    <p:sldId id="351" r:id="rId7"/>
    <p:sldId id="349" r:id="rId8"/>
    <p:sldId id="352" r:id="rId9"/>
    <p:sldId id="353" r:id="rId10"/>
    <p:sldId id="354" r:id="rId11"/>
    <p:sldId id="356" r:id="rId12"/>
    <p:sldId id="357" r:id="rId13"/>
    <p:sldId id="358" r:id="rId14"/>
    <p:sldId id="383" r:id="rId15"/>
    <p:sldId id="384" r:id="rId16"/>
    <p:sldId id="381" r:id="rId17"/>
    <p:sldId id="382" r:id="rId18"/>
    <p:sldId id="359" r:id="rId19"/>
    <p:sldId id="355" r:id="rId20"/>
    <p:sldId id="342" r:id="rId21"/>
    <p:sldId id="367" r:id="rId22"/>
    <p:sldId id="385" r:id="rId23"/>
    <p:sldId id="372" r:id="rId24"/>
    <p:sldId id="374" r:id="rId25"/>
    <p:sldId id="386" r:id="rId26"/>
    <p:sldId id="380" r:id="rId27"/>
    <p:sldId id="388" r:id="rId28"/>
    <p:sldId id="389" r:id="rId29"/>
    <p:sldId id="390" r:id="rId30"/>
    <p:sldId id="393" r:id="rId31"/>
    <p:sldId id="391" r:id="rId32"/>
    <p:sldId id="392" r:id="rId33"/>
    <p:sldId id="39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266" autoAdjust="0"/>
  </p:normalViewPr>
  <p:slideViewPr>
    <p:cSldViewPr>
      <p:cViewPr varScale="1">
        <p:scale>
          <a:sx n="106" d="100"/>
          <a:sy n="106" d="100"/>
        </p:scale>
        <p:origin x="166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80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28137-BB3F-445E-8228-B082E544B1E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2A4B3-ADF8-4420-8451-E18185A1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7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70F49-96A1-48C0-8854-855F38D24471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4202B-DD60-4804-B2CC-85B5B273C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February 15th through February 28th- 14 Day Closure</a:t>
            </a:r>
          </a:p>
          <a:p>
            <a:endParaRPr lang="en-US" dirty="0" smtClean="0"/>
          </a:p>
          <a:p>
            <a:r>
              <a:rPr lang="en-US" dirty="0" smtClean="0"/>
              <a:t>Spanned northeast of the Mississippi River to Bayou Terre Aux Boeuf and covered a 238 square mile area.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202B-DD60-4804-B2CC-85B5B273CF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20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1DB7-F33D-4B20-A578-F3B43B7261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6" name="Picture 2" descr="U:\Logos\FINAL NEW LPBF Logo AP 2013 Full LETTERS 300pix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40808"/>
            <a:ext cx="3657600" cy="191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1DB7-F33D-4B20-A578-F3B43B726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1DB7-F33D-4B20-A578-F3B43B726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1DB7-F33D-4B20-A578-F3B43B7261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0" name="Picture 2" descr="U:\Logos\FINAL NEW LPBF Logo AP 2013 Full LETTERS 300pix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638" y="6172200"/>
            <a:ext cx="1308362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1DB7-F33D-4B20-A578-F3B43B7261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U:\Logos\FINAL NEW LPBF Logo AP 2013 Full LETTERS 300pix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638" y="6172200"/>
            <a:ext cx="1308362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1DB7-F33D-4B20-A578-F3B43B7261D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1DB7-F33D-4B20-A578-F3B43B7261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U:\Logos\FINAL NEW LPBF Logo AP 2013 Full LETTERS 300pix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638" y="6172200"/>
            <a:ext cx="1308362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1DB7-F33D-4B20-A578-F3B43B726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1DB7-F33D-4B20-A578-F3B43B7261D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U:\Logos\FINAL NEW LPBF Logo AP 2013 Full LETTERS 300pix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638" y="6172200"/>
            <a:ext cx="1308362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1DB7-F33D-4B20-A578-F3B43B7261D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U:\Logos\FINAL NEW LPBF Logo AP 2013 Full LETTERS 300pix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638" y="6172200"/>
            <a:ext cx="1308362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1DB7-F33D-4B20-A578-F3B43B7261D3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1DB7-F33D-4B20-A578-F3B43B7261D3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0065678-F6EE-451E-8354-54F85994C0D3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7BB1DB7-F33D-4B20-A578-F3B43B7261D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664" r:id="rId12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Derelict Crab Trap Removal Program in the Pontchartrain Basin</a:t>
            </a:r>
            <a:endParaRPr lang="en-US" dirty="0"/>
          </a:p>
        </p:txBody>
      </p:sp>
      <p:pic>
        <p:nvPicPr>
          <p:cNvPr id="1026" name="Picture 2" descr="U:\Logos\FINAL NEW LPBF Logo AP 2013 Full LETTERS 300pix (2)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40808"/>
            <a:ext cx="3657600" cy="191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1828800"/>
            <a:ext cx="48768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981200"/>
            <a:ext cx="4648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</a:t>
            </a:r>
            <a:r>
              <a:rPr lang="en-US" sz="2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Songy</a:t>
            </a:r>
            <a:endParaRPr lang="en-US" sz="2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</a:t>
            </a:r>
          </a:p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Manager- Derelict Crab Trap Program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3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6. </a:t>
            </a:r>
            <a:r>
              <a:rPr lang="en-US" sz="2000" dirty="0" smtClean="0"/>
              <a:t>When </a:t>
            </a:r>
            <a:r>
              <a:rPr lang="en-US" sz="2000" dirty="0"/>
              <a:t>washed ashore, they trap birds, raccoons and other marsh animals 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>7. </a:t>
            </a:r>
            <a:r>
              <a:rPr lang="en-US" sz="2000" dirty="0"/>
              <a:t>Even once disintegrated, derelict crab trap components (such as escape rings) can entrap or entangle fish and birds </a:t>
            </a:r>
            <a:endParaRPr lang="en-US" sz="2000" b="1" dirty="0"/>
          </a:p>
        </p:txBody>
      </p:sp>
      <p:pic>
        <p:nvPicPr>
          <p:cNvPr id="4" name="image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209800"/>
            <a:ext cx="5791200" cy="44062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4600" y="3276600"/>
            <a:ext cx="26283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A: A Pied-billed Grebe released from a derelict crab trap in </a:t>
            </a:r>
            <a:r>
              <a:rPr lang="en-US" sz="1600" dirty="0" smtClean="0">
                <a:solidFill>
                  <a:schemeClr val="tx2"/>
                </a:solidFill>
              </a:rPr>
              <a:t>Delacroix, </a:t>
            </a:r>
            <a:r>
              <a:rPr lang="en-US" sz="1600" dirty="0">
                <a:solidFill>
                  <a:schemeClr val="tx2"/>
                </a:solidFill>
              </a:rPr>
              <a:t>2018. 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B</a:t>
            </a:r>
            <a:r>
              <a:rPr lang="en-US" sz="1600" dirty="0">
                <a:solidFill>
                  <a:schemeClr val="tx2"/>
                </a:solidFill>
              </a:rPr>
              <a:t>: Redfish stuck in an escape ring (component of a crab trap).</a:t>
            </a:r>
          </a:p>
        </p:txBody>
      </p:sp>
    </p:spTree>
    <p:extLst>
      <p:ext uri="{BB962C8B-B14F-4D97-AF65-F5344CB8AC3E}">
        <p14:creationId xmlns:p14="http://schemas.microsoft.com/office/powerpoint/2010/main" val="21949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Ghost Fishing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sz="2000" dirty="0"/>
              <a:t>A major effect of derelict traps is “ghost fishing” or continued capture of crabs and fish </a:t>
            </a:r>
            <a:r>
              <a:rPr lang="en-US" sz="2000" dirty="0" smtClean="0"/>
              <a:t>without </a:t>
            </a:r>
            <a:r>
              <a:rPr lang="en-US" sz="2000" dirty="0"/>
              <a:t>fishers’ maintenance or baiting of </a:t>
            </a:r>
            <a:r>
              <a:rPr lang="en-US" sz="2000" dirty="0" smtClean="0"/>
              <a:t>traps.</a:t>
            </a:r>
            <a:endParaRPr lang="en-US" sz="2000" dirty="0"/>
          </a:p>
          <a:p>
            <a:r>
              <a:rPr lang="en-US" sz="2000" dirty="0"/>
              <a:t>Ghost fishing can be a long-term problem because crab traps may take up to nine years to degrade to the point where they </a:t>
            </a:r>
            <a:r>
              <a:rPr lang="en-US" sz="2000" dirty="0" smtClean="0"/>
              <a:t>no longer </a:t>
            </a:r>
            <a:r>
              <a:rPr lang="en-US" sz="2000" dirty="0"/>
              <a:t>ghost </a:t>
            </a:r>
            <a:r>
              <a:rPr lang="en-US" sz="2000" dirty="0" smtClean="0"/>
              <a:t>fish.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Ghost Fishing in the Southeast Alaska Commercial Dungeness Crab </a:t>
            </a:r>
            <a:r>
              <a:rPr lang="en-US" sz="1600" dirty="0" smtClean="0">
                <a:solidFill>
                  <a:schemeClr val="tx2"/>
                </a:solidFill>
              </a:rPr>
              <a:t>Fishery- </a:t>
            </a:r>
            <a:r>
              <a:rPr lang="en-US" sz="1600" dirty="0" err="1">
                <a:solidFill>
                  <a:schemeClr val="tx2"/>
                </a:solidFill>
              </a:rPr>
              <a:t>Maselko</a:t>
            </a:r>
            <a:r>
              <a:rPr lang="en-US" sz="1600" dirty="0">
                <a:solidFill>
                  <a:schemeClr val="tx2"/>
                </a:solidFill>
              </a:rPr>
              <a:t> et al., 2013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3200400"/>
            <a:ext cx="4648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3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Ghost Fishing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sz="2000" dirty="0"/>
              <a:t>Guillory (1993) found that an average of 25.8 crabs die per trap per year in a study in Terrebonne Parish, </a:t>
            </a:r>
            <a:r>
              <a:rPr lang="en-US" sz="2000" dirty="0" smtClean="0"/>
              <a:t>Louisiana. </a:t>
            </a:r>
          </a:p>
          <a:p>
            <a:pPr lvl="1"/>
            <a:r>
              <a:rPr lang="en-US" sz="1800" i="1" dirty="0">
                <a:solidFill>
                  <a:schemeClr val="tx2"/>
                </a:solidFill>
              </a:rPr>
              <a:t>Ghost fishing by blue crab </a:t>
            </a:r>
            <a:r>
              <a:rPr lang="en-US" sz="1800" i="1" dirty="0" smtClean="0">
                <a:solidFill>
                  <a:schemeClr val="tx2"/>
                </a:solidFill>
              </a:rPr>
              <a:t>traps- </a:t>
            </a:r>
            <a:r>
              <a:rPr lang="en-US" sz="1800" i="1" dirty="0">
                <a:solidFill>
                  <a:schemeClr val="tx2"/>
                </a:solidFill>
              </a:rPr>
              <a:t>Guillory, V. (1993). </a:t>
            </a:r>
            <a:endParaRPr lang="en-US" sz="2200" dirty="0"/>
          </a:p>
          <a:p>
            <a:r>
              <a:rPr lang="en-US" sz="2000" dirty="0" smtClean="0"/>
              <a:t>In </a:t>
            </a:r>
            <a:r>
              <a:rPr lang="en-US" sz="2000" dirty="0"/>
              <a:t>2012 alone </a:t>
            </a:r>
            <a:r>
              <a:rPr lang="en-US" sz="2000" dirty="0" smtClean="0"/>
              <a:t>it </a:t>
            </a:r>
            <a:r>
              <a:rPr lang="en-US" sz="2000" dirty="0"/>
              <a:t>was estimated that 12 million crabs (~10% of the commercial catch reported in 2012) were lost due to crab traps that became </a:t>
            </a:r>
            <a:r>
              <a:rPr lang="en-US" sz="2000" dirty="0" smtClean="0"/>
              <a:t>derelict.</a:t>
            </a:r>
          </a:p>
          <a:p>
            <a:pPr lvl="1"/>
            <a:r>
              <a:rPr lang="en-US" sz="1800" i="1" dirty="0">
                <a:solidFill>
                  <a:schemeClr val="tx2"/>
                </a:solidFill>
              </a:rPr>
              <a:t>Ghost fishing activity in derelict blue crab traps in </a:t>
            </a:r>
            <a:r>
              <a:rPr lang="en-US" sz="1800" i="1" dirty="0" smtClean="0">
                <a:solidFill>
                  <a:schemeClr val="tx2"/>
                </a:solidFill>
              </a:rPr>
              <a:t>Louisiana- </a:t>
            </a:r>
            <a:r>
              <a:rPr lang="en-US" sz="1800" i="1" dirty="0">
                <a:solidFill>
                  <a:schemeClr val="tx2"/>
                </a:solidFill>
              </a:rPr>
              <a:t>Anderson &amp; Alford, </a:t>
            </a:r>
            <a:r>
              <a:rPr lang="en-US" sz="1800" i="1" dirty="0" smtClean="0">
                <a:solidFill>
                  <a:schemeClr val="tx2"/>
                </a:solidFill>
              </a:rPr>
              <a:t>2014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34246" b="22882"/>
          <a:stretch/>
        </p:blipFill>
        <p:spPr>
          <a:xfrm rot="5400000">
            <a:off x="3059626" y="3480251"/>
            <a:ext cx="3024748" cy="34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Ghost Fishing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Autofit/>
          </a:bodyPr>
          <a:lstStyle/>
          <a:p>
            <a:r>
              <a:rPr lang="en-US" sz="2000" dirty="0"/>
              <a:t>Though the bait in crab traps may only last a few days, un-baited crab traps can still effectively trap blue crabs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A </a:t>
            </a:r>
            <a:r>
              <a:rPr lang="en-US" sz="2000" dirty="0"/>
              <a:t>crab trap can become re-baited </a:t>
            </a:r>
            <a:r>
              <a:rPr lang="en-US" sz="2000" dirty="0" smtClean="0"/>
              <a:t>by </a:t>
            </a:r>
            <a:r>
              <a:rPr lang="en-US" sz="2000" dirty="0"/>
              <a:t>attracting fish </a:t>
            </a:r>
            <a:r>
              <a:rPr lang="en-US" sz="2000" dirty="0" smtClean="0"/>
              <a:t>that get tr</a:t>
            </a:r>
            <a:r>
              <a:rPr lang="en-US" sz="2000" dirty="0" smtClean="0"/>
              <a:t>apped and</a:t>
            </a:r>
            <a:r>
              <a:rPr lang="en-US" sz="2000" dirty="0" smtClean="0"/>
              <a:t> </a:t>
            </a:r>
            <a:r>
              <a:rPr lang="en-US" sz="2000" dirty="0"/>
              <a:t>die in </a:t>
            </a:r>
            <a:r>
              <a:rPr lang="en-US" sz="2000" dirty="0" smtClean="0"/>
              <a:t>the derelict </a:t>
            </a:r>
            <a:r>
              <a:rPr lang="en-US" sz="2000" dirty="0"/>
              <a:t>trap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Many </a:t>
            </a:r>
            <a:r>
              <a:rPr lang="en-US" sz="2000" dirty="0"/>
              <a:t>fish, such as </a:t>
            </a:r>
            <a:r>
              <a:rPr lang="en-US" sz="2000" dirty="0" smtClean="0"/>
              <a:t>sheepshead and catfish, </a:t>
            </a:r>
            <a:r>
              <a:rPr lang="en-US" sz="2000" dirty="0"/>
              <a:t>forage on organisms such as </a:t>
            </a:r>
            <a:r>
              <a:rPr lang="en-US" sz="2000" dirty="0" smtClean="0"/>
              <a:t>blue </a:t>
            </a:r>
            <a:r>
              <a:rPr lang="en-US" sz="2000" dirty="0" smtClean="0"/>
              <a:t>crabs, bivalves, and barnacles </a:t>
            </a:r>
            <a:r>
              <a:rPr lang="en-US" sz="2000" dirty="0"/>
              <a:t>that adhere </a:t>
            </a:r>
            <a:r>
              <a:rPr lang="en-US" sz="2000" dirty="0" smtClean="0"/>
              <a:t>to the traps.</a:t>
            </a:r>
          </a:p>
          <a:p>
            <a:r>
              <a:rPr lang="en-US" sz="2000" dirty="0" smtClean="0"/>
              <a:t>While </a:t>
            </a:r>
            <a:r>
              <a:rPr lang="en-US" sz="2000" dirty="0"/>
              <a:t>foraging on these </a:t>
            </a:r>
            <a:r>
              <a:rPr lang="en-US" sz="2000" dirty="0" smtClean="0"/>
              <a:t>organisms, </a:t>
            </a:r>
            <a:r>
              <a:rPr lang="en-US" sz="2000" dirty="0"/>
              <a:t>a sheepshead </a:t>
            </a:r>
            <a:r>
              <a:rPr lang="en-US" sz="2000" dirty="0" smtClean="0"/>
              <a:t>or catfish may </a:t>
            </a:r>
            <a:r>
              <a:rPr lang="en-US" sz="2000" dirty="0"/>
              <a:t>become trapped and eventually die in the crab trap, thus rebaiting the trap </a:t>
            </a:r>
            <a:r>
              <a:rPr lang="en-US" sz="2000" dirty="0" smtClean="0"/>
              <a:t>repeatedly.</a:t>
            </a:r>
          </a:p>
          <a:p>
            <a:r>
              <a:rPr lang="en-US" sz="2000" dirty="0" smtClean="0"/>
              <a:t>Many different species of fish, birds, and mammals have been observed dead in crab traps; sheepshead was identified as the most common in a yearlong study within coastal Louisiana (Guillory, 1993).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7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5883"/>
            <a:ext cx="7863416" cy="589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" b="9085"/>
          <a:stretch/>
        </p:blipFill>
        <p:spPr>
          <a:xfrm>
            <a:off x="152400" y="2819400"/>
            <a:ext cx="3341860" cy="38998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18" y="143774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8914" r="26666"/>
          <a:stretch/>
        </p:blipFill>
        <p:spPr>
          <a:xfrm>
            <a:off x="304800" y="274638"/>
            <a:ext cx="7315200" cy="636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6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r="15556"/>
          <a:stretch/>
        </p:blipFill>
        <p:spPr>
          <a:xfrm rot="5400000">
            <a:off x="378178" y="106339"/>
            <a:ext cx="3815644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7778"/>
          <a:stretch/>
        </p:blipFill>
        <p:spPr>
          <a:xfrm rot="5400000">
            <a:off x="4249516" y="1313084"/>
            <a:ext cx="4925683" cy="4433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11111" r="6666" b="13333"/>
          <a:stretch/>
        </p:blipFill>
        <p:spPr>
          <a:xfrm>
            <a:off x="304800" y="4100301"/>
            <a:ext cx="3581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9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670"/>
          </a:xfrm>
        </p:spPr>
        <p:txBody>
          <a:bodyPr>
            <a:normAutofit/>
          </a:bodyPr>
          <a:lstStyle/>
          <a:p>
            <a:r>
              <a:rPr lang="en-US" dirty="0" smtClean="0"/>
              <a:t>Ghost Fishing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/>
              <a:t>LPBF has observed 28 species of bycatch during our derelict crab trap removals, including fish, reptiles, and birds 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06568"/>
              </p:ext>
            </p:extLst>
          </p:nvPr>
        </p:nvGraphicFramePr>
        <p:xfrm>
          <a:off x="1219200" y="2128108"/>
          <a:ext cx="6477001" cy="427269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63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141">
                <a:tc gridSpan="3">
                  <a:txBody>
                    <a:bodyPr/>
                    <a:lstStyle/>
                    <a:p>
                      <a:pPr marL="80772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5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Species</a:t>
                      </a:r>
                      <a:r>
                        <a:rPr lang="en-US" sz="1450" b="1" spc="7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50" b="1" spc="-1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Observed</a:t>
                      </a:r>
                      <a:r>
                        <a:rPr lang="en-US" sz="1450" b="1" spc="8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50" b="1" spc="-1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as</a:t>
                      </a:r>
                      <a:r>
                        <a:rPr lang="en-US" sz="1450" b="1" spc="7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50" b="1" spc="-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Bycatch</a:t>
                      </a:r>
                      <a:r>
                        <a:rPr lang="en-US" sz="1450" b="1" spc="8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50" b="1" spc="-1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</a:t>
                      </a:r>
                      <a:r>
                        <a:rPr lang="en-US" sz="1450" b="1" spc="8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50" b="1" spc="-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Derelict</a:t>
                      </a:r>
                      <a:r>
                        <a:rPr lang="en-US" sz="1450" b="1" spc="8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50" b="1" spc="-2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Crab</a:t>
                      </a:r>
                      <a:r>
                        <a:rPr lang="en-US" sz="1450" b="1" spc="8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50" b="1" spc="-2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Traps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47561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b="1" spc="-25">
                          <a:effectLst/>
                          <a:latin typeface="Calibri"/>
                          <a:ea typeface="Calibri"/>
                          <a:cs typeface="Times New Roman"/>
                        </a:rPr>
                        <a:t>Common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3596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b="1" spc="-10">
                          <a:effectLst/>
                          <a:latin typeface="Calibri"/>
                          <a:ea typeface="Calibri"/>
                          <a:cs typeface="Times New Roman"/>
                        </a:rPr>
                        <a:t>Occasional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" algn="ctr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b="1" spc="20">
                          <a:effectLst/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1350" b="1" spc="-35">
                          <a:effectLst/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1350" b="1" spc="10">
                          <a:effectLst/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135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37655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0">
                          <a:effectLst/>
                          <a:latin typeface="Calibri"/>
                          <a:ea typeface="Calibri"/>
                          <a:cs typeface="Times New Roman"/>
                        </a:rPr>
                        <a:t>Sheepshead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63690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0">
                          <a:effectLst/>
                          <a:latin typeface="Calibri"/>
                          <a:ea typeface="Calibri"/>
                          <a:cs typeface="Times New Roman"/>
                        </a:rPr>
                        <a:t>Striped</a:t>
                      </a:r>
                      <a:r>
                        <a:rPr lang="en-US" sz="1350" spc="-75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25">
                          <a:effectLst/>
                          <a:latin typeface="Calibri"/>
                          <a:ea typeface="Calibri"/>
                          <a:cs typeface="Times New Roman"/>
                        </a:rPr>
                        <a:t>Mullet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4193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0">
                          <a:effectLst/>
                          <a:latin typeface="Calibri"/>
                          <a:ea typeface="Calibri"/>
                          <a:cs typeface="Times New Roman"/>
                        </a:rPr>
                        <a:t>Largemouth</a:t>
                      </a:r>
                      <a:r>
                        <a:rPr lang="en-US" sz="1350" spc="-12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Bass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27749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25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Redear</a:t>
                      </a:r>
                      <a:r>
                        <a:rPr lang="en-US" sz="1350" spc="-5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Sunfish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1818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25">
                          <a:effectLst/>
                          <a:latin typeface="Calibri"/>
                          <a:ea typeface="Calibri"/>
                          <a:cs typeface="Times New Roman"/>
                        </a:rPr>
                        <a:t>Blue</a:t>
                      </a:r>
                      <a:r>
                        <a:rPr lang="en-US" sz="1350" spc="-105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10">
                          <a:effectLst/>
                          <a:latin typeface="Calibri"/>
                          <a:ea typeface="Calibri"/>
                          <a:cs typeface="Times New Roman"/>
                        </a:rPr>
                        <a:t>Catfish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Goby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11113" marR="0" indent="-11113" algn="ctr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2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Bluegill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574040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Flathead</a:t>
                      </a:r>
                      <a:r>
                        <a:rPr lang="en-US" sz="1350" spc="-11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1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Catfish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51117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0">
                          <a:effectLst/>
                          <a:latin typeface="Calibri"/>
                          <a:ea typeface="Calibri"/>
                          <a:cs typeface="Times New Roman"/>
                        </a:rPr>
                        <a:t>Sea</a:t>
                      </a:r>
                      <a:r>
                        <a:rPr lang="en-US" sz="1350" spc="-9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15">
                          <a:effectLst/>
                          <a:latin typeface="Calibri"/>
                          <a:ea typeface="Calibri"/>
                          <a:cs typeface="Times New Roman"/>
                        </a:rPr>
                        <a:t>Robin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25082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>
                          <a:effectLst/>
                          <a:latin typeface="Calibri"/>
                          <a:ea typeface="Calibri"/>
                          <a:cs typeface="Times New Roman"/>
                        </a:rPr>
                        <a:t>Oyster</a:t>
                      </a:r>
                      <a:r>
                        <a:rPr lang="en-US" sz="1350" spc="-85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Toadfish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591820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Channel</a:t>
                      </a:r>
                      <a:r>
                        <a:rPr lang="en-US" sz="1350" spc="-13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1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Catfish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0" algn="ctr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Pinfish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12509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5">
                          <a:effectLst/>
                          <a:latin typeface="Calibri"/>
                          <a:ea typeface="Calibri"/>
                          <a:cs typeface="Times New Roman"/>
                        </a:rPr>
                        <a:t>Redspotted</a:t>
                      </a:r>
                      <a:r>
                        <a:rPr lang="en-US" sz="1350" spc="-13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>
                          <a:effectLst/>
                          <a:latin typeface="Calibri"/>
                          <a:ea typeface="Calibri"/>
                          <a:cs typeface="Times New Roman"/>
                        </a:rPr>
                        <a:t>Sunfish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algn="ctr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Gar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25">
                          <a:effectLst/>
                          <a:latin typeface="Calibri"/>
                          <a:ea typeface="Calibri"/>
                          <a:cs typeface="Times New Roman"/>
                        </a:rPr>
                        <a:t>Eel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707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5">
                          <a:effectLst/>
                          <a:latin typeface="Calibri"/>
                          <a:ea typeface="Calibri"/>
                          <a:cs typeface="Times New Roman"/>
                        </a:rPr>
                        <a:t>Black</a:t>
                      </a:r>
                      <a:r>
                        <a:rPr lang="en-US" sz="1350" spc="-65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5">
                          <a:effectLst/>
                          <a:latin typeface="Calibri"/>
                          <a:ea typeface="Calibri"/>
                          <a:cs typeface="Times New Roman"/>
                        </a:rPr>
                        <a:t>Drum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538480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0">
                          <a:effectLst/>
                          <a:latin typeface="Calibri"/>
                          <a:ea typeface="Calibri"/>
                          <a:cs typeface="Times New Roman"/>
                        </a:rPr>
                        <a:t>Flounder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30">
                          <a:effectLst/>
                          <a:latin typeface="Calibri"/>
                          <a:ea typeface="Calibri"/>
                          <a:cs typeface="Times New Roman"/>
                        </a:rPr>
                        <a:t>Red</a:t>
                      </a:r>
                      <a:r>
                        <a:rPr lang="en-US" sz="1350" spc="-65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>
                          <a:effectLst/>
                          <a:latin typeface="Calibri"/>
                          <a:ea typeface="Calibri"/>
                          <a:cs typeface="Times New Roman"/>
                        </a:rPr>
                        <a:t>drum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6860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5">
                          <a:effectLst/>
                          <a:latin typeface="Calibri"/>
                          <a:ea typeface="Calibri"/>
                          <a:cs typeface="Times New Roman"/>
                        </a:rPr>
                        <a:t>Spotted</a:t>
                      </a:r>
                      <a:r>
                        <a:rPr lang="en-US" sz="1350" spc="-12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10">
                          <a:effectLst/>
                          <a:latin typeface="Calibri"/>
                          <a:ea typeface="Calibri"/>
                          <a:cs typeface="Times New Roman"/>
                        </a:rPr>
                        <a:t>Seatrout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4485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Stone</a:t>
                      </a:r>
                      <a:r>
                        <a:rPr lang="en-US" sz="1350" spc="-12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Crab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565150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Stingray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" algn="ctr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0">
                          <a:effectLst/>
                          <a:latin typeface="Calibri"/>
                          <a:ea typeface="Calibri"/>
                          <a:cs typeface="Times New Roman"/>
                        </a:rPr>
                        <a:t>Mud</a:t>
                      </a:r>
                      <a:r>
                        <a:rPr lang="en-US" sz="1350" spc="-8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Crab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30530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0">
                          <a:effectLst/>
                          <a:latin typeface="Calibri"/>
                          <a:ea typeface="Calibri"/>
                          <a:cs typeface="Times New Roman"/>
                        </a:rPr>
                        <a:t>Striped</a:t>
                      </a:r>
                      <a:r>
                        <a:rPr lang="en-US" sz="1350" spc="-9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Bass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80010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0">
                          <a:effectLst/>
                          <a:latin typeface="Calibri"/>
                          <a:ea typeface="Calibri"/>
                          <a:cs typeface="Times New Roman"/>
                        </a:rPr>
                        <a:t>Diamondback</a:t>
                      </a:r>
                      <a:r>
                        <a:rPr lang="en-US" sz="1350" spc="-9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10">
                          <a:effectLst/>
                          <a:latin typeface="Calibri"/>
                          <a:ea typeface="Calibri"/>
                          <a:cs typeface="Times New Roman"/>
                        </a:rPr>
                        <a:t>Terrapin</a:t>
                      </a:r>
                      <a:r>
                        <a:rPr lang="en-US" sz="1350" spc="-10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15">
                          <a:effectLst/>
                          <a:latin typeface="Calibri"/>
                          <a:ea typeface="Calibri"/>
                          <a:cs typeface="Times New Roman"/>
                        </a:rPr>
                        <a:t>Turtles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algn="ctr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5">
                          <a:effectLst/>
                          <a:latin typeface="Calibri"/>
                          <a:ea typeface="Calibri"/>
                          <a:cs typeface="Times New Roman"/>
                        </a:rPr>
                        <a:t>Otter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75615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Cormorant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algn="ctr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Grebe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0">
                        <a:lnSpc>
                          <a:spcPts val="163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350" spc="-1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Red-winged</a:t>
                      </a:r>
                      <a:r>
                        <a:rPr lang="en-US" sz="1350" spc="-14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50" spc="-5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blackbird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Derelict Crab Trap Rodeo (DCTR)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sz="2000" dirty="0"/>
              <a:t>The Derelict Crab Trap Rodeo (DCTR) program was initiated in 2004 by the Louisiana Department of Wildlife and Fisheries (LDWF) to remove derelict traps and to reduce their environmental and </a:t>
            </a:r>
            <a:r>
              <a:rPr lang="en-US" sz="2000" dirty="0" smtClean="0"/>
              <a:t>economic </a:t>
            </a:r>
            <a:r>
              <a:rPr lang="en-US" sz="2000" dirty="0"/>
              <a:t>impacts.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LWFC dictates a closure area for derelict crab trap removal within Louisiana state water bottoms. Typically a closure lasts up to 16 days in February and </a:t>
            </a:r>
            <a:r>
              <a:rPr lang="en-US" sz="2000" dirty="0" smtClean="0"/>
              <a:t>March.</a:t>
            </a:r>
          </a:p>
          <a:p>
            <a:endParaRPr lang="en-US" sz="2000" dirty="0"/>
          </a:p>
          <a:p>
            <a:r>
              <a:rPr lang="en-US" sz="2000" dirty="0" smtClean="0"/>
              <a:t>All traps inside of closure area are deemed derelict.</a:t>
            </a:r>
          </a:p>
          <a:p>
            <a:endParaRPr lang="en-US" sz="2000" dirty="0"/>
          </a:p>
          <a:p>
            <a:r>
              <a:rPr lang="en-US" sz="2000" dirty="0" smtClean="0"/>
              <a:t>During these closures LDWF personnel as well as organizations or volunteers with the approval of LDWF are allowed to retrieve, crush, and dispose of derelict traps.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007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15962"/>
          </a:xfrm>
        </p:spPr>
        <p:txBody>
          <a:bodyPr/>
          <a:lstStyle/>
          <a:p>
            <a:r>
              <a:rPr lang="en-US" dirty="0" smtClean="0"/>
              <a:t>Introduction- Commercial Crab Fishery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000" dirty="0"/>
              <a:t>The commercial crab fishery in Louisiana is an important fishery that primarily targets adult blue crabs (</a:t>
            </a:r>
            <a:r>
              <a:rPr lang="en-US" sz="2000" i="1" dirty="0" err="1"/>
              <a:t>Callinectes</a:t>
            </a:r>
            <a:r>
              <a:rPr lang="en-US" sz="2000" i="1" dirty="0"/>
              <a:t> </a:t>
            </a:r>
            <a:r>
              <a:rPr lang="en-US" sz="2000" i="1" dirty="0" err="1"/>
              <a:t>sapidus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Yielding </a:t>
            </a:r>
            <a:r>
              <a:rPr lang="en-US" sz="2000" dirty="0"/>
              <a:t>an annual average of 18,600,000 kg (41,000,000 pounds) in 2013- 2016, the Louisiana blue crab fishery is frequently both the largest blue crab fishery and domestic blue crab supplier in the United </a:t>
            </a:r>
            <a:r>
              <a:rPr lang="en-US" sz="2000" dirty="0" smtClean="0"/>
              <a:t>States. </a:t>
            </a:r>
            <a:r>
              <a:rPr lang="en-US" sz="1600" dirty="0" smtClean="0"/>
              <a:t>(https</a:t>
            </a:r>
            <a:r>
              <a:rPr lang="en-US" sz="1600" dirty="0"/>
              <a:t>://www.st.nmfs.noaa.gov/commercial-fisheries/commercial- landings/index</a:t>
            </a:r>
            <a:r>
              <a:rPr lang="en-US" sz="1600" dirty="0" smtClean="0"/>
              <a:t>)</a:t>
            </a:r>
            <a:endParaRPr lang="en-US" sz="1600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222"/>
          <a:stretch/>
        </p:blipFill>
        <p:spPr>
          <a:xfrm rot="5400000">
            <a:off x="392583" y="3493620"/>
            <a:ext cx="3103878" cy="31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Derelict Trap Removal in the Pontchartrain Basin: 2019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00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07" y="193344"/>
            <a:ext cx="7122881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88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304800"/>
            <a:ext cx="2971800" cy="2438399"/>
          </a:xfrm>
        </p:spPr>
        <p:txBody>
          <a:bodyPr>
            <a:normAutofit/>
          </a:bodyPr>
          <a:lstStyle/>
          <a:p>
            <a:r>
              <a:rPr lang="en-US" sz="1600" dirty="0"/>
              <a:t>After </a:t>
            </a:r>
            <a:r>
              <a:rPr lang="en-US" sz="1600" dirty="0" smtClean="0"/>
              <a:t>5 </a:t>
            </a:r>
            <a:r>
              <a:rPr lang="en-US" sz="1600" dirty="0"/>
              <a:t>working days </a:t>
            </a:r>
            <a:r>
              <a:rPr lang="en-US" sz="1600" dirty="0" smtClean="0"/>
              <a:t>LPBF </a:t>
            </a:r>
            <a:r>
              <a:rPr lang="en-US" sz="1600" dirty="0"/>
              <a:t>had removed a total of 401 derelict crab </a:t>
            </a:r>
            <a:r>
              <a:rPr lang="en-US" sz="1600" dirty="0" smtClean="0"/>
              <a:t>traps.</a:t>
            </a:r>
          </a:p>
          <a:p>
            <a:r>
              <a:rPr lang="en-US" sz="1600" dirty="0" smtClean="0"/>
              <a:t>Efforts </a:t>
            </a:r>
            <a:r>
              <a:rPr lang="en-US" sz="1600" dirty="0"/>
              <a:t>by LDWF resulted in the removal of 235 traps, resulting in a total of 636 derelict crab traps </a:t>
            </a:r>
            <a:r>
              <a:rPr lang="en-US" sz="1600" dirty="0" smtClean="0"/>
              <a:t>removed.</a:t>
            </a:r>
            <a:endParaRPr lang="en-US" dirty="0"/>
          </a:p>
        </p:txBody>
      </p:sp>
      <p:pic>
        <p:nvPicPr>
          <p:cNvPr id="4" name="image1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474" y="112412"/>
            <a:ext cx="5981526" cy="6629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2707" y="4114800"/>
            <a:ext cx="251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Density of crab </a:t>
            </a:r>
            <a:r>
              <a:rPr lang="en-US" sz="1600" b="1" dirty="0" smtClean="0">
                <a:solidFill>
                  <a:schemeClr val="tx2"/>
                </a:solidFill>
              </a:rPr>
              <a:t>traps removed by LPBF </a:t>
            </a:r>
            <a:r>
              <a:rPr lang="en-US" sz="1600" b="1" dirty="0">
                <a:solidFill>
                  <a:schemeClr val="tx2"/>
                </a:solidFill>
              </a:rPr>
              <a:t>within the West Lake Pontchartrain closure area. (Areas in light blue = 30—41 traps per sq. mile).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4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4" y="166048"/>
            <a:ext cx="7162800" cy="65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2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16188" y="103358"/>
            <a:ext cx="5827412" cy="6678441"/>
            <a:chOff x="0" y="19"/>
            <a:chExt cx="7938" cy="9382"/>
          </a:xfrm>
        </p:grpSpPr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"/>
              <a:ext cx="7938" cy="9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2902" y="2532"/>
              <a:ext cx="349" cy="368"/>
              <a:chOff x="2902" y="2532"/>
              <a:chExt cx="349" cy="368"/>
            </a:xfrm>
          </p:grpSpPr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2902" y="2532"/>
                <a:ext cx="349" cy="368"/>
              </a:xfrm>
              <a:custGeom>
                <a:avLst/>
                <a:gdLst>
                  <a:gd name="T0" fmla="+- 0 3158 2902"/>
                  <a:gd name="T1" fmla="*/ T0 w 349"/>
                  <a:gd name="T2" fmla="+- 0 2822 2532"/>
                  <a:gd name="T3" fmla="*/ 2822 h 368"/>
                  <a:gd name="T4" fmla="+- 0 3125 2902"/>
                  <a:gd name="T5" fmla="*/ T4 w 349"/>
                  <a:gd name="T6" fmla="+- 0 2853 2532"/>
                  <a:gd name="T7" fmla="*/ 2853 h 368"/>
                  <a:gd name="T8" fmla="+- 0 3251 2902"/>
                  <a:gd name="T9" fmla="*/ T8 w 349"/>
                  <a:gd name="T10" fmla="+- 0 2899 2532"/>
                  <a:gd name="T11" fmla="*/ 2899 h 368"/>
                  <a:gd name="T12" fmla="+- 0 3232 2902"/>
                  <a:gd name="T13" fmla="*/ T12 w 349"/>
                  <a:gd name="T14" fmla="+- 0 2837 2532"/>
                  <a:gd name="T15" fmla="*/ 2837 h 368"/>
                  <a:gd name="T16" fmla="+- 0 3171 2902"/>
                  <a:gd name="T17" fmla="*/ T16 w 349"/>
                  <a:gd name="T18" fmla="+- 0 2837 2532"/>
                  <a:gd name="T19" fmla="*/ 2837 h 368"/>
                  <a:gd name="T20" fmla="+- 0 3158 2902"/>
                  <a:gd name="T21" fmla="*/ T20 w 349"/>
                  <a:gd name="T22" fmla="+- 0 2822 2532"/>
                  <a:gd name="T23" fmla="*/ 2822 h 3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349" h="368">
                    <a:moveTo>
                      <a:pt x="256" y="290"/>
                    </a:moveTo>
                    <a:lnTo>
                      <a:pt x="223" y="321"/>
                    </a:lnTo>
                    <a:lnTo>
                      <a:pt x="349" y="367"/>
                    </a:lnTo>
                    <a:lnTo>
                      <a:pt x="330" y="305"/>
                    </a:lnTo>
                    <a:lnTo>
                      <a:pt x="269" y="305"/>
                    </a:lnTo>
                    <a:lnTo>
                      <a:pt x="256" y="2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2902" y="2532"/>
                <a:ext cx="349" cy="368"/>
              </a:xfrm>
              <a:custGeom>
                <a:avLst/>
                <a:gdLst>
                  <a:gd name="T0" fmla="+- 0 3179 2902"/>
                  <a:gd name="T1" fmla="*/ T0 w 349"/>
                  <a:gd name="T2" fmla="+- 0 2801 2532"/>
                  <a:gd name="T3" fmla="*/ 2801 h 368"/>
                  <a:gd name="T4" fmla="+- 0 3158 2902"/>
                  <a:gd name="T5" fmla="*/ T4 w 349"/>
                  <a:gd name="T6" fmla="+- 0 2822 2532"/>
                  <a:gd name="T7" fmla="*/ 2822 h 368"/>
                  <a:gd name="T8" fmla="+- 0 3171 2902"/>
                  <a:gd name="T9" fmla="*/ T8 w 349"/>
                  <a:gd name="T10" fmla="+- 0 2837 2532"/>
                  <a:gd name="T11" fmla="*/ 2837 h 368"/>
                  <a:gd name="T12" fmla="+- 0 3193 2902"/>
                  <a:gd name="T13" fmla="*/ T12 w 349"/>
                  <a:gd name="T14" fmla="+- 0 2816 2532"/>
                  <a:gd name="T15" fmla="*/ 2816 h 368"/>
                  <a:gd name="T16" fmla="+- 0 3179 2902"/>
                  <a:gd name="T17" fmla="*/ T16 w 349"/>
                  <a:gd name="T18" fmla="+- 0 2801 2532"/>
                  <a:gd name="T19" fmla="*/ 2801 h 3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9" h="368">
                    <a:moveTo>
                      <a:pt x="277" y="269"/>
                    </a:moveTo>
                    <a:lnTo>
                      <a:pt x="256" y="290"/>
                    </a:lnTo>
                    <a:lnTo>
                      <a:pt x="269" y="305"/>
                    </a:lnTo>
                    <a:lnTo>
                      <a:pt x="291" y="284"/>
                    </a:lnTo>
                    <a:lnTo>
                      <a:pt x="277" y="2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2902" y="2532"/>
                <a:ext cx="349" cy="368"/>
              </a:xfrm>
              <a:custGeom>
                <a:avLst/>
                <a:gdLst>
                  <a:gd name="T0" fmla="+- 0 3212 2902"/>
                  <a:gd name="T1" fmla="*/ T0 w 349"/>
                  <a:gd name="T2" fmla="+- 0 2771 2532"/>
                  <a:gd name="T3" fmla="*/ 2771 h 368"/>
                  <a:gd name="T4" fmla="+- 0 3179 2902"/>
                  <a:gd name="T5" fmla="*/ T4 w 349"/>
                  <a:gd name="T6" fmla="+- 0 2801 2532"/>
                  <a:gd name="T7" fmla="*/ 2801 h 368"/>
                  <a:gd name="T8" fmla="+- 0 3193 2902"/>
                  <a:gd name="T9" fmla="*/ T8 w 349"/>
                  <a:gd name="T10" fmla="+- 0 2816 2532"/>
                  <a:gd name="T11" fmla="*/ 2816 h 368"/>
                  <a:gd name="T12" fmla="+- 0 3171 2902"/>
                  <a:gd name="T13" fmla="*/ T12 w 349"/>
                  <a:gd name="T14" fmla="+- 0 2837 2532"/>
                  <a:gd name="T15" fmla="*/ 2837 h 368"/>
                  <a:gd name="T16" fmla="+- 0 3232 2902"/>
                  <a:gd name="T17" fmla="*/ T16 w 349"/>
                  <a:gd name="T18" fmla="+- 0 2837 2532"/>
                  <a:gd name="T19" fmla="*/ 2837 h 368"/>
                  <a:gd name="T20" fmla="+- 0 3212 2902"/>
                  <a:gd name="T21" fmla="*/ T20 w 349"/>
                  <a:gd name="T22" fmla="+- 0 2771 2532"/>
                  <a:gd name="T23" fmla="*/ 2771 h 3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349" h="368">
                    <a:moveTo>
                      <a:pt x="310" y="239"/>
                    </a:moveTo>
                    <a:lnTo>
                      <a:pt x="277" y="269"/>
                    </a:lnTo>
                    <a:lnTo>
                      <a:pt x="291" y="284"/>
                    </a:lnTo>
                    <a:lnTo>
                      <a:pt x="269" y="305"/>
                    </a:lnTo>
                    <a:lnTo>
                      <a:pt x="330" y="305"/>
                    </a:lnTo>
                    <a:lnTo>
                      <a:pt x="310" y="2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2902" y="2532"/>
                <a:ext cx="349" cy="368"/>
              </a:xfrm>
              <a:custGeom>
                <a:avLst/>
                <a:gdLst>
                  <a:gd name="T0" fmla="+- 0 2924 2902"/>
                  <a:gd name="T1" fmla="*/ T0 w 349"/>
                  <a:gd name="T2" fmla="+- 0 2532 2532"/>
                  <a:gd name="T3" fmla="*/ 2532 h 368"/>
                  <a:gd name="T4" fmla="+- 0 2902 2902"/>
                  <a:gd name="T5" fmla="*/ T4 w 349"/>
                  <a:gd name="T6" fmla="+- 0 2552 2532"/>
                  <a:gd name="T7" fmla="*/ 2552 h 368"/>
                  <a:gd name="T8" fmla="+- 0 3158 2902"/>
                  <a:gd name="T9" fmla="*/ T8 w 349"/>
                  <a:gd name="T10" fmla="+- 0 2822 2532"/>
                  <a:gd name="T11" fmla="*/ 2822 h 368"/>
                  <a:gd name="T12" fmla="+- 0 3179 2902"/>
                  <a:gd name="T13" fmla="*/ T12 w 349"/>
                  <a:gd name="T14" fmla="+- 0 2801 2532"/>
                  <a:gd name="T15" fmla="*/ 2801 h 368"/>
                  <a:gd name="T16" fmla="+- 0 2924 2902"/>
                  <a:gd name="T17" fmla="*/ T16 w 349"/>
                  <a:gd name="T18" fmla="+- 0 2532 2532"/>
                  <a:gd name="T19" fmla="*/ 2532 h 3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9" h="368">
                    <a:moveTo>
                      <a:pt x="22" y="0"/>
                    </a:moveTo>
                    <a:lnTo>
                      <a:pt x="0" y="20"/>
                    </a:lnTo>
                    <a:lnTo>
                      <a:pt x="256" y="290"/>
                    </a:lnTo>
                    <a:lnTo>
                      <a:pt x="277" y="26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27"/>
            <p:cNvGrpSpPr>
              <a:grpSpLocks/>
            </p:cNvGrpSpPr>
            <p:nvPr/>
          </p:nvGrpSpPr>
          <p:grpSpPr bwMode="auto">
            <a:xfrm>
              <a:off x="6557" y="2872"/>
              <a:ext cx="476" cy="697"/>
              <a:chOff x="6557" y="2872"/>
              <a:chExt cx="476" cy="697"/>
            </a:xfrm>
          </p:grpSpPr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6557" y="2872"/>
                <a:ext cx="476" cy="697"/>
              </a:xfrm>
              <a:custGeom>
                <a:avLst/>
                <a:gdLst>
                  <a:gd name="T0" fmla="+- 0 6574 6557"/>
                  <a:gd name="T1" fmla="*/ T0 w 476"/>
                  <a:gd name="T2" fmla="+- 0 3435 2872"/>
                  <a:gd name="T3" fmla="*/ 3435 h 697"/>
                  <a:gd name="T4" fmla="+- 0 6557 6557"/>
                  <a:gd name="T5" fmla="*/ T4 w 476"/>
                  <a:gd name="T6" fmla="+- 0 3568 2872"/>
                  <a:gd name="T7" fmla="*/ 3568 h 697"/>
                  <a:gd name="T8" fmla="+- 0 6674 6557"/>
                  <a:gd name="T9" fmla="*/ T8 w 476"/>
                  <a:gd name="T10" fmla="+- 0 3502 2872"/>
                  <a:gd name="T11" fmla="*/ 3502 h 697"/>
                  <a:gd name="T12" fmla="+- 0 6661 6557"/>
                  <a:gd name="T13" fmla="*/ T12 w 476"/>
                  <a:gd name="T14" fmla="+- 0 3493 2872"/>
                  <a:gd name="T15" fmla="*/ 3493 h 697"/>
                  <a:gd name="T16" fmla="+- 0 6625 6557"/>
                  <a:gd name="T17" fmla="*/ T16 w 476"/>
                  <a:gd name="T18" fmla="+- 0 3493 2872"/>
                  <a:gd name="T19" fmla="*/ 3493 h 697"/>
                  <a:gd name="T20" fmla="+- 0 6600 6557"/>
                  <a:gd name="T21" fmla="*/ T20 w 476"/>
                  <a:gd name="T22" fmla="+- 0 3477 2872"/>
                  <a:gd name="T23" fmla="*/ 3477 h 697"/>
                  <a:gd name="T24" fmla="+- 0 6612 6557"/>
                  <a:gd name="T25" fmla="*/ T24 w 476"/>
                  <a:gd name="T26" fmla="+- 0 3460 2872"/>
                  <a:gd name="T27" fmla="*/ 3460 h 697"/>
                  <a:gd name="T28" fmla="+- 0 6574 6557"/>
                  <a:gd name="T29" fmla="*/ T28 w 476"/>
                  <a:gd name="T30" fmla="+- 0 3435 2872"/>
                  <a:gd name="T31" fmla="*/ 3435 h 6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476" h="697">
                    <a:moveTo>
                      <a:pt x="17" y="563"/>
                    </a:moveTo>
                    <a:lnTo>
                      <a:pt x="0" y="696"/>
                    </a:lnTo>
                    <a:lnTo>
                      <a:pt x="117" y="630"/>
                    </a:lnTo>
                    <a:lnTo>
                      <a:pt x="104" y="621"/>
                    </a:lnTo>
                    <a:lnTo>
                      <a:pt x="68" y="621"/>
                    </a:lnTo>
                    <a:lnTo>
                      <a:pt x="43" y="605"/>
                    </a:lnTo>
                    <a:lnTo>
                      <a:pt x="55" y="588"/>
                    </a:lnTo>
                    <a:lnTo>
                      <a:pt x="17" y="5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6557" y="2872"/>
                <a:ext cx="476" cy="697"/>
              </a:xfrm>
              <a:custGeom>
                <a:avLst/>
                <a:gdLst>
                  <a:gd name="T0" fmla="+- 0 6612 6557"/>
                  <a:gd name="T1" fmla="*/ T0 w 476"/>
                  <a:gd name="T2" fmla="+- 0 3460 2872"/>
                  <a:gd name="T3" fmla="*/ 3460 h 697"/>
                  <a:gd name="T4" fmla="+- 0 6600 6557"/>
                  <a:gd name="T5" fmla="*/ T4 w 476"/>
                  <a:gd name="T6" fmla="+- 0 3477 2872"/>
                  <a:gd name="T7" fmla="*/ 3477 h 697"/>
                  <a:gd name="T8" fmla="+- 0 6625 6557"/>
                  <a:gd name="T9" fmla="*/ T8 w 476"/>
                  <a:gd name="T10" fmla="+- 0 3493 2872"/>
                  <a:gd name="T11" fmla="*/ 3493 h 697"/>
                  <a:gd name="T12" fmla="+- 0 6636 6557"/>
                  <a:gd name="T13" fmla="*/ T12 w 476"/>
                  <a:gd name="T14" fmla="+- 0 3477 2872"/>
                  <a:gd name="T15" fmla="*/ 3477 h 697"/>
                  <a:gd name="T16" fmla="+- 0 6612 6557"/>
                  <a:gd name="T17" fmla="*/ T16 w 476"/>
                  <a:gd name="T18" fmla="+- 0 3460 2872"/>
                  <a:gd name="T19" fmla="*/ 3460 h 6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76" h="697">
                    <a:moveTo>
                      <a:pt x="55" y="588"/>
                    </a:moveTo>
                    <a:lnTo>
                      <a:pt x="43" y="605"/>
                    </a:lnTo>
                    <a:lnTo>
                      <a:pt x="68" y="621"/>
                    </a:lnTo>
                    <a:lnTo>
                      <a:pt x="79" y="605"/>
                    </a:lnTo>
                    <a:lnTo>
                      <a:pt x="55" y="5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6557" y="2872"/>
                <a:ext cx="476" cy="697"/>
              </a:xfrm>
              <a:custGeom>
                <a:avLst/>
                <a:gdLst>
                  <a:gd name="T0" fmla="+- 0 6636 6557"/>
                  <a:gd name="T1" fmla="*/ T0 w 476"/>
                  <a:gd name="T2" fmla="+- 0 3477 2872"/>
                  <a:gd name="T3" fmla="*/ 3477 h 697"/>
                  <a:gd name="T4" fmla="+- 0 6625 6557"/>
                  <a:gd name="T5" fmla="*/ T4 w 476"/>
                  <a:gd name="T6" fmla="+- 0 3493 2872"/>
                  <a:gd name="T7" fmla="*/ 3493 h 697"/>
                  <a:gd name="T8" fmla="+- 0 6661 6557"/>
                  <a:gd name="T9" fmla="*/ T8 w 476"/>
                  <a:gd name="T10" fmla="+- 0 3493 2872"/>
                  <a:gd name="T11" fmla="*/ 3493 h 697"/>
                  <a:gd name="T12" fmla="+- 0 6636 6557"/>
                  <a:gd name="T13" fmla="*/ T12 w 476"/>
                  <a:gd name="T14" fmla="+- 0 3477 2872"/>
                  <a:gd name="T15" fmla="*/ 3477 h 6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6" h="697">
                    <a:moveTo>
                      <a:pt x="79" y="605"/>
                    </a:moveTo>
                    <a:lnTo>
                      <a:pt x="68" y="621"/>
                    </a:lnTo>
                    <a:lnTo>
                      <a:pt x="104" y="621"/>
                    </a:lnTo>
                    <a:lnTo>
                      <a:pt x="79" y="6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6557" y="2872"/>
                <a:ext cx="476" cy="697"/>
              </a:xfrm>
              <a:custGeom>
                <a:avLst/>
                <a:gdLst>
                  <a:gd name="T0" fmla="+- 0 7008 6557"/>
                  <a:gd name="T1" fmla="*/ T0 w 476"/>
                  <a:gd name="T2" fmla="+- 0 2872 2872"/>
                  <a:gd name="T3" fmla="*/ 2872 h 697"/>
                  <a:gd name="T4" fmla="+- 0 6612 6557"/>
                  <a:gd name="T5" fmla="*/ T4 w 476"/>
                  <a:gd name="T6" fmla="+- 0 3460 2872"/>
                  <a:gd name="T7" fmla="*/ 3460 h 697"/>
                  <a:gd name="T8" fmla="+- 0 6636 6557"/>
                  <a:gd name="T9" fmla="*/ T8 w 476"/>
                  <a:gd name="T10" fmla="+- 0 3477 2872"/>
                  <a:gd name="T11" fmla="*/ 3477 h 697"/>
                  <a:gd name="T12" fmla="+- 0 7032 6557"/>
                  <a:gd name="T13" fmla="*/ T12 w 476"/>
                  <a:gd name="T14" fmla="+- 0 2888 2872"/>
                  <a:gd name="T15" fmla="*/ 2888 h 697"/>
                  <a:gd name="T16" fmla="+- 0 7008 6557"/>
                  <a:gd name="T17" fmla="*/ T16 w 476"/>
                  <a:gd name="T18" fmla="+- 0 2872 2872"/>
                  <a:gd name="T19" fmla="*/ 2872 h 6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76" h="697">
                    <a:moveTo>
                      <a:pt x="451" y="0"/>
                    </a:moveTo>
                    <a:lnTo>
                      <a:pt x="55" y="588"/>
                    </a:lnTo>
                    <a:lnTo>
                      <a:pt x="79" y="605"/>
                    </a:lnTo>
                    <a:lnTo>
                      <a:pt x="475" y="16"/>
                    </a:lnTo>
                    <a:lnTo>
                      <a:pt x="4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2018" y="2264"/>
              <a:ext cx="5599" cy="2835"/>
              <a:chOff x="2018" y="2264"/>
              <a:chExt cx="5599" cy="2835"/>
            </a:xfrm>
          </p:grpSpPr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5856" y="4781"/>
                <a:ext cx="1080" cy="318"/>
              </a:xfrm>
              <a:custGeom>
                <a:avLst/>
                <a:gdLst>
                  <a:gd name="T0" fmla="+- 0 5957 5856"/>
                  <a:gd name="T1" fmla="*/ T0 w 1080"/>
                  <a:gd name="T2" fmla="+- 0 4983 4781"/>
                  <a:gd name="T3" fmla="*/ 4983 h 318"/>
                  <a:gd name="T4" fmla="+- 0 5856 5856"/>
                  <a:gd name="T5" fmla="*/ T4 w 1080"/>
                  <a:gd name="T6" fmla="+- 0 5071 4781"/>
                  <a:gd name="T7" fmla="*/ 5071 h 318"/>
                  <a:gd name="T8" fmla="+- 0 5987 5856"/>
                  <a:gd name="T9" fmla="*/ T8 w 1080"/>
                  <a:gd name="T10" fmla="+- 0 5099 4781"/>
                  <a:gd name="T11" fmla="*/ 5099 h 318"/>
                  <a:gd name="T12" fmla="+- 0 5977 5856"/>
                  <a:gd name="T13" fmla="*/ T12 w 1080"/>
                  <a:gd name="T14" fmla="+- 0 5061 4781"/>
                  <a:gd name="T15" fmla="*/ 5061 h 318"/>
                  <a:gd name="T16" fmla="+- 0 5957 5856"/>
                  <a:gd name="T17" fmla="*/ T16 w 1080"/>
                  <a:gd name="T18" fmla="+- 0 5061 4781"/>
                  <a:gd name="T19" fmla="*/ 5061 h 318"/>
                  <a:gd name="T20" fmla="+- 0 5949 5856"/>
                  <a:gd name="T21" fmla="*/ T20 w 1080"/>
                  <a:gd name="T22" fmla="+- 0 5032 4781"/>
                  <a:gd name="T23" fmla="*/ 5032 h 318"/>
                  <a:gd name="T24" fmla="+- 0 5969 5856"/>
                  <a:gd name="T25" fmla="*/ T24 w 1080"/>
                  <a:gd name="T26" fmla="+- 0 5027 4781"/>
                  <a:gd name="T27" fmla="*/ 5027 h 318"/>
                  <a:gd name="T28" fmla="+- 0 5957 5856"/>
                  <a:gd name="T29" fmla="*/ T28 w 1080"/>
                  <a:gd name="T30" fmla="+- 0 4983 4781"/>
                  <a:gd name="T31" fmla="*/ 4983 h 3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1080" h="318">
                    <a:moveTo>
                      <a:pt x="101" y="202"/>
                    </a:moveTo>
                    <a:lnTo>
                      <a:pt x="0" y="290"/>
                    </a:lnTo>
                    <a:lnTo>
                      <a:pt x="131" y="318"/>
                    </a:lnTo>
                    <a:lnTo>
                      <a:pt x="121" y="280"/>
                    </a:lnTo>
                    <a:lnTo>
                      <a:pt x="101" y="280"/>
                    </a:lnTo>
                    <a:lnTo>
                      <a:pt x="93" y="251"/>
                    </a:lnTo>
                    <a:lnTo>
                      <a:pt x="113" y="246"/>
                    </a:lnTo>
                    <a:lnTo>
                      <a:pt x="101" y="2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5856" y="4781"/>
                <a:ext cx="1080" cy="318"/>
              </a:xfrm>
              <a:custGeom>
                <a:avLst/>
                <a:gdLst>
                  <a:gd name="T0" fmla="+- 0 5969 5856"/>
                  <a:gd name="T1" fmla="*/ T0 w 1080"/>
                  <a:gd name="T2" fmla="+- 0 5027 4781"/>
                  <a:gd name="T3" fmla="*/ 5027 h 318"/>
                  <a:gd name="T4" fmla="+- 0 5949 5856"/>
                  <a:gd name="T5" fmla="*/ T4 w 1080"/>
                  <a:gd name="T6" fmla="+- 0 5032 4781"/>
                  <a:gd name="T7" fmla="*/ 5032 h 318"/>
                  <a:gd name="T8" fmla="+- 0 5957 5856"/>
                  <a:gd name="T9" fmla="*/ T8 w 1080"/>
                  <a:gd name="T10" fmla="+- 0 5061 4781"/>
                  <a:gd name="T11" fmla="*/ 5061 h 318"/>
                  <a:gd name="T12" fmla="+- 0 5976 5856"/>
                  <a:gd name="T13" fmla="*/ T12 w 1080"/>
                  <a:gd name="T14" fmla="+- 0 5056 4781"/>
                  <a:gd name="T15" fmla="*/ 5056 h 318"/>
                  <a:gd name="T16" fmla="+- 0 5969 5856"/>
                  <a:gd name="T17" fmla="*/ T16 w 1080"/>
                  <a:gd name="T18" fmla="+- 0 5027 4781"/>
                  <a:gd name="T19" fmla="*/ 5027 h 3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80" h="318">
                    <a:moveTo>
                      <a:pt x="113" y="246"/>
                    </a:moveTo>
                    <a:lnTo>
                      <a:pt x="93" y="251"/>
                    </a:lnTo>
                    <a:lnTo>
                      <a:pt x="101" y="280"/>
                    </a:lnTo>
                    <a:lnTo>
                      <a:pt x="120" y="275"/>
                    </a:lnTo>
                    <a:lnTo>
                      <a:pt x="113" y="2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5856" y="4781"/>
                <a:ext cx="1080" cy="318"/>
              </a:xfrm>
              <a:custGeom>
                <a:avLst/>
                <a:gdLst>
                  <a:gd name="T0" fmla="+- 0 5976 5856"/>
                  <a:gd name="T1" fmla="*/ T0 w 1080"/>
                  <a:gd name="T2" fmla="+- 0 5056 4781"/>
                  <a:gd name="T3" fmla="*/ 5056 h 318"/>
                  <a:gd name="T4" fmla="+- 0 5957 5856"/>
                  <a:gd name="T5" fmla="*/ T4 w 1080"/>
                  <a:gd name="T6" fmla="+- 0 5061 4781"/>
                  <a:gd name="T7" fmla="*/ 5061 h 318"/>
                  <a:gd name="T8" fmla="+- 0 5977 5856"/>
                  <a:gd name="T9" fmla="*/ T8 w 1080"/>
                  <a:gd name="T10" fmla="+- 0 5061 4781"/>
                  <a:gd name="T11" fmla="*/ 5061 h 318"/>
                  <a:gd name="T12" fmla="+- 0 5976 5856"/>
                  <a:gd name="T13" fmla="*/ T12 w 1080"/>
                  <a:gd name="T14" fmla="+- 0 5056 4781"/>
                  <a:gd name="T15" fmla="*/ 5056 h 3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0" h="318">
                    <a:moveTo>
                      <a:pt x="120" y="275"/>
                    </a:moveTo>
                    <a:lnTo>
                      <a:pt x="101" y="280"/>
                    </a:lnTo>
                    <a:lnTo>
                      <a:pt x="121" y="280"/>
                    </a:lnTo>
                    <a:lnTo>
                      <a:pt x="120" y="2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5856" y="4781"/>
                <a:ext cx="1080" cy="318"/>
              </a:xfrm>
              <a:custGeom>
                <a:avLst/>
                <a:gdLst>
                  <a:gd name="T0" fmla="+- 0 6928 5856"/>
                  <a:gd name="T1" fmla="*/ T0 w 1080"/>
                  <a:gd name="T2" fmla="+- 0 4781 4781"/>
                  <a:gd name="T3" fmla="*/ 4781 h 318"/>
                  <a:gd name="T4" fmla="+- 0 5969 5856"/>
                  <a:gd name="T5" fmla="*/ T4 w 1080"/>
                  <a:gd name="T6" fmla="+- 0 5027 4781"/>
                  <a:gd name="T7" fmla="*/ 5027 h 318"/>
                  <a:gd name="T8" fmla="+- 0 5976 5856"/>
                  <a:gd name="T9" fmla="*/ T8 w 1080"/>
                  <a:gd name="T10" fmla="+- 0 5056 4781"/>
                  <a:gd name="T11" fmla="*/ 5056 h 318"/>
                  <a:gd name="T12" fmla="+- 0 6936 5856"/>
                  <a:gd name="T13" fmla="*/ T12 w 1080"/>
                  <a:gd name="T14" fmla="+- 0 4811 4781"/>
                  <a:gd name="T15" fmla="*/ 4811 h 318"/>
                  <a:gd name="T16" fmla="+- 0 6928 5856"/>
                  <a:gd name="T17" fmla="*/ T16 w 1080"/>
                  <a:gd name="T18" fmla="+- 0 4781 4781"/>
                  <a:gd name="T19" fmla="*/ 4781 h 3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80" h="318">
                    <a:moveTo>
                      <a:pt x="1072" y="0"/>
                    </a:moveTo>
                    <a:lnTo>
                      <a:pt x="113" y="246"/>
                    </a:lnTo>
                    <a:lnTo>
                      <a:pt x="120" y="275"/>
                    </a:lnTo>
                    <a:lnTo>
                      <a:pt x="1080" y="30"/>
                    </a:lnTo>
                    <a:lnTo>
                      <a:pt x="107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Text Box 6"/>
              <p:cNvSpPr txBox="1">
                <a:spLocks noChangeArrowheads="1"/>
              </p:cNvSpPr>
              <p:nvPr/>
            </p:nvSpPr>
            <p:spPr bwMode="auto">
              <a:xfrm>
                <a:off x="2018" y="2312"/>
                <a:ext cx="1126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0" marR="0">
                  <a:lnSpc>
                    <a:spcPts val="12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spc="-5" dirty="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Grand</a:t>
                </a:r>
                <a:r>
                  <a:rPr lang="en-US" sz="1200" b="1" spc="-25" dirty="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 </a:t>
                </a:r>
                <a:r>
                  <a:rPr lang="en-US" sz="1200" b="1" spc="-5" dirty="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Lake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35" name="Text Box 5"/>
              <p:cNvSpPr txBox="1">
                <a:spLocks noChangeArrowheads="1"/>
              </p:cNvSpPr>
              <p:nvPr/>
            </p:nvSpPr>
            <p:spPr bwMode="auto">
              <a:xfrm>
                <a:off x="6525" y="2264"/>
                <a:ext cx="1092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0" marR="0" algn="ctr">
                  <a:lnSpc>
                    <a:spcPts val="122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Four</a:t>
                </a:r>
                <a:r>
                  <a:rPr lang="en-US" sz="1200" b="1" spc="-45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 </a:t>
                </a:r>
                <a:r>
                  <a:rPr lang="en-US" sz="1200" b="1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Horse</a:t>
                </a:r>
                <a:endParaRPr lang="en-US" sz="110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635" algn="ctr">
                  <a:lnSpc>
                    <a:spcPts val="1445"/>
                  </a:lnSpc>
                  <a:spcBef>
                    <a:spcPts val="215"/>
                  </a:spcBef>
                  <a:spcAft>
                    <a:spcPts val="0"/>
                  </a:spcAft>
                </a:pPr>
                <a:r>
                  <a:rPr lang="en-US" sz="1200" b="1" spc="-5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Lake</a:t>
                </a:r>
                <a:endParaRPr lang="en-US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6525" y="4545"/>
                <a:ext cx="1090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0" marR="0">
                  <a:lnSpc>
                    <a:spcPts val="12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spc="-5" dirty="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Bakers</a:t>
                </a:r>
                <a:r>
                  <a:rPr lang="en-US" sz="1200" b="1" spc="-40" dirty="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 </a:t>
                </a:r>
                <a:r>
                  <a:rPr lang="en-US" sz="1200" b="1" spc="-5" dirty="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Bay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6061822" y="4343400"/>
            <a:ext cx="2859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Density of crab traps </a:t>
            </a:r>
            <a:r>
              <a:rPr lang="en-US" sz="1600" b="1" dirty="0" smtClean="0">
                <a:solidFill>
                  <a:schemeClr val="tx2"/>
                </a:solidFill>
              </a:rPr>
              <a:t>removed by LPBF within </a:t>
            </a:r>
            <a:r>
              <a:rPr lang="en-US" sz="1600" b="1" dirty="0">
                <a:solidFill>
                  <a:schemeClr val="tx2"/>
                </a:solidFill>
              </a:rPr>
              <a:t>the Plaquemines closure area. (Areas in red = 120—143 traps per sq. mile).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6061822" y="228600"/>
            <a:ext cx="2777378" cy="21336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After14 working </a:t>
            </a:r>
            <a:r>
              <a:rPr lang="en-US" sz="1600" dirty="0"/>
              <a:t>days LPBF had removed a total </a:t>
            </a:r>
            <a:r>
              <a:rPr lang="en-US" sz="1600" dirty="0" smtClean="0"/>
              <a:t>of 2,301 derelict crab traps</a:t>
            </a:r>
          </a:p>
          <a:p>
            <a:r>
              <a:rPr lang="en-US" sz="1600" dirty="0" smtClean="0"/>
              <a:t>Efforts by LDWF resulted in the removal of 201 traps, resulting in a total of 2,502 derelict crab traps removed.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089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Derelict Trap Removal in the Pontchartrain </a:t>
            </a:r>
            <a:r>
              <a:rPr lang="en-US" dirty="0" smtClean="0"/>
              <a:t>Basin: 2016 - 2019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2" y="76200"/>
            <a:ext cx="8677835" cy="6705600"/>
          </a:xfrm>
        </p:spPr>
      </p:pic>
    </p:spTree>
    <p:extLst>
      <p:ext uri="{BB962C8B-B14F-4D97-AF65-F5344CB8AC3E}">
        <p14:creationId xmlns:p14="http://schemas.microsoft.com/office/powerpoint/2010/main" val="30223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33" y="121465"/>
            <a:ext cx="6659563" cy="6659563"/>
          </a:xfrm>
        </p:spPr>
      </p:pic>
      <p:sp>
        <p:nvSpPr>
          <p:cNvPr id="6" name="TextBox 5"/>
          <p:cNvSpPr txBox="1"/>
          <p:nvPr/>
        </p:nvSpPr>
        <p:spPr>
          <a:xfrm>
            <a:off x="6248400" y="121465"/>
            <a:ext cx="1493796" cy="73866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2017 = 2,096</a:t>
            </a:r>
          </a:p>
          <a:p>
            <a:pPr algn="ctr"/>
            <a:r>
              <a:rPr lang="en-US" sz="1400" dirty="0" smtClean="0"/>
              <a:t>2018 = 3,255</a:t>
            </a:r>
          </a:p>
          <a:p>
            <a:pPr algn="ctr"/>
            <a:r>
              <a:rPr lang="en-US" sz="1400" dirty="0" smtClean="0"/>
              <a:t>2019 = 2,301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614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82" y="121465"/>
            <a:ext cx="6656832" cy="6656832"/>
          </a:xfrm>
        </p:spPr>
      </p:pic>
      <p:sp>
        <p:nvSpPr>
          <p:cNvPr id="5" name="TextBox 4"/>
          <p:cNvSpPr txBox="1"/>
          <p:nvPr/>
        </p:nvSpPr>
        <p:spPr>
          <a:xfrm>
            <a:off x="6248400" y="121465"/>
            <a:ext cx="1493796" cy="73866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2017 = 2,096</a:t>
            </a:r>
          </a:p>
          <a:p>
            <a:pPr algn="ctr"/>
            <a:r>
              <a:rPr lang="en-US" sz="1400" dirty="0" smtClean="0"/>
              <a:t>2018 = 3,255</a:t>
            </a:r>
          </a:p>
          <a:p>
            <a:pPr algn="ctr"/>
            <a:r>
              <a:rPr lang="en-US" sz="1400" dirty="0" smtClean="0"/>
              <a:t>2019 = 2,301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669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83" y="130518"/>
            <a:ext cx="6656832" cy="6656832"/>
          </a:xfrm>
        </p:spPr>
      </p:pic>
      <p:sp>
        <p:nvSpPr>
          <p:cNvPr id="5" name="TextBox 4"/>
          <p:cNvSpPr txBox="1"/>
          <p:nvPr/>
        </p:nvSpPr>
        <p:spPr>
          <a:xfrm>
            <a:off x="6248400" y="121465"/>
            <a:ext cx="1493796" cy="73866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2017 = 2,096</a:t>
            </a:r>
          </a:p>
          <a:p>
            <a:pPr algn="ctr"/>
            <a:r>
              <a:rPr lang="en-US" sz="1400" dirty="0" smtClean="0"/>
              <a:t>2018 = 3,255</a:t>
            </a:r>
          </a:p>
          <a:p>
            <a:pPr algn="ctr"/>
            <a:r>
              <a:rPr lang="en-US" sz="1400" dirty="0" smtClean="0"/>
              <a:t>2019 = 2,301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50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Introduction- Marine Debris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sz="2000" dirty="0"/>
              <a:t>Marine debris in coastal oceans is a worldwide concern, particularly in light of increasing population and economic </a:t>
            </a:r>
            <a:r>
              <a:rPr lang="en-US" sz="2000" dirty="0" smtClean="0"/>
              <a:t>development.</a:t>
            </a:r>
          </a:p>
          <a:p>
            <a:r>
              <a:rPr lang="en-US" sz="2000" dirty="0" smtClean="0"/>
              <a:t>Derelict </a:t>
            </a:r>
            <a:r>
              <a:rPr lang="en-US" sz="2000" dirty="0"/>
              <a:t>fishing gear (DFG) is a harmful form of marine debris with negative effects. Once lost or abandoned, DFG impacts both target and non- target species and creates navigational hazards. </a:t>
            </a:r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8" r="12903" b="828"/>
          <a:stretch/>
        </p:blipFill>
        <p:spPr>
          <a:xfrm rot="5400000">
            <a:off x="-58133" y="3570157"/>
            <a:ext cx="3363022" cy="28959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1570" y="3756992"/>
            <a:ext cx="3363021" cy="25222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59" y="3785659"/>
            <a:ext cx="3286574" cy="246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3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458200" cy="6535882"/>
          </a:xfrm>
        </p:spPr>
      </p:pic>
    </p:spTree>
    <p:extLst>
      <p:ext uri="{BB962C8B-B14F-4D97-AF65-F5344CB8AC3E}">
        <p14:creationId xmlns:p14="http://schemas.microsoft.com/office/powerpoint/2010/main" val="308413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 and 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6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r>
              <a:rPr lang="en-US" dirty="0" smtClean="0"/>
              <a:t>NOAA Marine Debris </a:t>
            </a:r>
            <a:r>
              <a:rPr lang="en-US" dirty="0" smtClean="0"/>
              <a:t>G</a:t>
            </a:r>
            <a:r>
              <a:rPr lang="en-US" dirty="0" smtClean="0"/>
              <a:t>rant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2 year grant to remove 3000-6000 derelict traps from the Pontchartrain Basin in 2020 and 2021.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Specific emphasis on using Side Scan Sonar to find and remove derelict traps with no floats.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RFID Technology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Experiment using scanner technology to potentially keep inventory of traps.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Expedite the removal process during closures by allowing crabbers to remove their own derelict traps once located.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Help prevent theft of traps.</a:t>
            </a:r>
          </a:p>
          <a:p>
            <a:r>
              <a:rPr lang="en-US" dirty="0" smtClean="0"/>
              <a:t>Research and test other ways to prevent large number of traps becoming derelict.</a:t>
            </a:r>
          </a:p>
          <a:p>
            <a:r>
              <a:rPr lang="en-US" dirty="0" smtClean="0"/>
              <a:t>Expand removal success of Pontchartrain Basin to other Louisiana basins.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037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   Questions?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/>
          <a:stretch/>
        </p:blipFill>
        <p:spPr>
          <a:xfrm>
            <a:off x="1371600" y="0"/>
            <a:ext cx="6477000" cy="43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2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1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Introduction- Derelict Crab Traps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sz="2000" dirty="0"/>
              <a:t>In Louisiana, derelict crab traps are a major form of marine debris, where they “ghost fish” for target and non-target species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/>
              <a:t>A lack of knowledge of the number of traps in the water, combined with the fact that crab traps are vinyl-coated (slowing degradation) make them an important and under-addressed issue for the Louisiana blue crab fishery.  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6452" b="16129"/>
          <a:stretch/>
        </p:blipFill>
        <p:spPr>
          <a:xfrm>
            <a:off x="228600" y="3276600"/>
            <a:ext cx="5105400" cy="3341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276600"/>
            <a:ext cx="3365740" cy="252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0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# of Derelict Traps- Coastal Louisiana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sz="2000" dirty="0"/>
              <a:t>In Louisiana, commercial crabbers can fish with an unlimited number of crab traps, and the number of traps they use is not </a:t>
            </a:r>
            <a:r>
              <a:rPr lang="en-US" sz="2000" dirty="0" smtClean="0"/>
              <a:t>reported, making </a:t>
            </a:r>
            <a:r>
              <a:rPr lang="en-US" sz="2000" dirty="0"/>
              <a:t>estimates of both the number of derelict traps in Louisiana and the Pontchartrain Basin as well as their impact difficult.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As a result, the number of derelict traps in coastal Louisiana is unknown.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One estimate for the Gulf of Mexico is more than </a:t>
            </a:r>
            <a:r>
              <a:rPr lang="en-US" sz="2000" b="1" dirty="0"/>
              <a:t>600,000 traps</a:t>
            </a:r>
            <a:r>
              <a:rPr lang="en-US" sz="2000" dirty="0"/>
              <a:t>, with an additional </a:t>
            </a:r>
            <a:r>
              <a:rPr lang="en-US" sz="2000" b="1" dirty="0"/>
              <a:t>250,000 </a:t>
            </a:r>
            <a:r>
              <a:rPr lang="en-US" sz="2000" dirty="0"/>
              <a:t>becoming derelict every </a:t>
            </a:r>
            <a:r>
              <a:rPr lang="en-US" sz="2000" dirty="0" smtClean="0"/>
              <a:t>year.</a:t>
            </a:r>
          </a:p>
          <a:p>
            <a:pPr lvl="1"/>
            <a:r>
              <a:rPr lang="en-US" sz="1600" i="1" dirty="0">
                <a:solidFill>
                  <a:schemeClr val="tx2"/>
                </a:solidFill>
              </a:rPr>
              <a:t>Blue Crab Derelict Traps and Trap Removal Programs- Vincent Guillory et. al </a:t>
            </a:r>
            <a:r>
              <a:rPr lang="en-US" sz="1600" i="1" dirty="0" smtClean="0">
                <a:solidFill>
                  <a:schemeClr val="tx2"/>
                </a:solidFill>
              </a:rPr>
              <a:t>2001</a:t>
            </a:r>
          </a:p>
          <a:p>
            <a:pPr marL="365760" lvl="1" indent="0">
              <a:buNone/>
            </a:pPr>
            <a:endParaRPr lang="en-US" sz="2000" dirty="0"/>
          </a:p>
          <a:p>
            <a:r>
              <a:rPr lang="en-US" sz="2000" dirty="0"/>
              <a:t>This same study found that Louisiana had the highest estimated loss rate (up to 100%) and number of traps per commercial license holder (250-270) among Gulf of Mexico </a:t>
            </a:r>
            <a:r>
              <a:rPr lang="en-US" sz="2000" dirty="0" smtClean="0"/>
              <a:t>states.</a:t>
            </a:r>
          </a:p>
        </p:txBody>
      </p:sp>
    </p:spTree>
    <p:extLst>
      <p:ext uri="{BB962C8B-B14F-4D97-AF65-F5344CB8AC3E}">
        <p14:creationId xmlns:p14="http://schemas.microsoft.com/office/powerpoint/2010/main" val="424556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# of Derelict Traps- Coastal Louisiana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2017 1,458 </a:t>
            </a:r>
            <a:r>
              <a:rPr lang="en-US" sz="2000" dirty="0"/>
              <a:t>commercial </a:t>
            </a:r>
            <a:r>
              <a:rPr lang="en-US" sz="2000" dirty="0" smtClean="0"/>
              <a:t>crabbers </a:t>
            </a:r>
            <a:r>
              <a:rPr lang="en-US" sz="2000" dirty="0"/>
              <a:t>reported landings in Louisiana (pers. comm., Peyton Cagle, LDWF).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Applying </a:t>
            </a:r>
            <a:r>
              <a:rPr lang="en-US" sz="2000" dirty="0"/>
              <a:t>the conservative Gulf-wide loss rate estimate (25%) (Guillory et al., 2001) and most recent average number of traps per license holder (460) (pers. comm., Payton Cagle, </a:t>
            </a:r>
            <a:r>
              <a:rPr lang="en-US" sz="2000" dirty="0" smtClean="0"/>
              <a:t>LDWF, 2017) </a:t>
            </a:r>
            <a:r>
              <a:rPr lang="en-US" sz="2000" dirty="0"/>
              <a:t>to the number of license holders reporting landings, </a:t>
            </a:r>
            <a:r>
              <a:rPr lang="en-US" sz="2000" dirty="0" smtClean="0"/>
              <a:t>potentially167,670 </a:t>
            </a:r>
            <a:r>
              <a:rPr lang="en-US" sz="2000" dirty="0"/>
              <a:t>crab traps become derelict every year in coastal </a:t>
            </a:r>
            <a:r>
              <a:rPr lang="en-US" sz="2000" dirty="0" smtClean="0"/>
              <a:t>Louisiana.</a:t>
            </a:r>
          </a:p>
          <a:p>
            <a:endParaRPr lang="en-US" sz="2000" dirty="0"/>
          </a:p>
          <a:p>
            <a:r>
              <a:rPr lang="en-US" sz="2000" dirty="0" smtClean="0"/>
              <a:t>115 </a:t>
            </a:r>
            <a:r>
              <a:rPr lang="en-US" sz="2000" dirty="0"/>
              <a:t>derelict traps/active </a:t>
            </a:r>
            <a:r>
              <a:rPr lang="en-US" sz="2000" dirty="0" smtClean="0"/>
              <a:t>license.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71106" y="3687591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Derelict Traps and Environmental Impacts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000" dirty="0"/>
              <a:t>Derelict crab traps are crab traps that have become discarded, lost, or abandoned in the marine environment. </a:t>
            </a:r>
            <a:endParaRPr lang="en-US" sz="2000" dirty="0" smtClean="0"/>
          </a:p>
          <a:p>
            <a:r>
              <a:rPr lang="en-US" sz="2000" dirty="0" smtClean="0"/>
              <a:t>Derelict </a:t>
            </a:r>
            <a:r>
              <a:rPr lang="en-US" sz="2000" dirty="0"/>
              <a:t>crab traps cause a variety of problems for the coast and fisheries, as </a:t>
            </a:r>
            <a:r>
              <a:rPr lang="en-US" sz="2000" dirty="0" smtClean="0"/>
              <a:t>follows: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  <a:ln>
            <a:noFill/>
          </a:ln>
        </p:spPr>
        <p:txBody>
          <a:bodyPr/>
          <a:lstStyle/>
          <a:p>
            <a:pPr marL="0" lvl="0" indent="0">
              <a:buNone/>
            </a:pPr>
            <a:r>
              <a:rPr lang="en-US" sz="2000" b="1" dirty="0" smtClean="0"/>
              <a:t>1. </a:t>
            </a:r>
            <a:r>
              <a:rPr lang="en-US" sz="2000" dirty="0" smtClean="0"/>
              <a:t>They </a:t>
            </a:r>
            <a:r>
              <a:rPr lang="en-US" sz="2000" dirty="0"/>
              <a:t>continue to catch fish and crabs, and because they </a:t>
            </a:r>
            <a:r>
              <a:rPr lang="en-US" sz="2000" dirty="0" smtClean="0"/>
              <a:t>are </a:t>
            </a:r>
            <a:r>
              <a:rPr lang="en-US" sz="2000" dirty="0"/>
              <a:t>not maintained the trapped organisms may eventually die in the traps, essentially rebating the trap, and attract new organisms, i.e. ghost </a:t>
            </a:r>
            <a:r>
              <a:rPr lang="en-US" sz="2000" dirty="0" smtClean="0"/>
              <a:t>fishing.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530" y="1676400"/>
            <a:ext cx="5748070" cy="49987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8400" y="2667000"/>
            <a:ext cx="2895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Organisms trapped in derelict crab traps. Clockwise from top left is a live and dead sheepshead (</a:t>
            </a:r>
            <a:r>
              <a:rPr lang="en-US" sz="1600" i="1" dirty="0" err="1">
                <a:solidFill>
                  <a:schemeClr val="tx2"/>
                </a:solidFill>
              </a:rPr>
              <a:t>Archosargus</a:t>
            </a:r>
            <a:r>
              <a:rPr lang="en-US" sz="1600" i="1" dirty="0">
                <a:solidFill>
                  <a:schemeClr val="tx2"/>
                </a:solidFill>
              </a:rPr>
              <a:t> </a:t>
            </a:r>
            <a:r>
              <a:rPr lang="en-US" sz="1600" i="1" dirty="0" err="1">
                <a:solidFill>
                  <a:schemeClr val="tx2"/>
                </a:solidFill>
              </a:rPr>
              <a:t>probatocephalus</a:t>
            </a:r>
            <a:r>
              <a:rPr lang="en-US" sz="1600" dirty="0">
                <a:solidFill>
                  <a:schemeClr val="tx2"/>
                </a:solidFill>
              </a:rPr>
              <a:t>), unknown bird remains, a channel catfish (</a:t>
            </a:r>
            <a:r>
              <a:rPr lang="en-US" sz="1600" i="1" dirty="0" err="1">
                <a:solidFill>
                  <a:schemeClr val="tx2"/>
                </a:solidFill>
              </a:rPr>
              <a:t>IIctalurus</a:t>
            </a:r>
            <a:r>
              <a:rPr lang="en-US" sz="1600" i="1" dirty="0">
                <a:solidFill>
                  <a:schemeClr val="tx2"/>
                </a:solidFill>
              </a:rPr>
              <a:t> punctatus</a:t>
            </a:r>
            <a:r>
              <a:rPr lang="en-US" sz="1600" dirty="0">
                <a:solidFill>
                  <a:schemeClr val="tx2"/>
                </a:solidFill>
              </a:rPr>
              <a:t>), and a redfish (</a:t>
            </a:r>
            <a:r>
              <a:rPr lang="en-US" sz="1600" i="1" dirty="0" err="1">
                <a:solidFill>
                  <a:schemeClr val="tx2"/>
                </a:solidFill>
              </a:rPr>
              <a:t>Sciaenops</a:t>
            </a:r>
            <a:r>
              <a:rPr lang="en-US" sz="1600" i="1" dirty="0">
                <a:solidFill>
                  <a:schemeClr val="tx2"/>
                </a:solidFill>
              </a:rPr>
              <a:t> </a:t>
            </a:r>
            <a:r>
              <a:rPr lang="en-US" sz="1600" i="1" dirty="0" err="1">
                <a:solidFill>
                  <a:schemeClr val="tx2"/>
                </a:solidFill>
              </a:rPr>
              <a:t>ocellatus</a:t>
            </a:r>
            <a:r>
              <a:rPr lang="en-US" sz="1600" dirty="0">
                <a:solidFill>
                  <a:schemeClr val="tx2"/>
                </a:solidFill>
              </a:rPr>
              <a:t>). The photo of the redfish is courtesy of Dave Best</a:t>
            </a:r>
          </a:p>
        </p:txBody>
      </p:sp>
    </p:spTree>
    <p:extLst>
      <p:ext uri="{BB962C8B-B14F-4D97-AF65-F5344CB8AC3E}">
        <p14:creationId xmlns:p14="http://schemas.microsoft.com/office/powerpoint/2010/main" val="7027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58213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b="1" dirty="0" smtClean="0"/>
              <a:t>2. </a:t>
            </a:r>
            <a:r>
              <a:rPr lang="en-US" sz="2000" dirty="0" smtClean="0"/>
              <a:t>Float </a:t>
            </a:r>
            <a:r>
              <a:rPr lang="en-US" sz="2000" dirty="0"/>
              <a:t>lines are a navigational hazard (especially on older gear which is less visible due to algae or barnacle growth</a:t>
            </a:r>
            <a:r>
              <a:rPr lang="en-US" sz="2000" dirty="0" smtClean="0"/>
              <a:t>).</a:t>
            </a:r>
            <a:endParaRPr lang="en-US" sz="2000" dirty="0"/>
          </a:p>
          <a:p>
            <a:pPr marL="0" lvl="0" indent="0">
              <a:buNone/>
            </a:pPr>
            <a:endParaRPr lang="en-US" sz="2000" dirty="0" smtClean="0"/>
          </a:p>
          <a:p>
            <a:pPr marL="0" lvl="0" indent="0">
              <a:buNone/>
            </a:pPr>
            <a:r>
              <a:rPr lang="en-US" sz="2000" b="1" dirty="0" smtClean="0"/>
              <a:t>3. </a:t>
            </a:r>
            <a:r>
              <a:rPr lang="en-US" sz="2000" dirty="0" smtClean="0"/>
              <a:t>They </a:t>
            </a:r>
            <a:r>
              <a:rPr lang="en-US" sz="2000" dirty="0"/>
              <a:t>are a hazard to boat props for recreational fishers in shallow water, especially with severed float line</a:t>
            </a:r>
            <a:r>
              <a:rPr lang="en-US" sz="2000" dirty="0" smtClean="0"/>
              <a:t>.</a:t>
            </a:r>
          </a:p>
          <a:p>
            <a:pPr marL="0" lvl="0" indent="0">
              <a:buNone/>
            </a:pPr>
            <a:endParaRPr lang="en-US" sz="2000" dirty="0"/>
          </a:p>
          <a:p>
            <a:pPr marL="0" lvl="0" indent="0">
              <a:buNone/>
            </a:pPr>
            <a:r>
              <a:rPr lang="en-US" sz="2000" b="1" dirty="0" smtClean="0"/>
              <a:t>4. </a:t>
            </a:r>
            <a:r>
              <a:rPr lang="en-US" sz="2000" dirty="0"/>
              <a:t>They impact commercial shrimp fishing by disrupting work, damaging nets, and reducing catch. This impact is a long-term effect because highly degraded traps remain a hazard to nets, becoming more “Velcro-like” and more hazardous to nets over time.</a:t>
            </a:r>
          </a:p>
          <a:p>
            <a:pPr marL="0" lvl="0" indent="0">
              <a:buNone/>
            </a:pPr>
            <a:endParaRPr lang="en-US" sz="2000" dirty="0" smtClean="0"/>
          </a:p>
          <a:p>
            <a:pPr marL="0" lvl="0" indent="0">
              <a:buNone/>
            </a:pPr>
            <a:r>
              <a:rPr lang="en-US" sz="2000" b="1" dirty="0" smtClean="0"/>
              <a:t>5. </a:t>
            </a:r>
            <a:r>
              <a:rPr lang="en-US" sz="2000" dirty="0" smtClean="0"/>
              <a:t>They </a:t>
            </a:r>
            <a:r>
              <a:rPr lang="en-US" sz="2000" dirty="0"/>
              <a:t>increase the cost to crabbers of maintaining catch levels due to the competition of derelict traps.</a:t>
            </a:r>
          </a:p>
          <a:p>
            <a:pPr marL="0" lvl="0" indent="0">
              <a:buNone/>
            </a:pPr>
            <a:endParaRPr lang="en-US" sz="2000" b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97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PBF Template2">
  <a:themeElements>
    <a:clrScheme name="LPBF Template">
      <a:dk1>
        <a:srgbClr val="263471"/>
      </a:dk1>
      <a:lt1>
        <a:srgbClr val="263471"/>
      </a:lt1>
      <a:dk2>
        <a:srgbClr val="263471"/>
      </a:dk2>
      <a:lt2>
        <a:srgbClr val="FFFFFF"/>
      </a:lt2>
      <a:accent1>
        <a:srgbClr val="067A3E"/>
      </a:accent1>
      <a:accent2>
        <a:srgbClr val="067A3E"/>
      </a:accent2>
      <a:accent3>
        <a:srgbClr val="067A3E"/>
      </a:accent3>
      <a:accent4>
        <a:srgbClr val="067A3E"/>
      </a:accent4>
      <a:accent5>
        <a:srgbClr val="956B43"/>
      </a:accent5>
      <a:accent6>
        <a:srgbClr val="067A3E"/>
      </a:accent6>
      <a:hlink>
        <a:srgbClr val="0000FF"/>
      </a:hlink>
      <a:folHlink>
        <a:srgbClr val="FFA94A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PBF Template" id="{15724AA9-FEF8-4A02-91A6-D56D46B7FDED}" vid="{3283BDE0-2A06-4604-96CA-3BDE9E475D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LPBF Template</Template>
  <TotalTime>1924</TotalTime>
  <Words>1564</Words>
  <Application>Microsoft Office PowerPoint</Application>
  <PresentationFormat>On-screen Show (4:3)</PresentationFormat>
  <Paragraphs>154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Times New Roman</vt:lpstr>
      <vt:lpstr>Tw Cen MT</vt:lpstr>
      <vt:lpstr>Wingdings 2</vt:lpstr>
      <vt:lpstr>LPBF Template2</vt:lpstr>
      <vt:lpstr>Derelict Crab Trap Removal Program in the Pontchartrain Basin</vt:lpstr>
      <vt:lpstr>Introduction- Commercial Crab Fishery</vt:lpstr>
      <vt:lpstr>Introduction- Marine Debris</vt:lpstr>
      <vt:lpstr>Introduction- Derelict Crab Traps</vt:lpstr>
      <vt:lpstr># of Derelict Traps- Coastal Louisiana</vt:lpstr>
      <vt:lpstr># of Derelict Traps- Coastal Louisiana</vt:lpstr>
      <vt:lpstr>Derelict Traps and Environmental Impacts</vt:lpstr>
      <vt:lpstr>PowerPoint Presentation</vt:lpstr>
      <vt:lpstr>PowerPoint Presentation</vt:lpstr>
      <vt:lpstr>PowerPoint Presentation</vt:lpstr>
      <vt:lpstr>Ghost Fishing</vt:lpstr>
      <vt:lpstr>Ghost Fishing</vt:lpstr>
      <vt:lpstr>Ghost Fishing</vt:lpstr>
      <vt:lpstr>PowerPoint Presentation</vt:lpstr>
      <vt:lpstr>PowerPoint Presentation</vt:lpstr>
      <vt:lpstr>PowerPoint Presentation</vt:lpstr>
      <vt:lpstr>PowerPoint Presentation</vt:lpstr>
      <vt:lpstr>Ghost Fishing</vt:lpstr>
      <vt:lpstr>Derelict Crab Trap Rodeo (DCTR)</vt:lpstr>
      <vt:lpstr>Derelict Trap Removal in the Pontchartrain Basin: 2019</vt:lpstr>
      <vt:lpstr>PowerPoint Presentation</vt:lpstr>
      <vt:lpstr>PowerPoint Presentation</vt:lpstr>
      <vt:lpstr>PowerPoint Presentation</vt:lpstr>
      <vt:lpstr>PowerPoint Presentation</vt:lpstr>
      <vt:lpstr>Derelict Trap Removal in the Pontchartrain Basin: 2016 - 2019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Plans and Next Steps</vt:lpstr>
      <vt:lpstr>PowerPoint Presentation</vt:lpstr>
      <vt:lpstr>Thank you!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Songy</dc:creator>
  <cp:lastModifiedBy>Adam Songy</cp:lastModifiedBy>
  <cp:revision>97</cp:revision>
  <cp:lastPrinted>2017-10-17T22:08:49Z</cp:lastPrinted>
  <dcterms:created xsi:type="dcterms:W3CDTF">2017-10-17T13:49:37Z</dcterms:created>
  <dcterms:modified xsi:type="dcterms:W3CDTF">2019-11-01T20:58:04Z</dcterms:modified>
</cp:coreProperties>
</file>