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1" r:id="rId3"/>
    <p:sldId id="258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7" r:id="rId12"/>
    <p:sldId id="268" r:id="rId13"/>
    <p:sldId id="269" r:id="rId14"/>
    <p:sldId id="265" r:id="rId15"/>
    <p:sldId id="270" r:id="rId16"/>
    <p:sldId id="271" r:id="rId17"/>
    <p:sldId id="266" r:id="rId18"/>
    <p:sldId id="272" r:id="rId19"/>
    <p:sldId id="274" r:id="rId20"/>
    <p:sldId id="275" r:id="rId21"/>
    <p:sldId id="276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76"/>
    <p:restoredTop sz="94676"/>
  </p:normalViewPr>
  <p:slideViewPr>
    <p:cSldViewPr snapToGrid="0" snapToObjects="1">
      <p:cViewPr varScale="1">
        <p:scale>
          <a:sx n="52" d="100"/>
          <a:sy n="52" d="100"/>
        </p:scale>
        <p:origin x="208" y="1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1D42-3BCC-D04F-BA9E-A203794F21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1940168"/>
            <a:ext cx="8915399" cy="2262781"/>
          </a:xfrm>
        </p:spPr>
        <p:txBody>
          <a:bodyPr>
            <a:normAutofit fontScale="90000"/>
          </a:bodyPr>
          <a:lstStyle/>
          <a:p>
            <a:r>
              <a:rPr lang="en-US" dirty="0"/>
              <a:t>Feral Hog Survey in Terrebonne – Project Report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141D0E-EE8B-784E-A9C6-486584A25C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572621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Benjamin Hall and Dr. Kim Marie </a:t>
            </a:r>
            <a:r>
              <a:rPr lang="en-US" sz="2400" dirty="0" err="1">
                <a:solidFill>
                  <a:schemeClr val="tx1"/>
                </a:solidFill>
              </a:rPr>
              <a:t>Tolson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altLang="en-US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Department of Biology, College of Arts, Education, and Sciences, University of Louisiana at Monroe, Monroe, LA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538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98632-7B34-0344-9677-165D56BDD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Comparison of Damage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8A9F4-52E6-714B-8579-D99DB733C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905000"/>
            <a:ext cx="8915400" cy="4006222"/>
          </a:xfrm>
        </p:spPr>
        <p:txBody>
          <a:bodyPr/>
          <a:lstStyle/>
          <a:p>
            <a:r>
              <a:rPr lang="en-US" dirty="0"/>
              <a:t>After the second aerial survey, a comparison was done by comparing damage site polygons from the first survey to the second survey</a:t>
            </a:r>
          </a:p>
          <a:p>
            <a:endParaRPr lang="en-US" dirty="0"/>
          </a:p>
          <a:p>
            <a:r>
              <a:rPr lang="en-US" dirty="0"/>
              <a:t>Photos and data sheet from the first and second surveys were compared to see if any plant regeneration has occurred</a:t>
            </a:r>
          </a:p>
        </p:txBody>
      </p:sp>
    </p:spTree>
    <p:extLst>
      <p:ext uri="{BB962C8B-B14F-4D97-AF65-F5344CB8AC3E}">
        <p14:creationId xmlns:p14="http://schemas.microsoft.com/office/powerpoint/2010/main" val="3221908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F2BBF-F4D9-E743-9644-98F5D4846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Geospatial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FBA23-BA5F-324E-AD3E-B16A6C603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264555"/>
            <a:ext cx="8915400" cy="4340330"/>
          </a:xfrm>
        </p:spPr>
        <p:txBody>
          <a:bodyPr/>
          <a:lstStyle/>
          <a:p>
            <a:r>
              <a:rPr lang="en-US" dirty="0"/>
              <a:t>The geospatial analysis will be performed in ArcGIS in attempt to identify habitat qualities that feral hogs select for in coastal marsh habitat</a:t>
            </a:r>
          </a:p>
          <a:p>
            <a:pPr lvl="1"/>
            <a:r>
              <a:rPr lang="en-US" dirty="0"/>
              <a:t>Marsh types</a:t>
            </a:r>
          </a:p>
          <a:p>
            <a:pPr lvl="1"/>
            <a:r>
              <a:rPr lang="en-US" dirty="0"/>
              <a:t>Soil types</a:t>
            </a:r>
          </a:p>
          <a:p>
            <a:pPr lvl="1"/>
            <a:r>
              <a:rPr lang="en-US" dirty="0"/>
              <a:t>LIDAR data</a:t>
            </a:r>
          </a:p>
          <a:p>
            <a:pPr lvl="1"/>
            <a:r>
              <a:rPr lang="en-US" dirty="0"/>
              <a:t>Vegetation</a:t>
            </a:r>
          </a:p>
          <a:p>
            <a:pPr lvl="1"/>
            <a:r>
              <a:rPr lang="en-US" dirty="0"/>
              <a:t>Various other factors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AD2BA0-CFA9-624E-8EB3-2AF01B50B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1898" y="2107095"/>
            <a:ext cx="6390102" cy="45176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6630FD-F7DF-2D45-AC23-EE1F0BF8A97E}"/>
              </a:ext>
            </a:extLst>
          </p:cNvPr>
          <p:cNvSpPr txBox="1"/>
          <p:nvPr/>
        </p:nvSpPr>
        <p:spPr>
          <a:xfrm>
            <a:off x="6768547" y="6580580"/>
            <a:ext cx="39837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websoilsurvey.nrcs.usda.gov</a:t>
            </a:r>
            <a:r>
              <a:rPr lang="en-US" sz="1000" dirty="0"/>
              <a:t>/app/</a:t>
            </a:r>
            <a:r>
              <a:rPr lang="en-US" sz="1000" dirty="0" err="1"/>
              <a:t>WebSoilSurvey.aspx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6151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D9B76-0DE5-354C-8026-E0A0F9BBB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506879"/>
            <a:ext cx="8911687" cy="1280890"/>
          </a:xfrm>
        </p:spPr>
        <p:txBody>
          <a:bodyPr/>
          <a:lstStyle/>
          <a:p>
            <a:r>
              <a:rPr lang="en-US" b="1" dirty="0"/>
              <a:t>Results</a:t>
            </a:r>
            <a:br>
              <a:rPr lang="en-US" dirty="0"/>
            </a:br>
            <a:r>
              <a:rPr lang="en-US" sz="3200" dirty="0"/>
              <a:t>Flight One – March 22, 2018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E923B-D4AB-E74A-B87C-EB7978BF1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817076"/>
            <a:ext cx="8915400" cy="4730262"/>
          </a:xfrm>
        </p:spPr>
        <p:txBody>
          <a:bodyPr/>
          <a:lstStyle/>
          <a:p>
            <a:r>
              <a:rPr lang="en-US" dirty="0"/>
              <a:t>Total of 13 damage sites observed</a:t>
            </a:r>
          </a:p>
          <a:p>
            <a:r>
              <a:rPr lang="en-US" dirty="0"/>
              <a:t>All sites found in northwestern portion of survey area</a:t>
            </a:r>
          </a:p>
          <a:p>
            <a:r>
              <a:rPr lang="en-US" dirty="0"/>
              <a:t>11 of the 13 sites occurred in freshwater marsh, the two remaining sites were in  intermediate marsh</a:t>
            </a:r>
          </a:p>
          <a:p>
            <a:r>
              <a:rPr lang="en-US" dirty="0"/>
              <a:t>Total area within flight path polygons was 467.94 acres</a:t>
            </a:r>
          </a:p>
          <a:p>
            <a:r>
              <a:rPr lang="en-US" dirty="0"/>
              <a:t>Total actual damage within flight path polygons was 88.042 acres</a:t>
            </a:r>
          </a:p>
          <a:p>
            <a:r>
              <a:rPr lang="en-US" dirty="0"/>
              <a:t>31 feral hogs seen at 7 of the 13 damage sites</a:t>
            </a:r>
          </a:p>
          <a:p>
            <a:pPr lvl="1"/>
            <a:r>
              <a:rPr lang="en-US" dirty="0"/>
              <a:t>18 adults</a:t>
            </a:r>
          </a:p>
          <a:p>
            <a:pPr lvl="1"/>
            <a:r>
              <a:rPr lang="en-US" dirty="0"/>
              <a:t>13 juveniles</a:t>
            </a:r>
          </a:p>
          <a:p>
            <a:r>
              <a:rPr lang="en-US" dirty="0"/>
              <a:t>All damage sites were within 230 meters of a body of water</a:t>
            </a:r>
          </a:p>
        </p:txBody>
      </p:sp>
    </p:spTree>
    <p:extLst>
      <p:ext uri="{BB962C8B-B14F-4D97-AF65-F5344CB8AC3E}">
        <p14:creationId xmlns:p14="http://schemas.microsoft.com/office/powerpoint/2010/main" val="2674555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B699E3-CC95-AD46-B63E-229A9E8FA9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2"/>
          <a:stretch/>
        </p:blipFill>
        <p:spPr>
          <a:xfrm>
            <a:off x="28439340" y="13931031"/>
            <a:ext cx="9053581" cy="75008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FD60CF-7F58-AE4A-A346-80B062B669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2"/>
          <a:stretch/>
        </p:blipFill>
        <p:spPr>
          <a:xfrm>
            <a:off x="2532186" y="0"/>
            <a:ext cx="7994640" cy="66235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313091-2AE0-A74D-B1EE-456316A3413A}"/>
              </a:ext>
            </a:extLst>
          </p:cNvPr>
          <p:cNvSpPr txBox="1"/>
          <p:nvPr/>
        </p:nvSpPr>
        <p:spPr>
          <a:xfrm>
            <a:off x="3024555" y="6596390"/>
            <a:ext cx="31801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Damage sites in red</a:t>
            </a:r>
          </a:p>
        </p:txBody>
      </p:sp>
    </p:spTree>
    <p:extLst>
      <p:ext uri="{BB962C8B-B14F-4D97-AF65-F5344CB8AC3E}">
        <p14:creationId xmlns:p14="http://schemas.microsoft.com/office/powerpoint/2010/main" val="2305203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09A6F5D-5EA1-B944-AFC8-0679E80E4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846" y="0"/>
            <a:ext cx="8753231" cy="65649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3665B7-3AE9-A549-88BA-F6E039303AB6}"/>
              </a:ext>
            </a:extLst>
          </p:cNvPr>
          <p:cNvSpPr txBox="1"/>
          <p:nvPr/>
        </p:nvSpPr>
        <p:spPr>
          <a:xfrm>
            <a:off x="4977501" y="6554412"/>
            <a:ext cx="21979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Damage Site 3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B4C4A7C-DF55-E747-B340-59406436C134}"/>
              </a:ext>
            </a:extLst>
          </p:cNvPr>
          <p:cNvSpPr/>
          <p:nvPr/>
        </p:nvSpPr>
        <p:spPr>
          <a:xfrm>
            <a:off x="1692166" y="798786"/>
            <a:ext cx="8776137" cy="4635062"/>
          </a:xfrm>
          <a:custGeom>
            <a:avLst/>
            <a:gdLst>
              <a:gd name="connsiteX0" fmla="*/ 5234151 w 8776137"/>
              <a:gd name="connsiteY0" fmla="*/ 0 h 4635062"/>
              <a:gd name="connsiteX1" fmla="*/ 7893268 w 8776137"/>
              <a:gd name="connsiteY1" fmla="*/ 441435 h 4635062"/>
              <a:gd name="connsiteX2" fmla="*/ 8776137 w 8776137"/>
              <a:gd name="connsiteY2" fmla="*/ 746235 h 4635062"/>
              <a:gd name="connsiteX3" fmla="*/ 8450317 w 8776137"/>
              <a:gd name="connsiteY3" fmla="*/ 1849821 h 4635062"/>
              <a:gd name="connsiteX4" fmla="*/ 7104993 w 8776137"/>
              <a:gd name="connsiteY4" fmla="*/ 4130566 h 4635062"/>
              <a:gd name="connsiteX5" fmla="*/ 5717627 w 8776137"/>
              <a:gd name="connsiteY5" fmla="*/ 4635062 h 4635062"/>
              <a:gd name="connsiteX6" fmla="*/ 94593 w 8776137"/>
              <a:gd name="connsiteY6" fmla="*/ 3962400 h 4635062"/>
              <a:gd name="connsiteX7" fmla="*/ 10510 w 8776137"/>
              <a:gd name="connsiteY7" fmla="*/ 3773214 h 4635062"/>
              <a:gd name="connsiteX8" fmla="*/ 0 w 8776137"/>
              <a:gd name="connsiteY8" fmla="*/ 346842 h 4635062"/>
              <a:gd name="connsiteX9" fmla="*/ 1408386 w 8776137"/>
              <a:gd name="connsiteY9" fmla="*/ 115614 h 4635062"/>
              <a:gd name="connsiteX10" fmla="*/ 5234151 w 8776137"/>
              <a:gd name="connsiteY10" fmla="*/ 0 h 4635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776137" h="4635062">
                <a:moveTo>
                  <a:pt x="5234151" y="0"/>
                </a:moveTo>
                <a:lnTo>
                  <a:pt x="7893268" y="441435"/>
                </a:lnTo>
                <a:lnTo>
                  <a:pt x="8776137" y="746235"/>
                </a:lnTo>
                <a:lnTo>
                  <a:pt x="8450317" y="1849821"/>
                </a:lnTo>
                <a:lnTo>
                  <a:pt x="7104993" y="4130566"/>
                </a:lnTo>
                <a:lnTo>
                  <a:pt x="5717627" y="4635062"/>
                </a:lnTo>
                <a:lnTo>
                  <a:pt x="94593" y="3962400"/>
                </a:lnTo>
                <a:lnTo>
                  <a:pt x="10510" y="3773214"/>
                </a:lnTo>
                <a:cubicBezTo>
                  <a:pt x="7007" y="2631090"/>
                  <a:pt x="3503" y="1488966"/>
                  <a:pt x="0" y="346842"/>
                </a:cubicBezTo>
                <a:lnTo>
                  <a:pt x="1408386" y="115614"/>
                </a:lnTo>
                <a:lnTo>
                  <a:pt x="5234151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B5AEB78E-3935-F942-8468-D9AF408774C8}"/>
              </a:ext>
            </a:extLst>
          </p:cNvPr>
          <p:cNvSpPr/>
          <p:nvPr/>
        </p:nvSpPr>
        <p:spPr>
          <a:xfrm>
            <a:off x="6348248" y="1282262"/>
            <a:ext cx="683173" cy="462455"/>
          </a:xfrm>
          <a:custGeom>
            <a:avLst/>
            <a:gdLst>
              <a:gd name="connsiteX0" fmla="*/ 388883 w 683173"/>
              <a:gd name="connsiteY0" fmla="*/ 10510 h 462455"/>
              <a:gd name="connsiteX1" fmla="*/ 0 w 683173"/>
              <a:gd name="connsiteY1" fmla="*/ 84083 h 462455"/>
              <a:gd name="connsiteX2" fmla="*/ 0 w 683173"/>
              <a:gd name="connsiteY2" fmla="*/ 325821 h 462455"/>
              <a:gd name="connsiteX3" fmla="*/ 504497 w 683173"/>
              <a:gd name="connsiteY3" fmla="*/ 462455 h 462455"/>
              <a:gd name="connsiteX4" fmla="*/ 683173 w 683173"/>
              <a:gd name="connsiteY4" fmla="*/ 325821 h 462455"/>
              <a:gd name="connsiteX5" fmla="*/ 672662 w 683173"/>
              <a:gd name="connsiteY5" fmla="*/ 189186 h 462455"/>
              <a:gd name="connsiteX6" fmla="*/ 651642 w 683173"/>
              <a:gd name="connsiteY6" fmla="*/ 73572 h 462455"/>
              <a:gd name="connsiteX7" fmla="*/ 504497 w 683173"/>
              <a:gd name="connsiteY7" fmla="*/ 0 h 462455"/>
              <a:gd name="connsiteX8" fmla="*/ 388883 w 683173"/>
              <a:gd name="connsiteY8" fmla="*/ 10510 h 462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3173" h="462455">
                <a:moveTo>
                  <a:pt x="388883" y="10510"/>
                </a:moveTo>
                <a:lnTo>
                  <a:pt x="0" y="84083"/>
                </a:lnTo>
                <a:lnTo>
                  <a:pt x="0" y="325821"/>
                </a:lnTo>
                <a:lnTo>
                  <a:pt x="504497" y="462455"/>
                </a:lnTo>
                <a:lnTo>
                  <a:pt x="683173" y="325821"/>
                </a:lnTo>
                <a:lnTo>
                  <a:pt x="672662" y="189186"/>
                </a:lnTo>
                <a:lnTo>
                  <a:pt x="651642" y="73572"/>
                </a:lnTo>
                <a:lnTo>
                  <a:pt x="504497" y="0"/>
                </a:lnTo>
                <a:lnTo>
                  <a:pt x="388883" y="1051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FFC9972B-1B2D-884B-94F9-058F866A160A}"/>
              </a:ext>
            </a:extLst>
          </p:cNvPr>
          <p:cNvSpPr/>
          <p:nvPr/>
        </p:nvSpPr>
        <p:spPr>
          <a:xfrm>
            <a:off x="6915807" y="3626069"/>
            <a:ext cx="2165131" cy="767255"/>
          </a:xfrm>
          <a:custGeom>
            <a:avLst/>
            <a:gdLst>
              <a:gd name="connsiteX0" fmla="*/ 788276 w 2165131"/>
              <a:gd name="connsiteY0" fmla="*/ 42041 h 767255"/>
              <a:gd name="connsiteX1" fmla="*/ 430924 w 2165131"/>
              <a:gd name="connsiteY1" fmla="*/ 241738 h 767255"/>
              <a:gd name="connsiteX2" fmla="*/ 147145 w 2165131"/>
              <a:gd name="connsiteY2" fmla="*/ 168165 h 767255"/>
              <a:gd name="connsiteX3" fmla="*/ 42041 w 2165131"/>
              <a:gd name="connsiteY3" fmla="*/ 325821 h 767255"/>
              <a:gd name="connsiteX4" fmla="*/ 0 w 2165131"/>
              <a:gd name="connsiteY4" fmla="*/ 599090 h 767255"/>
              <a:gd name="connsiteX5" fmla="*/ 525517 w 2165131"/>
              <a:gd name="connsiteY5" fmla="*/ 651641 h 767255"/>
              <a:gd name="connsiteX6" fmla="*/ 1030014 w 2165131"/>
              <a:gd name="connsiteY6" fmla="*/ 767255 h 767255"/>
              <a:gd name="connsiteX7" fmla="*/ 1082565 w 2165131"/>
              <a:gd name="connsiteY7" fmla="*/ 357352 h 767255"/>
              <a:gd name="connsiteX8" fmla="*/ 1639614 w 2165131"/>
              <a:gd name="connsiteY8" fmla="*/ 346841 h 767255"/>
              <a:gd name="connsiteX9" fmla="*/ 2123090 w 2165131"/>
              <a:gd name="connsiteY9" fmla="*/ 557048 h 767255"/>
              <a:gd name="connsiteX10" fmla="*/ 2165131 w 2165131"/>
              <a:gd name="connsiteY10" fmla="*/ 84083 h 767255"/>
              <a:gd name="connsiteX11" fmla="*/ 1807779 w 2165131"/>
              <a:gd name="connsiteY11" fmla="*/ 0 h 767255"/>
              <a:gd name="connsiteX12" fmla="*/ 1471448 w 2165131"/>
              <a:gd name="connsiteY12" fmla="*/ 0 h 767255"/>
              <a:gd name="connsiteX13" fmla="*/ 1229710 w 2165131"/>
              <a:gd name="connsiteY13" fmla="*/ 147145 h 767255"/>
              <a:gd name="connsiteX14" fmla="*/ 935421 w 2165131"/>
              <a:gd name="connsiteY14" fmla="*/ 136634 h 767255"/>
              <a:gd name="connsiteX15" fmla="*/ 788276 w 2165131"/>
              <a:gd name="connsiteY15" fmla="*/ 42041 h 767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65131" h="767255">
                <a:moveTo>
                  <a:pt x="788276" y="42041"/>
                </a:moveTo>
                <a:lnTo>
                  <a:pt x="430924" y="241738"/>
                </a:lnTo>
                <a:lnTo>
                  <a:pt x="147145" y="168165"/>
                </a:lnTo>
                <a:lnTo>
                  <a:pt x="42041" y="325821"/>
                </a:lnTo>
                <a:lnTo>
                  <a:pt x="0" y="599090"/>
                </a:lnTo>
                <a:lnTo>
                  <a:pt x="525517" y="651641"/>
                </a:lnTo>
                <a:lnTo>
                  <a:pt x="1030014" y="767255"/>
                </a:lnTo>
                <a:lnTo>
                  <a:pt x="1082565" y="357352"/>
                </a:lnTo>
                <a:lnTo>
                  <a:pt x="1639614" y="346841"/>
                </a:lnTo>
                <a:lnTo>
                  <a:pt x="2123090" y="557048"/>
                </a:lnTo>
                <a:lnTo>
                  <a:pt x="2165131" y="84083"/>
                </a:lnTo>
                <a:lnTo>
                  <a:pt x="1807779" y="0"/>
                </a:lnTo>
                <a:lnTo>
                  <a:pt x="1471448" y="0"/>
                </a:lnTo>
                <a:lnTo>
                  <a:pt x="1229710" y="147145"/>
                </a:lnTo>
                <a:lnTo>
                  <a:pt x="935421" y="136634"/>
                </a:lnTo>
                <a:lnTo>
                  <a:pt x="788276" y="42041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001C6694-FD62-AE44-B43F-8E02FA80DEF0}"/>
              </a:ext>
            </a:extLst>
          </p:cNvPr>
          <p:cNvSpPr/>
          <p:nvPr/>
        </p:nvSpPr>
        <p:spPr>
          <a:xfrm>
            <a:off x="6211614" y="2259724"/>
            <a:ext cx="788276" cy="483476"/>
          </a:xfrm>
          <a:custGeom>
            <a:avLst/>
            <a:gdLst>
              <a:gd name="connsiteX0" fmla="*/ 420414 w 788276"/>
              <a:gd name="connsiteY0" fmla="*/ 0 h 483476"/>
              <a:gd name="connsiteX1" fmla="*/ 0 w 788276"/>
              <a:gd name="connsiteY1" fmla="*/ 304800 h 483476"/>
              <a:gd name="connsiteX2" fmla="*/ 178676 w 788276"/>
              <a:gd name="connsiteY2" fmla="*/ 483476 h 483476"/>
              <a:gd name="connsiteX3" fmla="*/ 546538 w 788276"/>
              <a:gd name="connsiteY3" fmla="*/ 315310 h 483476"/>
              <a:gd name="connsiteX4" fmla="*/ 788276 w 788276"/>
              <a:gd name="connsiteY4" fmla="*/ 178676 h 483476"/>
              <a:gd name="connsiteX5" fmla="*/ 472965 w 788276"/>
              <a:gd name="connsiteY5" fmla="*/ 21021 h 483476"/>
              <a:gd name="connsiteX6" fmla="*/ 420414 w 788276"/>
              <a:gd name="connsiteY6" fmla="*/ 0 h 48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8276" h="483476">
                <a:moveTo>
                  <a:pt x="420414" y="0"/>
                </a:moveTo>
                <a:lnTo>
                  <a:pt x="0" y="304800"/>
                </a:lnTo>
                <a:lnTo>
                  <a:pt x="178676" y="483476"/>
                </a:lnTo>
                <a:lnTo>
                  <a:pt x="546538" y="315310"/>
                </a:lnTo>
                <a:lnTo>
                  <a:pt x="788276" y="178676"/>
                </a:lnTo>
                <a:lnTo>
                  <a:pt x="472965" y="21021"/>
                </a:lnTo>
                <a:lnTo>
                  <a:pt x="420414" y="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7590940-10D2-674F-9CF3-F6FA8B278C1B}"/>
              </a:ext>
            </a:extLst>
          </p:cNvPr>
          <p:cNvSpPr/>
          <p:nvPr/>
        </p:nvSpPr>
        <p:spPr>
          <a:xfrm>
            <a:off x="7336221" y="1702676"/>
            <a:ext cx="1555531" cy="1135117"/>
          </a:xfrm>
          <a:custGeom>
            <a:avLst/>
            <a:gdLst>
              <a:gd name="connsiteX0" fmla="*/ 1030013 w 1555531"/>
              <a:gd name="connsiteY0" fmla="*/ 0 h 1135117"/>
              <a:gd name="connsiteX1" fmla="*/ 746234 w 1555531"/>
              <a:gd name="connsiteY1" fmla="*/ 283779 h 1135117"/>
              <a:gd name="connsiteX2" fmla="*/ 515007 w 1555531"/>
              <a:gd name="connsiteY2" fmla="*/ 262758 h 1135117"/>
              <a:gd name="connsiteX3" fmla="*/ 294289 w 1555531"/>
              <a:gd name="connsiteY3" fmla="*/ 73572 h 1135117"/>
              <a:gd name="connsiteX4" fmla="*/ 0 w 1555531"/>
              <a:gd name="connsiteY4" fmla="*/ 189186 h 1135117"/>
              <a:gd name="connsiteX5" fmla="*/ 304800 w 1555531"/>
              <a:gd name="connsiteY5" fmla="*/ 441434 h 1135117"/>
              <a:gd name="connsiteX6" fmla="*/ 641131 w 1555531"/>
              <a:gd name="connsiteY6" fmla="*/ 546538 h 1135117"/>
              <a:gd name="connsiteX7" fmla="*/ 798786 w 1555531"/>
              <a:gd name="connsiteY7" fmla="*/ 588579 h 1135117"/>
              <a:gd name="connsiteX8" fmla="*/ 693682 w 1555531"/>
              <a:gd name="connsiteY8" fmla="*/ 746234 h 1135117"/>
              <a:gd name="connsiteX9" fmla="*/ 504496 w 1555531"/>
              <a:gd name="connsiteY9" fmla="*/ 945931 h 1135117"/>
              <a:gd name="connsiteX10" fmla="*/ 777765 w 1555531"/>
              <a:gd name="connsiteY10" fmla="*/ 1135117 h 1135117"/>
              <a:gd name="connsiteX11" fmla="*/ 1082565 w 1555531"/>
              <a:gd name="connsiteY11" fmla="*/ 1124607 h 1135117"/>
              <a:gd name="connsiteX12" fmla="*/ 1334813 w 1555531"/>
              <a:gd name="connsiteY12" fmla="*/ 735724 h 1135117"/>
              <a:gd name="connsiteX13" fmla="*/ 1198179 w 1555531"/>
              <a:gd name="connsiteY13" fmla="*/ 609600 h 1135117"/>
              <a:gd name="connsiteX14" fmla="*/ 1555531 w 1555531"/>
              <a:gd name="connsiteY14" fmla="*/ 462455 h 1135117"/>
              <a:gd name="connsiteX15" fmla="*/ 1355834 w 1555531"/>
              <a:gd name="connsiteY15" fmla="*/ 304800 h 1135117"/>
              <a:gd name="connsiteX16" fmla="*/ 1240220 w 1555531"/>
              <a:gd name="connsiteY16" fmla="*/ 252248 h 1135117"/>
              <a:gd name="connsiteX17" fmla="*/ 1261241 w 1555531"/>
              <a:gd name="connsiteY17" fmla="*/ 52552 h 1135117"/>
              <a:gd name="connsiteX18" fmla="*/ 1030013 w 1555531"/>
              <a:gd name="connsiteY18" fmla="*/ 0 h 1135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555531" h="1135117">
                <a:moveTo>
                  <a:pt x="1030013" y="0"/>
                </a:moveTo>
                <a:lnTo>
                  <a:pt x="746234" y="283779"/>
                </a:lnTo>
                <a:lnTo>
                  <a:pt x="515007" y="262758"/>
                </a:lnTo>
                <a:lnTo>
                  <a:pt x="294289" y="73572"/>
                </a:lnTo>
                <a:lnTo>
                  <a:pt x="0" y="189186"/>
                </a:lnTo>
                <a:lnTo>
                  <a:pt x="304800" y="441434"/>
                </a:lnTo>
                <a:lnTo>
                  <a:pt x="641131" y="546538"/>
                </a:lnTo>
                <a:lnTo>
                  <a:pt x="798786" y="588579"/>
                </a:lnTo>
                <a:lnTo>
                  <a:pt x="693682" y="746234"/>
                </a:lnTo>
                <a:lnTo>
                  <a:pt x="504496" y="945931"/>
                </a:lnTo>
                <a:lnTo>
                  <a:pt x="777765" y="1135117"/>
                </a:lnTo>
                <a:lnTo>
                  <a:pt x="1082565" y="1124607"/>
                </a:lnTo>
                <a:lnTo>
                  <a:pt x="1334813" y="735724"/>
                </a:lnTo>
                <a:lnTo>
                  <a:pt x="1198179" y="609600"/>
                </a:lnTo>
                <a:lnTo>
                  <a:pt x="1555531" y="462455"/>
                </a:lnTo>
                <a:lnTo>
                  <a:pt x="1355834" y="304800"/>
                </a:lnTo>
                <a:lnTo>
                  <a:pt x="1240220" y="252248"/>
                </a:lnTo>
                <a:lnTo>
                  <a:pt x="1261241" y="52552"/>
                </a:lnTo>
                <a:lnTo>
                  <a:pt x="1030013" y="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1CC97FE-6367-9342-B5EF-C855A87FAA0B}"/>
              </a:ext>
            </a:extLst>
          </p:cNvPr>
          <p:cNvSpPr/>
          <p:nvPr/>
        </p:nvSpPr>
        <p:spPr>
          <a:xfrm>
            <a:off x="2743200" y="3016469"/>
            <a:ext cx="998483" cy="472965"/>
          </a:xfrm>
          <a:custGeom>
            <a:avLst/>
            <a:gdLst>
              <a:gd name="connsiteX0" fmla="*/ 662152 w 998483"/>
              <a:gd name="connsiteY0" fmla="*/ 10510 h 472965"/>
              <a:gd name="connsiteX1" fmla="*/ 294290 w 998483"/>
              <a:gd name="connsiteY1" fmla="*/ 0 h 472965"/>
              <a:gd name="connsiteX2" fmla="*/ 0 w 998483"/>
              <a:gd name="connsiteY2" fmla="*/ 126124 h 472965"/>
              <a:gd name="connsiteX3" fmla="*/ 63062 w 998483"/>
              <a:gd name="connsiteY3" fmla="*/ 367862 h 472965"/>
              <a:gd name="connsiteX4" fmla="*/ 399393 w 998483"/>
              <a:gd name="connsiteY4" fmla="*/ 472965 h 472965"/>
              <a:gd name="connsiteX5" fmla="*/ 830317 w 998483"/>
              <a:gd name="connsiteY5" fmla="*/ 273269 h 472965"/>
              <a:gd name="connsiteX6" fmla="*/ 998483 w 998483"/>
              <a:gd name="connsiteY6" fmla="*/ 126124 h 472965"/>
              <a:gd name="connsiteX7" fmla="*/ 903890 w 998483"/>
              <a:gd name="connsiteY7" fmla="*/ 42041 h 472965"/>
              <a:gd name="connsiteX8" fmla="*/ 662152 w 998483"/>
              <a:gd name="connsiteY8" fmla="*/ 10510 h 472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8483" h="472965">
                <a:moveTo>
                  <a:pt x="662152" y="10510"/>
                </a:moveTo>
                <a:lnTo>
                  <a:pt x="294290" y="0"/>
                </a:lnTo>
                <a:lnTo>
                  <a:pt x="0" y="126124"/>
                </a:lnTo>
                <a:lnTo>
                  <a:pt x="63062" y="367862"/>
                </a:lnTo>
                <a:lnTo>
                  <a:pt x="399393" y="472965"/>
                </a:lnTo>
                <a:lnTo>
                  <a:pt x="830317" y="273269"/>
                </a:lnTo>
                <a:lnTo>
                  <a:pt x="998483" y="126124"/>
                </a:lnTo>
                <a:lnTo>
                  <a:pt x="903890" y="42041"/>
                </a:lnTo>
                <a:lnTo>
                  <a:pt x="662152" y="1051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A50F878B-B2FC-5445-81B7-8EEA25F52CB4}"/>
              </a:ext>
            </a:extLst>
          </p:cNvPr>
          <p:cNvSpPr/>
          <p:nvPr/>
        </p:nvSpPr>
        <p:spPr>
          <a:xfrm>
            <a:off x="1702676" y="3531476"/>
            <a:ext cx="1082565" cy="641131"/>
          </a:xfrm>
          <a:custGeom>
            <a:avLst/>
            <a:gdLst>
              <a:gd name="connsiteX0" fmla="*/ 52552 w 1082565"/>
              <a:gd name="connsiteY0" fmla="*/ 0 h 641131"/>
              <a:gd name="connsiteX1" fmla="*/ 0 w 1082565"/>
              <a:gd name="connsiteY1" fmla="*/ 231227 h 641131"/>
              <a:gd name="connsiteX2" fmla="*/ 42041 w 1082565"/>
              <a:gd name="connsiteY2" fmla="*/ 430924 h 641131"/>
              <a:gd name="connsiteX3" fmla="*/ 378372 w 1082565"/>
              <a:gd name="connsiteY3" fmla="*/ 641131 h 641131"/>
              <a:gd name="connsiteX4" fmla="*/ 1082565 w 1082565"/>
              <a:gd name="connsiteY4" fmla="*/ 504496 h 641131"/>
              <a:gd name="connsiteX5" fmla="*/ 882869 w 1082565"/>
              <a:gd name="connsiteY5" fmla="*/ 304800 h 641131"/>
              <a:gd name="connsiteX6" fmla="*/ 641131 w 1082565"/>
              <a:gd name="connsiteY6" fmla="*/ 220717 h 641131"/>
              <a:gd name="connsiteX7" fmla="*/ 346841 w 1082565"/>
              <a:gd name="connsiteY7" fmla="*/ 231227 h 641131"/>
              <a:gd name="connsiteX8" fmla="*/ 409903 w 1082565"/>
              <a:gd name="connsiteY8" fmla="*/ 42041 h 641131"/>
              <a:gd name="connsiteX9" fmla="*/ 52552 w 1082565"/>
              <a:gd name="connsiteY9" fmla="*/ 0 h 641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2565" h="641131">
                <a:moveTo>
                  <a:pt x="52552" y="0"/>
                </a:moveTo>
                <a:lnTo>
                  <a:pt x="0" y="231227"/>
                </a:lnTo>
                <a:lnTo>
                  <a:pt x="42041" y="430924"/>
                </a:lnTo>
                <a:lnTo>
                  <a:pt x="378372" y="641131"/>
                </a:lnTo>
                <a:lnTo>
                  <a:pt x="1082565" y="504496"/>
                </a:lnTo>
                <a:lnTo>
                  <a:pt x="882869" y="304800"/>
                </a:lnTo>
                <a:lnTo>
                  <a:pt x="641131" y="220717"/>
                </a:lnTo>
                <a:lnTo>
                  <a:pt x="346841" y="231227"/>
                </a:lnTo>
                <a:lnTo>
                  <a:pt x="409903" y="42041"/>
                </a:lnTo>
                <a:lnTo>
                  <a:pt x="52552" y="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42304F0B-D7A4-CF4C-97F6-8C8CF84DEB60}"/>
              </a:ext>
            </a:extLst>
          </p:cNvPr>
          <p:cNvSpPr/>
          <p:nvPr/>
        </p:nvSpPr>
        <p:spPr>
          <a:xfrm>
            <a:off x="1681655" y="1240221"/>
            <a:ext cx="819807" cy="945931"/>
          </a:xfrm>
          <a:custGeom>
            <a:avLst/>
            <a:gdLst>
              <a:gd name="connsiteX0" fmla="*/ 714704 w 819807"/>
              <a:gd name="connsiteY0" fmla="*/ 21020 h 945931"/>
              <a:gd name="connsiteX1" fmla="*/ 483476 w 819807"/>
              <a:gd name="connsiteY1" fmla="*/ 283779 h 945931"/>
              <a:gd name="connsiteX2" fmla="*/ 819807 w 819807"/>
              <a:gd name="connsiteY2" fmla="*/ 451945 h 945931"/>
              <a:gd name="connsiteX3" fmla="*/ 493986 w 819807"/>
              <a:gd name="connsiteY3" fmla="*/ 756745 h 945931"/>
              <a:gd name="connsiteX4" fmla="*/ 178676 w 819807"/>
              <a:gd name="connsiteY4" fmla="*/ 945931 h 945931"/>
              <a:gd name="connsiteX5" fmla="*/ 0 w 819807"/>
              <a:gd name="connsiteY5" fmla="*/ 525517 h 945931"/>
              <a:gd name="connsiteX6" fmla="*/ 294290 w 819807"/>
              <a:gd name="connsiteY6" fmla="*/ 0 h 945931"/>
              <a:gd name="connsiteX7" fmla="*/ 714704 w 819807"/>
              <a:gd name="connsiteY7" fmla="*/ 21020 h 94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807" h="945931">
                <a:moveTo>
                  <a:pt x="714704" y="21020"/>
                </a:moveTo>
                <a:lnTo>
                  <a:pt x="483476" y="283779"/>
                </a:lnTo>
                <a:lnTo>
                  <a:pt x="819807" y="451945"/>
                </a:lnTo>
                <a:lnTo>
                  <a:pt x="493986" y="756745"/>
                </a:lnTo>
                <a:lnTo>
                  <a:pt x="178676" y="945931"/>
                </a:lnTo>
                <a:lnTo>
                  <a:pt x="0" y="525517"/>
                </a:lnTo>
                <a:lnTo>
                  <a:pt x="294290" y="0"/>
                </a:lnTo>
                <a:lnTo>
                  <a:pt x="714704" y="2102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6290BEEF-8ED2-904D-ABBE-59C05F317F3E}"/>
              </a:ext>
            </a:extLst>
          </p:cNvPr>
          <p:cNvSpPr/>
          <p:nvPr/>
        </p:nvSpPr>
        <p:spPr>
          <a:xfrm>
            <a:off x="3804745" y="1986455"/>
            <a:ext cx="1324303" cy="462455"/>
          </a:xfrm>
          <a:custGeom>
            <a:avLst/>
            <a:gdLst>
              <a:gd name="connsiteX0" fmla="*/ 315310 w 1324303"/>
              <a:gd name="connsiteY0" fmla="*/ 63062 h 462455"/>
              <a:gd name="connsiteX1" fmla="*/ 63062 w 1324303"/>
              <a:gd name="connsiteY1" fmla="*/ 0 h 462455"/>
              <a:gd name="connsiteX2" fmla="*/ 0 w 1324303"/>
              <a:gd name="connsiteY2" fmla="*/ 210207 h 462455"/>
              <a:gd name="connsiteX3" fmla="*/ 10510 w 1324303"/>
              <a:gd name="connsiteY3" fmla="*/ 325821 h 462455"/>
              <a:gd name="connsiteX4" fmla="*/ 252248 w 1324303"/>
              <a:gd name="connsiteY4" fmla="*/ 273269 h 462455"/>
              <a:gd name="connsiteX5" fmla="*/ 472965 w 1324303"/>
              <a:gd name="connsiteY5" fmla="*/ 252248 h 462455"/>
              <a:gd name="connsiteX6" fmla="*/ 861848 w 1324303"/>
              <a:gd name="connsiteY6" fmla="*/ 304800 h 462455"/>
              <a:gd name="connsiteX7" fmla="*/ 1135117 w 1324303"/>
              <a:gd name="connsiteY7" fmla="*/ 462455 h 462455"/>
              <a:gd name="connsiteX8" fmla="*/ 1324303 w 1324303"/>
              <a:gd name="connsiteY8" fmla="*/ 399393 h 462455"/>
              <a:gd name="connsiteX9" fmla="*/ 1313793 w 1324303"/>
              <a:gd name="connsiteY9" fmla="*/ 252248 h 462455"/>
              <a:gd name="connsiteX10" fmla="*/ 1156138 w 1324303"/>
              <a:gd name="connsiteY10" fmla="*/ 189186 h 462455"/>
              <a:gd name="connsiteX11" fmla="*/ 840827 w 1324303"/>
              <a:gd name="connsiteY11" fmla="*/ 189186 h 462455"/>
              <a:gd name="connsiteX12" fmla="*/ 315310 w 1324303"/>
              <a:gd name="connsiteY12" fmla="*/ 63062 h 462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24303" h="462455">
                <a:moveTo>
                  <a:pt x="315310" y="63062"/>
                </a:moveTo>
                <a:lnTo>
                  <a:pt x="63062" y="0"/>
                </a:lnTo>
                <a:lnTo>
                  <a:pt x="0" y="210207"/>
                </a:lnTo>
                <a:lnTo>
                  <a:pt x="10510" y="325821"/>
                </a:lnTo>
                <a:lnTo>
                  <a:pt x="252248" y="273269"/>
                </a:lnTo>
                <a:lnTo>
                  <a:pt x="472965" y="252248"/>
                </a:lnTo>
                <a:lnTo>
                  <a:pt x="861848" y="304800"/>
                </a:lnTo>
                <a:lnTo>
                  <a:pt x="1135117" y="462455"/>
                </a:lnTo>
                <a:lnTo>
                  <a:pt x="1324303" y="399393"/>
                </a:lnTo>
                <a:lnTo>
                  <a:pt x="1313793" y="252248"/>
                </a:lnTo>
                <a:lnTo>
                  <a:pt x="1156138" y="189186"/>
                </a:lnTo>
                <a:lnTo>
                  <a:pt x="840827" y="189186"/>
                </a:lnTo>
                <a:lnTo>
                  <a:pt x="315310" y="63062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765C78E2-BF08-BA4B-AC95-BC3253A9D5AD}"/>
              </a:ext>
            </a:extLst>
          </p:cNvPr>
          <p:cNvSpPr/>
          <p:nvPr/>
        </p:nvSpPr>
        <p:spPr>
          <a:xfrm>
            <a:off x="8198069" y="3037490"/>
            <a:ext cx="388883" cy="178676"/>
          </a:xfrm>
          <a:custGeom>
            <a:avLst/>
            <a:gdLst>
              <a:gd name="connsiteX0" fmla="*/ 231228 w 388883"/>
              <a:gd name="connsiteY0" fmla="*/ 10510 h 178676"/>
              <a:gd name="connsiteX1" fmla="*/ 0 w 388883"/>
              <a:gd name="connsiteY1" fmla="*/ 52551 h 178676"/>
              <a:gd name="connsiteX2" fmla="*/ 0 w 388883"/>
              <a:gd name="connsiteY2" fmla="*/ 168165 h 178676"/>
              <a:gd name="connsiteX3" fmla="*/ 178676 w 388883"/>
              <a:gd name="connsiteY3" fmla="*/ 178676 h 178676"/>
              <a:gd name="connsiteX4" fmla="*/ 388883 w 388883"/>
              <a:gd name="connsiteY4" fmla="*/ 84082 h 178676"/>
              <a:gd name="connsiteX5" fmla="*/ 346841 w 388883"/>
              <a:gd name="connsiteY5" fmla="*/ 0 h 178676"/>
              <a:gd name="connsiteX6" fmla="*/ 231228 w 388883"/>
              <a:gd name="connsiteY6" fmla="*/ 10510 h 178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8883" h="178676">
                <a:moveTo>
                  <a:pt x="231228" y="10510"/>
                </a:moveTo>
                <a:lnTo>
                  <a:pt x="0" y="52551"/>
                </a:lnTo>
                <a:lnTo>
                  <a:pt x="0" y="168165"/>
                </a:lnTo>
                <a:lnTo>
                  <a:pt x="178676" y="178676"/>
                </a:lnTo>
                <a:lnTo>
                  <a:pt x="388883" y="84082"/>
                </a:lnTo>
                <a:lnTo>
                  <a:pt x="346841" y="0"/>
                </a:lnTo>
                <a:lnTo>
                  <a:pt x="231228" y="10510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950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9B8B3F2-638C-864F-B33F-A90E95E27C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69" t="15296" r="7882"/>
          <a:stretch/>
        </p:blipFill>
        <p:spPr>
          <a:xfrm>
            <a:off x="0" y="-15290"/>
            <a:ext cx="6152154" cy="4617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278755-9E6F-FB4B-9987-47C0D56308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6"/>
          <a:stretch/>
        </p:blipFill>
        <p:spPr>
          <a:xfrm>
            <a:off x="6152155" y="2139699"/>
            <a:ext cx="6039846" cy="4665930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A6D86ED9-8769-D740-B755-4BF94219809A}"/>
              </a:ext>
            </a:extLst>
          </p:cNvPr>
          <p:cNvSpPr/>
          <p:nvPr/>
        </p:nvSpPr>
        <p:spPr>
          <a:xfrm>
            <a:off x="6162261" y="3319670"/>
            <a:ext cx="6042991" cy="1739347"/>
          </a:xfrm>
          <a:custGeom>
            <a:avLst/>
            <a:gdLst>
              <a:gd name="connsiteX0" fmla="*/ 626165 w 6042991"/>
              <a:gd name="connsiteY0" fmla="*/ 496956 h 1739347"/>
              <a:gd name="connsiteX1" fmla="*/ 1600200 w 6042991"/>
              <a:gd name="connsiteY1" fmla="*/ 168965 h 1739347"/>
              <a:gd name="connsiteX2" fmla="*/ 2395330 w 6042991"/>
              <a:gd name="connsiteY2" fmla="*/ 178904 h 1739347"/>
              <a:gd name="connsiteX3" fmla="*/ 3061252 w 6042991"/>
              <a:gd name="connsiteY3" fmla="*/ 119269 h 1739347"/>
              <a:gd name="connsiteX4" fmla="*/ 3488635 w 6042991"/>
              <a:gd name="connsiteY4" fmla="*/ 109330 h 1739347"/>
              <a:gd name="connsiteX5" fmla="*/ 3617843 w 6042991"/>
              <a:gd name="connsiteY5" fmla="*/ 178904 h 1739347"/>
              <a:gd name="connsiteX6" fmla="*/ 3995530 w 6042991"/>
              <a:gd name="connsiteY6" fmla="*/ 139147 h 1739347"/>
              <a:gd name="connsiteX7" fmla="*/ 4253948 w 6042991"/>
              <a:gd name="connsiteY7" fmla="*/ 0 h 1739347"/>
              <a:gd name="connsiteX8" fmla="*/ 5049078 w 6042991"/>
              <a:gd name="connsiteY8" fmla="*/ 29817 h 1739347"/>
              <a:gd name="connsiteX9" fmla="*/ 5953539 w 6042991"/>
              <a:gd name="connsiteY9" fmla="*/ 228600 h 1739347"/>
              <a:gd name="connsiteX10" fmla="*/ 6042991 w 6042991"/>
              <a:gd name="connsiteY10" fmla="*/ 278295 h 1739347"/>
              <a:gd name="connsiteX11" fmla="*/ 6033052 w 6042991"/>
              <a:gd name="connsiteY11" fmla="*/ 1540565 h 1739347"/>
              <a:gd name="connsiteX12" fmla="*/ 5655365 w 6042991"/>
              <a:gd name="connsiteY12" fmla="*/ 1550504 h 1739347"/>
              <a:gd name="connsiteX13" fmla="*/ 5059017 w 6042991"/>
              <a:gd name="connsiteY13" fmla="*/ 1600200 h 1739347"/>
              <a:gd name="connsiteX14" fmla="*/ 4581939 w 6042991"/>
              <a:gd name="connsiteY14" fmla="*/ 1739347 h 1739347"/>
              <a:gd name="connsiteX15" fmla="*/ 4184374 w 6042991"/>
              <a:gd name="connsiteY15" fmla="*/ 1550504 h 1739347"/>
              <a:gd name="connsiteX16" fmla="*/ 3707296 w 6042991"/>
              <a:gd name="connsiteY16" fmla="*/ 1590260 h 1739347"/>
              <a:gd name="connsiteX17" fmla="*/ 2991678 w 6042991"/>
              <a:gd name="connsiteY17" fmla="*/ 1510747 h 1739347"/>
              <a:gd name="connsiteX18" fmla="*/ 2385391 w 6042991"/>
              <a:gd name="connsiteY18" fmla="*/ 1510747 h 1739347"/>
              <a:gd name="connsiteX19" fmla="*/ 1997765 w 6042991"/>
              <a:gd name="connsiteY19" fmla="*/ 1391478 h 1739347"/>
              <a:gd name="connsiteX20" fmla="*/ 1749287 w 6042991"/>
              <a:gd name="connsiteY20" fmla="*/ 1113182 h 1739347"/>
              <a:gd name="connsiteX21" fmla="*/ 1540565 w 6042991"/>
              <a:gd name="connsiteY21" fmla="*/ 1103243 h 1739347"/>
              <a:gd name="connsiteX22" fmla="*/ 1550504 w 6042991"/>
              <a:gd name="connsiteY22" fmla="*/ 1292087 h 1739347"/>
              <a:gd name="connsiteX23" fmla="*/ 1212574 w 6042991"/>
              <a:gd name="connsiteY23" fmla="*/ 1441173 h 1739347"/>
              <a:gd name="connsiteX24" fmla="*/ 467139 w 6042991"/>
              <a:gd name="connsiteY24" fmla="*/ 1212573 h 1739347"/>
              <a:gd name="connsiteX25" fmla="*/ 387626 w 6042991"/>
              <a:gd name="connsiteY25" fmla="*/ 1113182 h 1739347"/>
              <a:gd name="connsiteX26" fmla="*/ 39756 w 6042991"/>
              <a:gd name="connsiteY26" fmla="*/ 1123121 h 1739347"/>
              <a:gd name="connsiteX27" fmla="*/ 0 w 6042991"/>
              <a:gd name="connsiteY27" fmla="*/ 685800 h 1739347"/>
              <a:gd name="connsiteX28" fmla="*/ 626165 w 6042991"/>
              <a:gd name="connsiteY28" fmla="*/ 496956 h 1739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042991" h="1739347">
                <a:moveTo>
                  <a:pt x="626165" y="496956"/>
                </a:moveTo>
                <a:lnTo>
                  <a:pt x="1600200" y="168965"/>
                </a:lnTo>
                <a:lnTo>
                  <a:pt x="2395330" y="178904"/>
                </a:lnTo>
                <a:lnTo>
                  <a:pt x="3061252" y="119269"/>
                </a:lnTo>
                <a:lnTo>
                  <a:pt x="3488635" y="109330"/>
                </a:lnTo>
                <a:lnTo>
                  <a:pt x="3617843" y="178904"/>
                </a:lnTo>
                <a:lnTo>
                  <a:pt x="3995530" y="139147"/>
                </a:lnTo>
                <a:lnTo>
                  <a:pt x="4253948" y="0"/>
                </a:lnTo>
                <a:lnTo>
                  <a:pt x="5049078" y="29817"/>
                </a:lnTo>
                <a:lnTo>
                  <a:pt x="5953539" y="228600"/>
                </a:lnTo>
                <a:lnTo>
                  <a:pt x="6042991" y="278295"/>
                </a:lnTo>
                <a:lnTo>
                  <a:pt x="6033052" y="1540565"/>
                </a:lnTo>
                <a:lnTo>
                  <a:pt x="5655365" y="1550504"/>
                </a:lnTo>
                <a:lnTo>
                  <a:pt x="5059017" y="1600200"/>
                </a:lnTo>
                <a:lnTo>
                  <a:pt x="4581939" y="1739347"/>
                </a:lnTo>
                <a:lnTo>
                  <a:pt x="4184374" y="1550504"/>
                </a:lnTo>
                <a:lnTo>
                  <a:pt x="3707296" y="1590260"/>
                </a:lnTo>
                <a:lnTo>
                  <a:pt x="2991678" y="1510747"/>
                </a:lnTo>
                <a:lnTo>
                  <a:pt x="2385391" y="1510747"/>
                </a:lnTo>
                <a:lnTo>
                  <a:pt x="1997765" y="1391478"/>
                </a:lnTo>
                <a:lnTo>
                  <a:pt x="1749287" y="1113182"/>
                </a:lnTo>
                <a:lnTo>
                  <a:pt x="1540565" y="1103243"/>
                </a:lnTo>
                <a:lnTo>
                  <a:pt x="1550504" y="1292087"/>
                </a:lnTo>
                <a:lnTo>
                  <a:pt x="1212574" y="1441173"/>
                </a:lnTo>
                <a:lnTo>
                  <a:pt x="467139" y="1212573"/>
                </a:lnTo>
                <a:lnTo>
                  <a:pt x="387626" y="1113182"/>
                </a:lnTo>
                <a:lnTo>
                  <a:pt x="39756" y="1123121"/>
                </a:lnTo>
                <a:lnTo>
                  <a:pt x="0" y="685800"/>
                </a:lnTo>
                <a:lnTo>
                  <a:pt x="626165" y="496956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70B6489E-D852-2F4A-A4C2-50C790897F7E}"/>
              </a:ext>
            </a:extLst>
          </p:cNvPr>
          <p:cNvSpPr/>
          <p:nvPr/>
        </p:nvSpPr>
        <p:spPr>
          <a:xfrm>
            <a:off x="1816768" y="1600200"/>
            <a:ext cx="2105527" cy="745958"/>
          </a:xfrm>
          <a:custGeom>
            <a:avLst/>
            <a:gdLst>
              <a:gd name="connsiteX0" fmla="*/ 1094874 w 2105527"/>
              <a:gd name="connsiteY0" fmla="*/ 282742 h 745958"/>
              <a:gd name="connsiteX1" fmla="*/ 1311443 w 2105527"/>
              <a:gd name="connsiteY1" fmla="*/ 288758 h 745958"/>
              <a:gd name="connsiteX2" fmla="*/ 1473869 w 2105527"/>
              <a:gd name="connsiteY2" fmla="*/ 378995 h 745958"/>
              <a:gd name="connsiteX3" fmla="*/ 1714500 w 2105527"/>
              <a:gd name="connsiteY3" fmla="*/ 391026 h 745958"/>
              <a:gd name="connsiteX4" fmla="*/ 1979195 w 2105527"/>
              <a:gd name="connsiteY4" fmla="*/ 445168 h 745958"/>
              <a:gd name="connsiteX5" fmla="*/ 2093495 w 2105527"/>
              <a:gd name="connsiteY5" fmla="*/ 535405 h 745958"/>
              <a:gd name="connsiteX6" fmla="*/ 2105527 w 2105527"/>
              <a:gd name="connsiteY6" fmla="*/ 733926 h 745958"/>
              <a:gd name="connsiteX7" fmla="*/ 1840832 w 2105527"/>
              <a:gd name="connsiteY7" fmla="*/ 745958 h 745958"/>
              <a:gd name="connsiteX8" fmla="*/ 1558090 w 2105527"/>
              <a:gd name="connsiteY8" fmla="*/ 685800 h 745958"/>
              <a:gd name="connsiteX9" fmla="*/ 1419727 w 2105527"/>
              <a:gd name="connsiteY9" fmla="*/ 607595 h 745958"/>
              <a:gd name="connsiteX10" fmla="*/ 1269332 w 2105527"/>
              <a:gd name="connsiteY10" fmla="*/ 661737 h 745958"/>
              <a:gd name="connsiteX11" fmla="*/ 1100890 w 2105527"/>
              <a:gd name="connsiteY11" fmla="*/ 619626 h 745958"/>
              <a:gd name="connsiteX12" fmla="*/ 908385 w 2105527"/>
              <a:gd name="connsiteY12" fmla="*/ 613611 h 745958"/>
              <a:gd name="connsiteX13" fmla="*/ 806116 w 2105527"/>
              <a:gd name="connsiteY13" fmla="*/ 691816 h 745958"/>
              <a:gd name="connsiteX14" fmla="*/ 667753 w 2105527"/>
              <a:gd name="connsiteY14" fmla="*/ 661737 h 745958"/>
              <a:gd name="connsiteX15" fmla="*/ 487279 w 2105527"/>
              <a:gd name="connsiteY15" fmla="*/ 547437 h 745958"/>
              <a:gd name="connsiteX16" fmla="*/ 342900 w 2105527"/>
              <a:gd name="connsiteY16" fmla="*/ 511342 h 745958"/>
              <a:gd name="connsiteX17" fmla="*/ 276727 w 2105527"/>
              <a:gd name="connsiteY17" fmla="*/ 385011 h 745958"/>
              <a:gd name="connsiteX18" fmla="*/ 288758 w 2105527"/>
              <a:gd name="connsiteY18" fmla="*/ 306805 h 745958"/>
              <a:gd name="connsiteX19" fmla="*/ 96253 w 2105527"/>
              <a:gd name="connsiteY19" fmla="*/ 228600 h 745958"/>
              <a:gd name="connsiteX20" fmla="*/ 0 w 2105527"/>
              <a:gd name="connsiteY20" fmla="*/ 156411 h 745958"/>
              <a:gd name="connsiteX21" fmla="*/ 30079 w 2105527"/>
              <a:gd name="connsiteY21" fmla="*/ 24063 h 745958"/>
              <a:gd name="connsiteX22" fmla="*/ 294774 w 2105527"/>
              <a:gd name="connsiteY22" fmla="*/ 0 h 745958"/>
              <a:gd name="connsiteX23" fmla="*/ 469232 w 2105527"/>
              <a:gd name="connsiteY23" fmla="*/ 48126 h 745958"/>
              <a:gd name="connsiteX24" fmla="*/ 673769 w 2105527"/>
              <a:gd name="connsiteY24" fmla="*/ 48126 h 745958"/>
              <a:gd name="connsiteX25" fmla="*/ 601579 w 2105527"/>
              <a:gd name="connsiteY25" fmla="*/ 132347 h 745958"/>
              <a:gd name="connsiteX26" fmla="*/ 445169 w 2105527"/>
              <a:gd name="connsiteY26" fmla="*/ 162426 h 745958"/>
              <a:gd name="connsiteX27" fmla="*/ 565485 w 2105527"/>
              <a:gd name="connsiteY27" fmla="*/ 210553 h 745958"/>
              <a:gd name="connsiteX28" fmla="*/ 800100 w 2105527"/>
              <a:gd name="connsiteY28" fmla="*/ 204537 h 745958"/>
              <a:gd name="connsiteX29" fmla="*/ 1094874 w 2105527"/>
              <a:gd name="connsiteY29" fmla="*/ 282742 h 745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105527" h="745958">
                <a:moveTo>
                  <a:pt x="1094874" y="282742"/>
                </a:moveTo>
                <a:lnTo>
                  <a:pt x="1311443" y="288758"/>
                </a:lnTo>
                <a:lnTo>
                  <a:pt x="1473869" y="378995"/>
                </a:lnTo>
                <a:lnTo>
                  <a:pt x="1714500" y="391026"/>
                </a:lnTo>
                <a:lnTo>
                  <a:pt x="1979195" y="445168"/>
                </a:lnTo>
                <a:lnTo>
                  <a:pt x="2093495" y="535405"/>
                </a:lnTo>
                <a:lnTo>
                  <a:pt x="2105527" y="733926"/>
                </a:lnTo>
                <a:lnTo>
                  <a:pt x="1840832" y="745958"/>
                </a:lnTo>
                <a:lnTo>
                  <a:pt x="1558090" y="685800"/>
                </a:lnTo>
                <a:lnTo>
                  <a:pt x="1419727" y="607595"/>
                </a:lnTo>
                <a:lnTo>
                  <a:pt x="1269332" y="661737"/>
                </a:lnTo>
                <a:lnTo>
                  <a:pt x="1100890" y="619626"/>
                </a:lnTo>
                <a:lnTo>
                  <a:pt x="908385" y="613611"/>
                </a:lnTo>
                <a:lnTo>
                  <a:pt x="806116" y="691816"/>
                </a:lnTo>
                <a:lnTo>
                  <a:pt x="667753" y="661737"/>
                </a:lnTo>
                <a:lnTo>
                  <a:pt x="487279" y="547437"/>
                </a:lnTo>
                <a:lnTo>
                  <a:pt x="342900" y="511342"/>
                </a:lnTo>
                <a:lnTo>
                  <a:pt x="276727" y="385011"/>
                </a:lnTo>
                <a:lnTo>
                  <a:pt x="288758" y="306805"/>
                </a:lnTo>
                <a:lnTo>
                  <a:pt x="96253" y="228600"/>
                </a:lnTo>
                <a:lnTo>
                  <a:pt x="0" y="156411"/>
                </a:lnTo>
                <a:lnTo>
                  <a:pt x="30079" y="24063"/>
                </a:lnTo>
                <a:lnTo>
                  <a:pt x="294774" y="0"/>
                </a:lnTo>
                <a:lnTo>
                  <a:pt x="469232" y="48126"/>
                </a:lnTo>
                <a:lnTo>
                  <a:pt x="673769" y="48126"/>
                </a:lnTo>
                <a:lnTo>
                  <a:pt x="601579" y="132347"/>
                </a:lnTo>
                <a:lnTo>
                  <a:pt x="445169" y="162426"/>
                </a:lnTo>
                <a:lnTo>
                  <a:pt x="565485" y="210553"/>
                </a:lnTo>
                <a:lnTo>
                  <a:pt x="800100" y="204537"/>
                </a:lnTo>
                <a:lnTo>
                  <a:pt x="1094874" y="282742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742DA7-9FD5-284F-9A11-4FFC5B7DE484}"/>
              </a:ext>
            </a:extLst>
          </p:cNvPr>
          <p:cNvSpPr txBox="1"/>
          <p:nvPr/>
        </p:nvSpPr>
        <p:spPr>
          <a:xfrm>
            <a:off x="1513490" y="5402317"/>
            <a:ext cx="2900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Photos of damage site 1</a:t>
            </a:r>
          </a:p>
        </p:txBody>
      </p:sp>
    </p:spTree>
    <p:extLst>
      <p:ext uri="{BB962C8B-B14F-4D97-AF65-F5344CB8AC3E}">
        <p14:creationId xmlns:p14="http://schemas.microsoft.com/office/powerpoint/2010/main" val="3351432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B347B4-0149-5743-9A84-2C304F61FD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" t="7375" r="5651"/>
          <a:stretch/>
        </p:blipFill>
        <p:spPr>
          <a:xfrm>
            <a:off x="903977" y="19191904"/>
            <a:ext cx="8820150" cy="66149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8D262C-0E52-7140-9A6C-782F6D7C5E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" t="7375" r="5651"/>
          <a:stretch/>
        </p:blipFill>
        <p:spPr>
          <a:xfrm>
            <a:off x="0" y="0"/>
            <a:ext cx="6272793" cy="4704466"/>
          </a:xfrm>
          <a:prstGeom prst="rect">
            <a:avLst/>
          </a:prstGeom>
        </p:spPr>
      </p:pic>
      <p:sp>
        <p:nvSpPr>
          <p:cNvPr id="6" name="Donut 5">
            <a:extLst>
              <a:ext uri="{FF2B5EF4-FFF2-40B4-BE49-F238E27FC236}">
                <a16:creationId xmlns:a16="http://schemas.microsoft.com/office/drawing/2014/main" id="{4111FF2B-C5A2-6E41-B8DE-63E75673EC87}"/>
              </a:ext>
            </a:extLst>
          </p:cNvPr>
          <p:cNvSpPr/>
          <p:nvPr/>
        </p:nvSpPr>
        <p:spPr>
          <a:xfrm>
            <a:off x="1639614" y="2007476"/>
            <a:ext cx="935420" cy="578069"/>
          </a:xfrm>
          <a:prstGeom prst="donut">
            <a:avLst>
              <a:gd name="adj" fmla="val 125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DA9D9678-35D2-4644-820F-0C49E74BD6C0}"/>
              </a:ext>
            </a:extLst>
          </p:cNvPr>
          <p:cNvSpPr/>
          <p:nvPr/>
        </p:nvSpPr>
        <p:spPr>
          <a:xfrm>
            <a:off x="2501462" y="2785242"/>
            <a:ext cx="830317" cy="620110"/>
          </a:xfrm>
          <a:prstGeom prst="donut">
            <a:avLst>
              <a:gd name="adj" fmla="val 221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573EBC-9E3E-D14B-A1FC-D6B954421FE8}"/>
              </a:ext>
            </a:extLst>
          </p:cNvPr>
          <p:cNvSpPr txBox="1"/>
          <p:nvPr/>
        </p:nvSpPr>
        <p:spPr>
          <a:xfrm>
            <a:off x="1639614" y="4704466"/>
            <a:ext cx="2268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Feral hogs at damage site 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D980A0-E3FC-7A4E-8D20-69128B4F2B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3" t="33125" r="8750"/>
          <a:stretch/>
        </p:blipFill>
        <p:spPr>
          <a:xfrm>
            <a:off x="6341446" y="1376854"/>
            <a:ext cx="5829518" cy="51316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9DDD3F-F74A-0640-B639-84BCDABBA793}"/>
              </a:ext>
            </a:extLst>
          </p:cNvPr>
          <p:cNvSpPr txBox="1"/>
          <p:nvPr/>
        </p:nvSpPr>
        <p:spPr>
          <a:xfrm>
            <a:off x="8121920" y="6508531"/>
            <a:ext cx="2268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Feral hogs at damage site 8</a:t>
            </a:r>
          </a:p>
        </p:txBody>
      </p:sp>
    </p:spTree>
    <p:extLst>
      <p:ext uri="{BB962C8B-B14F-4D97-AF65-F5344CB8AC3E}">
        <p14:creationId xmlns:p14="http://schemas.microsoft.com/office/powerpoint/2010/main" val="2378923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36A99-EB00-784F-953D-8D2056903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H010210.MP4">
            <a:hlinkClick r:id="" action="ppaction://media"/>
            <a:extLst>
              <a:ext uri="{FF2B5EF4-FFF2-40B4-BE49-F238E27FC236}">
                <a16:creationId xmlns:a16="http://schemas.microsoft.com/office/drawing/2014/main" id="{FCBCE428-58F0-A546-8150-92C618C4C77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4106" y="26735"/>
            <a:ext cx="10757216" cy="6046806"/>
          </a:xfrm>
        </p:spPr>
      </p:pic>
    </p:spTree>
    <p:extLst>
      <p:ext uri="{BB962C8B-B14F-4D97-AF65-F5344CB8AC3E}">
        <p14:creationId xmlns:p14="http://schemas.microsoft.com/office/powerpoint/2010/main" val="73221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DE974-8262-7141-A749-926E05C97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103090"/>
          </a:xfrm>
        </p:spPr>
        <p:txBody>
          <a:bodyPr>
            <a:normAutofit/>
          </a:bodyPr>
          <a:lstStyle/>
          <a:p>
            <a:r>
              <a:rPr lang="en-US" sz="3200" dirty="0"/>
              <a:t>Flight Two – August 6, 2018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A1B63-BEEF-A64A-829B-C048119B1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727200"/>
            <a:ext cx="8915400" cy="4184022"/>
          </a:xfrm>
        </p:spPr>
        <p:txBody>
          <a:bodyPr/>
          <a:lstStyle/>
          <a:p>
            <a:r>
              <a:rPr lang="en-US" dirty="0"/>
              <a:t>Re-visited all 13 damage sites from the first flight and flew transects in the northwest quadrant</a:t>
            </a:r>
          </a:p>
          <a:p>
            <a:endParaRPr lang="en-US" dirty="0"/>
          </a:p>
          <a:p>
            <a:r>
              <a:rPr lang="en-US" dirty="0"/>
              <a:t>All 13 damage sites had full plant regeneration</a:t>
            </a:r>
          </a:p>
          <a:p>
            <a:endParaRPr lang="en-US" dirty="0"/>
          </a:p>
          <a:p>
            <a:r>
              <a:rPr lang="en-US" dirty="0"/>
              <a:t>No additional damage discovered</a:t>
            </a:r>
          </a:p>
          <a:p>
            <a:endParaRPr lang="en-US" dirty="0"/>
          </a:p>
          <a:p>
            <a:r>
              <a:rPr lang="en-US" dirty="0"/>
              <a:t>No pigs were observed</a:t>
            </a:r>
          </a:p>
        </p:txBody>
      </p:sp>
    </p:spTree>
    <p:extLst>
      <p:ext uri="{BB962C8B-B14F-4D97-AF65-F5344CB8AC3E}">
        <p14:creationId xmlns:p14="http://schemas.microsoft.com/office/powerpoint/2010/main" val="1231401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B052AE-8EDE-A948-AE1B-91BD8D334A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97" b="5157"/>
          <a:stretch/>
        </p:blipFill>
        <p:spPr>
          <a:xfrm>
            <a:off x="0" y="115614"/>
            <a:ext cx="6171471" cy="33948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A55159-EB26-5D4E-8F81-DC3DAC80A0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302" b="5366"/>
          <a:stretch/>
        </p:blipFill>
        <p:spPr>
          <a:xfrm>
            <a:off x="6244024" y="3510455"/>
            <a:ext cx="5947976" cy="32266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0EC33A-2EA0-BE45-9F14-EA9D026A9B14}"/>
              </a:ext>
            </a:extLst>
          </p:cNvPr>
          <p:cNvSpPr txBox="1"/>
          <p:nvPr/>
        </p:nvSpPr>
        <p:spPr>
          <a:xfrm>
            <a:off x="2017986" y="3510455"/>
            <a:ext cx="1271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Damage site 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725EE6-6F72-1E41-AD6C-EBC170601C1D}"/>
              </a:ext>
            </a:extLst>
          </p:cNvPr>
          <p:cNvSpPr txBox="1"/>
          <p:nvPr/>
        </p:nvSpPr>
        <p:spPr>
          <a:xfrm>
            <a:off x="8839201" y="3233456"/>
            <a:ext cx="1271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Damage site 4</a:t>
            </a:r>
          </a:p>
        </p:txBody>
      </p:sp>
    </p:spTree>
    <p:extLst>
      <p:ext uri="{BB962C8B-B14F-4D97-AF65-F5344CB8AC3E}">
        <p14:creationId xmlns:p14="http://schemas.microsoft.com/office/powerpoint/2010/main" val="2224739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67368-2417-6441-AC10-7BE93C943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E0F48-3BB1-9548-995F-79B8C9F19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436914"/>
            <a:ext cx="8915400" cy="4474308"/>
          </a:xfrm>
        </p:spPr>
        <p:txBody>
          <a:bodyPr/>
          <a:lstStyle/>
          <a:p>
            <a:r>
              <a:rPr lang="en-US" altLang="en-US" dirty="0">
                <a:cs typeface="Times New Roman" panose="02020603050405020304" pitchFamily="18" charset="0"/>
              </a:rPr>
              <a:t>I would like to thank the following for all the generous help, knowledge, and support that has been given to me during the course of this study.</a:t>
            </a:r>
          </a:p>
          <a:p>
            <a:r>
              <a:rPr lang="en-US" altLang="en-US" dirty="0">
                <a:cs typeface="Times New Roman" panose="02020603050405020304" pitchFamily="18" charset="0"/>
              </a:rPr>
              <a:t>Foremost, I would like to thank the </a:t>
            </a:r>
            <a:r>
              <a:rPr lang="en-US" altLang="en-US" b="1" dirty="0">
                <a:cs typeface="Times New Roman" panose="02020603050405020304" pitchFamily="18" charset="0"/>
              </a:rPr>
              <a:t>Barataria-Terrebonne National Estuary Program</a:t>
            </a:r>
            <a:r>
              <a:rPr lang="en-US" altLang="en-US" dirty="0">
                <a:cs typeface="Times New Roman" panose="02020603050405020304" pitchFamily="18" charset="0"/>
              </a:rPr>
              <a:t>, the </a:t>
            </a:r>
            <a:r>
              <a:rPr lang="en-US" altLang="en-US" b="1" dirty="0">
                <a:cs typeface="Times New Roman" panose="02020603050405020304" pitchFamily="18" charset="0"/>
              </a:rPr>
              <a:t>USFWS</a:t>
            </a:r>
            <a:r>
              <a:rPr lang="en-US" altLang="en-US" dirty="0">
                <a:cs typeface="Times New Roman" panose="02020603050405020304" pitchFamily="18" charset="0"/>
              </a:rPr>
              <a:t>, and the </a:t>
            </a:r>
            <a:r>
              <a:rPr lang="en-US" altLang="en-US" b="1" dirty="0">
                <a:cs typeface="Times New Roman" panose="02020603050405020304" pitchFamily="18" charset="0"/>
              </a:rPr>
              <a:t>Louisiana Department of Wildlife and Fisheries </a:t>
            </a:r>
            <a:r>
              <a:rPr lang="en-US" altLang="en-US" dirty="0">
                <a:cs typeface="Times New Roman" panose="02020603050405020304" pitchFamily="18" charset="0"/>
              </a:rPr>
              <a:t>for the funding and resources to carry out this project. </a:t>
            </a:r>
          </a:p>
          <a:p>
            <a:r>
              <a:rPr lang="en-US" altLang="en-US" dirty="0">
                <a:cs typeface="Times New Roman" panose="02020603050405020304" pitchFamily="18" charset="0"/>
              </a:rPr>
              <a:t>I would also like to thank </a:t>
            </a:r>
            <a:r>
              <a:rPr lang="en-US" altLang="en-US" b="1" dirty="0">
                <a:cs typeface="Times New Roman" panose="02020603050405020304" pitchFamily="18" charset="0"/>
              </a:rPr>
              <a:t>Catherine Normand </a:t>
            </a:r>
            <a:r>
              <a:rPr lang="en-US" altLang="en-US" dirty="0">
                <a:cs typeface="Times New Roman" panose="02020603050405020304" pitchFamily="18" charset="0"/>
              </a:rPr>
              <a:t>and </a:t>
            </a:r>
            <a:r>
              <a:rPr lang="en-US" altLang="en-US" b="1" dirty="0">
                <a:cs typeface="Times New Roman" panose="02020603050405020304" pitchFamily="18" charset="0"/>
              </a:rPr>
              <a:t>Jennifer Hogue </a:t>
            </a:r>
            <a:r>
              <a:rPr lang="en-US" altLang="en-US" dirty="0">
                <a:cs typeface="Times New Roman" panose="02020603050405020304" pitchFamily="18" charset="0"/>
              </a:rPr>
              <a:t>with the Louisiana Department of Wildlife and Fisheries for all of their help during the aerial surveys.</a:t>
            </a:r>
          </a:p>
          <a:p>
            <a:r>
              <a:rPr lang="en-US" dirty="0"/>
              <a:t>I would like to thank </a:t>
            </a:r>
            <a:r>
              <a:rPr lang="en-US" b="1" dirty="0"/>
              <a:t>Mr. Greg </a:t>
            </a:r>
            <a:r>
              <a:rPr lang="en-US" b="1" dirty="0" err="1"/>
              <a:t>Linscombe</a:t>
            </a:r>
            <a:r>
              <a:rPr lang="en-US" b="1" dirty="0"/>
              <a:t> </a:t>
            </a:r>
            <a:r>
              <a:rPr lang="en-US" dirty="0"/>
              <a:t>with </a:t>
            </a:r>
            <a:r>
              <a:rPr lang="en-US" b="1" dirty="0"/>
              <a:t>Continental Land and Fur Co. </a:t>
            </a:r>
            <a:r>
              <a:rPr lang="en-US" dirty="0"/>
              <a:t>for sharing his knowledge of the area, as well as answering questions I had.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5924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67DB0-2AF0-A64F-AED4-3F923B35B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491" y="235227"/>
            <a:ext cx="8911687" cy="1280890"/>
          </a:xfrm>
        </p:spPr>
        <p:txBody>
          <a:bodyPr>
            <a:normAutofit/>
          </a:bodyPr>
          <a:lstStyle/>
          <a:p>
            <a:r>
              <a:rPr lang="en-US" sz="3200" dirty="0"/>
              <a:t>Damage Site Comparisons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2AC9D-1197-734A-B0A4-5C3F85964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1491" y="875672"/>
            <a:ext cx="8915400" cy="4124463"/>
          </a:xfrm>
        </p:spPr>
        <p:txBody>
          <a:bodyPr/>
          <a:lstStyle/>
          <a:p>
            <a:r>
              <a:rPr lang="en-US" dirty="0"/>
              <a:t>All sites had full regeneration</a:t>
            </a:r>
          </a:p>
          <a:p>
            <a:r>
              <a:rPr lang="en-US" dirty="0"/>
              <a:t>Sites from flights 1 and 2 had the same vegetation</a:t>
            </a:r>
          </a:p>
          <a:p>
            <a:r>
              <a:rPr lang="en-US" dirty="0"/>
              <a:t>No feral hogs were seen during second flight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29675F-9B6E-5340-959B-14F9105EDE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69" t="15296" r="7882" b="4868"/>
          <a:stretch/>
        </p:blipFill>
        <p:spPr>
          <a:xfrm>
            <a:off x="0" y="2278937"/>
            <a:ext cx="6152154" cy="4351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8EAA62-834F-2C46-8961-3FBBC2464F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91"/>
          <a:stretch/>
        </p:blipFill>
        <p:spPr>
          <a:xfrm>
            <a:off x="6152154" y="2294227"/>
            <a:ext cx="6066568" cy="43364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4A589F-F24B-D14B-A114-F78EED383FFF}"/>
              </a:ext>
            </a:extLst>
          </p:cNvPr>
          <p:cNvSpPr txBox="1"/>
          <p:nvPr/>
        </p:nvSpPr>
        <p:spPr>
          <a:xfrm>
            <a:off x="1513489" y="6581001"/>
            <a:ext cx="21034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Damage site 1 – First flight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C14792-3D6E-4848-A174-6797BBEE2684}"/>
              </a:ext>
            </a:extLst>
          </p:cNvPr>
          <p:cNvSpPr txBox="1"/>
          <p:nvPr/>
        </p:nvSpPr>
        <p:spPr>
          <a:xfrm>
            <a:off x="8471338" y="6592048"/>
            <a:ext cx="24160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Damage site 1 – Second flight</a:t>
            </a:r>
          </a:p>
        </p:txBody>
      </p:sp>
    </p:spTree>
    <p:extLst>
      <p:ext uri="{BB962C8B-B14F-4D97-AF65-F5344CB8AC3E}">
        <p14:creationId xmlns:p14="http://schemas.microsoft.com/office/powerpoint/2010/main" val="29036890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C9EC9-5991-1A48-9C92-5DC5BD37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Geospatial Analysis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DE34FF7-6A38-FB4C-9040-D0001E8CD8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0630809"/>
              </p:ext>
            </p:extLst>
          </p:nvPr>
        </p:nvGraphicFramePr>
        <p:xfrm>
          <a:off x="2592925" y="1432560"/>
          <a:ext cx="8915400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7700">
                  <a:extLst>
                    <a:ext uri="{9D8B030D-6E8A-4147-A177-3AD203B41FA5}">
                      <a16:colId xmlns:a16="http://schemas.microsoft.com/office/drawing/2014/main" val="4072484260"/>
                    </a:ext>
                  </a:extLst>
                </a:gridCol>
                <a:gridCol w="4457700">
                  <a:extLst>
                    <a:ext uri="{9D8B030D-6E8A-4147-A177-3AD203B41FA5}">
                      <a16:colId xmlns:a16="http://schemas.microsoft.com/office/drawing/2014/main" val="32812913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Damage Sites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Soil Type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519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Site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Allemands</a:t>
                      </a:r>
                      <a:r>
                        <a:rPr lang="en-US" dirty="0"/>
                        <a:t> muck – Larose muck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4873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Site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Allemands</a:t>
                      </a:r>
                      <a:r>
                        <a:rPr lang="en-US" dirty="0"/>
                        <a:t> muck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9596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Site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Allemands</a:t>
                      </a:r>
                      <a:r>
                        <a:rPr lang="en-US" dirty="0"/>
                        <a:t> muck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7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Site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Allemands</a:t>
                      </a:r>
                      <a:r>
                        <a:rPr lang="en-US" dirty="0"/>
                        <a:t> muck – Barbary muck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7424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Site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Allemands</a:t>
                      </a:r>
                      <a:r>
                        <a:rPr lang="en-US" dirty="0"/>
                        <a:t> muck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5058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Site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Allemands</a:t>
                      </a:r>
                      <a:r>
                        <a:rPr lang="en-US" dirty="0"/>
                        <a:t> muck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7718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Site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Allemands</a:t>
                      </a:r>
                      <a:r>
                        <a:rPr lang="en-US" dirty="0"/>
                        <a:t> muck – Larose muck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181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Site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Allemands</a:t>
                      </a:r>
                      <a:r>
                        <a:rPr lang="en-US" dirty="0"/>
                        <a:t> muck – Barbary muck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4220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Site 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Allemands</a:t>
                      </a:r>
                      <a:r>
                        <a:rPr lang="en-US" dirty="0"/>
                        <a:t> muck – Larose muck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10551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Site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Allemands</a:t>
                      </a:r>
                      <a:r>
                        <a:rPr lang="en-US" dirty="0"/>
                        <a:t> muck – Kenner muck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6539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Site 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Kenner muck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0609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Site 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Clovelly muck* – Lafitte muck*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3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Site 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Kenner muck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11379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54776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C4EE6-D9D3-E14C-8A53-BD43E47FA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976090"/>
          </a:xfrm>
        </p:spPr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2BD28-8808-5445-B474-072B26E17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444487"/>
            <a:ext cx="8915400" cy="4466735"/>
          </a:xfrm>
        </p:spPr>
        <p:txBody>
          <a:bodyPr/>
          <a:lstStyle/>
          <a:p>
            <a:r>
              <a:rPr lang="en-US" dirty="0"/>
              <a:t>First flight and second flights were polar opposites.</a:t>
            </a:r>
          </a:p>
          <a:p>
            <a:pPr lvl="1"/>
            <a:r>
              <a:rPr lang="en-US" dirty="0"/>
              <a:t>Did the hogs leave? If so, where did they go and why?</a:t>
            </a:r>
          </a:p>
          <a:p>
            <a:pPr lvl="1"/>
            <a:r>
              <a:rPr lang="en-US" dirty="0"/>
              <a:t>If they are still in same area, where are they and what are they eating since no rooting is taking place?</a:t>
            </a:r>
          </a:p>
          <a:p>
            <a:pPr lvl="1"/>
            <a:endParaRPr lang="en-US" dirty="0"/>
          </a:p>
          <a:p>
            <a:r>
              <a:rPr lang="en-US" dirty="0"/>
              <a:t>Thoughts</a:t>
            </a:r>
          </a:p>
          <a:p>
            <a:pPr lvl="1"/>
            <a:r>
              <a:rPr lang="en-US" dirty="0"/>
              <a:t>Feral hogs are highly opportunistic when searching for food</a:t>
            </a:r>
          </a:p>
          <a:p>
            <a:pPr lvl="1"/>
            <a:r>
              <a:rPr lang="en-US" dirty="0"/>
              <a:t>Sugar cane fields to the North, but they’re approximately 15 miles away</a:t>
            </a:r>
          </a:p>
          <a:p>
            <a:pPr lvl="1"/>
            <a:r>
              <a:rPr lang="en-US" dirty="0"/>
              <a:t>Different food source in marsh has come available due to change in seasons</a:t>
            </a:r>
          </a:p>
          <a:p>
            <a:pPr lvl="1"/>
            <a:r>
              <a:rPr lang="en-US" dirty="0"/>
              <a:t>Due to maximum vegetation growth it may be very difficult to see them. It may also obscure any damage</a:t>
            </a:r>
          </a:p>
        </p:txBody>
      </p:sp>
    </p:spTree>
    <p:extLst>
      <p:ext uri="{BB962C8B-B14F-4D97-AF65-F5344CB8AC3E}">
        <p14:creationId xmlns:p14="http://schemas.microsoft.com/office/powerpoint/2010/main" val="37101601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A6E0D-A8B3-624C-B7B5-C627635C2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99890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CBF77-6276-DF41-A326-DBA819867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524000"/>
            <a:ext cx="8915400" cy="4387222"/>
          </a:xfrm>
        </p:spPr>
        <p:txBody>
          <a:bodyPr/>
          <a:lstStyle/>
          <a:p>
            <a:r>
              <a:rPr lang="en-US" dirty="0"/>
              <a:t>Based off what is known, feral hogs are probably still in the same areas</a:t>
            </a:r>
          </a:p>
          <a:p>
            <a:endParaRPr lang="en-US" dirty="0"/>
          </a:p>
          <a:p>
            <a:r>
              <a:rPr lang="en-US" dirty="0"/>
              <a:t>Future surveys should be conducted in early spring for maximum effectiveness</a:t>
            </a:r>
          </a:p>
          <a:p>
            <a:endParaRPr lang="en-US" dirty="0"/>
          </a:p>
          <a:p>
            <a:r>
              <a:rPr lang="en-US" dirty="0"/>
              <a:t>Control methods such as aerial gunning should occur in the late winter to early spring before before the growing season</a:t>
            </a:r>
          </a:p>
          <a:p>
            <a:endParaRPr lang="en-US" dirty="0"/>
          </a:p>
          <a:p>
            <a:r>
              <a:rPr lang="en-US" dirty="0"/>
              <a:t>Future studies in feral hog movement in this study area combined with stomach analyses during different times of the year could greatly improve control methods</a:t>
            </a:r>
          </a:p>
        </p:txBody>
      </p:sp>
    </p:spTree>
    <p:extLst>
      <p:ext uri="{BB962C8B-B14F-4D97-AF65-F5344CB8AC3E}">
        <p14:creationId xmlns:p14="http://schemas.microsoft.com/office/powerpoint/2010/main" val="24576138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0F2E278-C710-2045-BE87-34CE67A4D5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38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6C7C77-0B80-C948-A374-6640FC29E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6555" y="471710"/>
            <a:ext cx="8911687" cy="1280890"/>
          </a:xfrm>
        </p:spPr>
        <p:txBody>
          <a:bodyPr>
            <a:normAutofit/>
          </a:bodyPr>
          <a:lstStyle/>
          <a:p>
            <a:r>
              <a:rPr lang="en-US" sz="40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183532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8EF78-6983-284F-A5F8-DA5408831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550503"/>
            <a:ext cx="8915400" cy="4753113"/>
          </a:xfrm>
        </p:spPr>
        <p:txBody>
          <a:bodyPr>
            <a:normAutofit/>
          </a:bodyPr>
          <a:lstStyle/>
          <a:p>
            <a:r>
              <a:rPr lang="en-US" dirty="0"/>
              <a:t>Research objectives</a:t>
            </a:r>
          </a:p>
          <a:p>
            <a:r>
              <a:rPr lang="en-US" dirty="0"/>
              <a:t>Study site</a:t>
            </a:r>
          </a:p>
          <a:p>
            <a:r>
              <a:rPr lang="en-US" dirty="0"/>
              <a:t>Materials and Methods</a:t>
            </a:r>
          </a:p>
          <a:p>
            <a:r>
              <a:rPr lang="en-US" dirty="0"/>
              <a:t>Results</a:t>
            </a:r>
          </a:p>
          <a:p>
            <a:pPr lvl="1"/>
            <a:r>
              <a:rPr lang="en-US" dirty="0"/>
              <a:t>Flight one</a:t>
            </a:r>
          </a:p>
          <a:p>
            <a:pPr lvl="1"/>
            <a:r>
              <a:rPr lang="en-US" dirty="0"/>
              <a:t>Flight two</a:t>
            </a:r>
          </a:p>
          <a:p>
            <a:pPr lvl="1"/>
            <a:r>
              <a:rPr lang="en-US" dirty="0"/>
              <a:t>Damage comparisons</a:t>
            </a:r>
          </a:p>
          <a:p>
            <a:pPr lvl="1"/>
            <a:r>
              <a:rPr lang="en-US" dirty="0"/>
              <a:t>Geospatial analysis</a:t>
            </a:r>
          </a:p>
          <a:p>
            <a:r>
              <a:rPr lang="en-US" dirty="0"/>
              <a:t>Discussion</a:t>
            </a:r>
          </a:p>
          <a:p>
            <a:r>
              <a:rPr lang="en-US" dirty="0"/>
              <a:t>Conclusion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C5E05D-B7F1-C849-B109-EBED34844548}"/>
              </a:ext>
            </a:extLst>
          </p:cNvPr>
          <p:cNvSpPr txBox="1"/>
          <p:nvPr/>
        </p:nvSpPr>
        <p:spPr>
          <a:xfrm>
            <a:off x="2589212" y="636104"/>
            <a:ext cx="2220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4003685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E9FD2-0100-944A-9781-1945FE746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Research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7FF12-B60F-0545-9093-00C609E6E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701800"/>
            <a:ext cx="8915400" cy="4209422"/>
          </a:xfrm>
        </p:spPr>
        <p:txBody>
          <a:bodyPr>
            <a:noAutofit/>
          </a:bodyPr>
          <a:lstStyle/>
          <a:p>
            <a:r>
              <a:rPr lang="en-US" sz="2400" dirty="0"/>
              <a:t>Conduct aerial surveys to document feral hog damage</a:t>
            </a:r>
          </a:p>
          <a:p>
            <a:endParaRPr lang="en-US" sz="2400" dirty="0"/>
          </a:p>
          <a:p>
            <a:r>
              <a:rPr lang="en-US" sz="2400" dirty="0"/>
              <a:t>Compare hog damage from the first aerial survey to the second survey to determine if more damage has occurred and if any plant regeneration has taken place</a:t>
            </a:r>
          </a:p>
          <a:p>
            <a:endParaRPr lang="en-US" sz="2400" dirty="0"/>
          </a:p>
          <a:p>
            <a:r>
              <a:rPr lang="en-US" sz="2400" dirty="0"/>
              <a:t>Perform a geospatial analysis of the study site in an attempt to identify habitat qualities that feral hogs select in coastal marshes</a:t>
            </a:r>
          </a:p>
        </p:txBody>
      </p:sp>
    </p:spTree>
    <p:extLst>
      <p:ext uri="{BB962C8B-B14F-4D97-AF65-F5344CB8AC3E}">
        <p14:creationId xmlns:p14="http://schemas.microsoft.com/office/powerpoint/2010/main" val="271837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772E1-2A25-D84B-94E9-F3DA1E3A1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319310"/>
            <a:ext cx="8911687" cy="1280890"/>
          </a:xfrm>
        </p:spPr>
        <p:txBody>
          <a:bodyPr/>
          <a:lstStyle/>
          <a:p>
            <a:r>
              <a:rPr lang="en-US" b="1" dirty="0"/>
              <a:t>Study 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B9D86-8CD3-8744-9523-9CE4942D4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5499" y="1406769"/>
            <a:ext cx="8915400" cy="5334000"/>
          </a:xfrm>
        </p:spPr>
        <p:txBody>
          <a:bodyPr>
            <a:normAutofit/>
          </a:bodyPr>
          <a:lstStyle/>
          <a:p>
            <a:r>
              <a:rPr lang="en-US" dirty="0"/>
              <a:t>Research took place inside a 500,000 acre block of land in Terrebonne Parish</a:t>
            </a:r>
          </a:p>
          <a:p>
            <a:r>
              <a:rPr lang="en-US" dirty="0"/>
              <a:t>Study Site contains four coastal marsh types: fresh, intermediate, brackish, and salt</a:t>
            </a:r>
          </a:p>
          <a:p>
            <a:r>
              <a:rPr lang="en-US" dirty="0"/>
              <a:t>Majority of land is undeveloped, but does have some developed areas in the northeast portion around Houma, La as well as sparsely distributed structures throughout</a:t>
            </a:r>
          </a:p>
          <a:p>
            <a:r>
              <a:rPr lang="en-US" dirty="0"/>
              <a:t>Waterways consist of a combination of bayous, lakes, bays, and manmade canals</a:t>
            </a:r>
          </a:p>
          <a:p>
            <a:r>
              <a:rPr lang="en-US" dirty="0"/>
              <a:t>Vegetation of the study site varies widely and is dictated by water salinity and soil moisture</a:t>
            </a:r>
          </a:p>
        </p:txBody>
      </p:sp>
    </p:spTree>
    <p:extLst>
      <p:ext uri="{BB962C8B-B14F-4D97-AF65-F5344CB8AC3E}">
        <p14:creationId xmlns:p14="http://schemas.microsoft.com/office/powerpoint/2010/main" val="2045516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601F5-0FE9-9744-A483-2F4626766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925" y="238158"/>
            <a:ext cx="8911687" cy="1280890"/>
          </a:xfrm>
        </p:spPr>
        <p:txBody>
          <a:bodyPr/>
          <a:lstStyle/>
          <a:p>
            <a:r>
              <a:rPr lang="en-US" dirty="0"/>
              <a:t>Study Site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9D4CF0-8E12-C349-8FBE-088FE8ED2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8583" y="11339278"/>
            <a:ext cx="5245670" cy="4808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F5A09B-8936-2945-9F68-FB63B4799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0983" y="11491678"/>
            <a:ext cx="5245670" cy="48085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A88F66-987F-6E46-BD1E-F4C9B1DD3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3383" y="11644078"/>
            <a:ext cx="5245670" cy="48085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F34BC8-6E9D-5D49-9131-18ECF5A331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" t="11334" r="425" b="-295"/>
          <a:stretch/>
        </p:blipFill>
        <p:spPr>
          <a:xfrm>
            <a:off x="12237990" y="11339278"/>
            <a:ext cx="7272025" cy="46853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B57942-B5F6-7C41-A77B-148B068E8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4925" y="878603"/>
            <a:ext cx="9268875" cy="597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647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99E566-4748-D64E-ADB4-4088E3550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770" y="69574"/>
            <a:ext cx="8559800" cy="64527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A6B70A-2F71-5049-BA8E-883923208108}"/>
              </a:ext>
            </a:extLst>
          </p:cNvPr>
          <p:cNvSpPr txBox="1"/>
          <p:nvPr/>
        </p:nvSpPr>
        <p:spPr>
          <a:xfrm>
            <a:off x="4681331" y="6522347"/>
            <a:ext cx="31886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Study site with transects and land ownership</a:t>
            </a:r>
          </a:p>
        </p:txBody>
      </p:sp>
    </p:spTree>
    <p:extLst>
      <p:ext uri="{BB962C8B-B14F-4D97-AF65-F5344CB8AC3E}">
        <p14:creationId xmlns:p14="http://schemas.microsoft.com/office/powerpoint/2010/main" val="2256150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56650-F404-BE40-9D11-6E3FFDB95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627" y="389648"/>
            <a:ext cx="8911687" cy="1280890"/>
          </a:xfrm>
        </p:spPr>
        <p:txBody>
          <a:bodyPr>
            <a:normAutofit/>
          </a:bodyPr>
          <a:lstStyle/>
          <a:p>
            <a:r>
              <a:rPr lang="en-US" b="1" dirty="0"/>
              <a:t>Materials and Methods</a:t>
            </a:r>
            <a:br>
              <a:rPr lang="en-US" dirty="0"/>
            </a:br>
            <a:r>
              <a:rPr lang="en-US" sz="3200" dirty="0"/>
              <a:t>Aerial Surveys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F60AE-5644-BB4F-857C-DC344610F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4751" y="1830338"/>
            <a:ext cx="8915400" cy="4870938"/>
          </a:xfrm>
        </p:spPr>
        <p:txBody>
          <a:bodyPr>
            <a:normAutofit/>
          </a:bodyPr>
          <a:lstStyle/>
          <a:p>
            <a:r>
              <a:rPr lang="en-US" dirty="0"/>
              <a:t>Flown in Bell 206 Jet Ranger helicopter</a:t>
            </a:r>
          </a:p>
          <a:p>
            <a:pPr lvl="1"/>
            <a:r>
              <a:rPr lang="en-US" dirty="0"/>
              <a:t>Altitude of 200ft</a:t>
            </a:r>
          </a:p>
          <a:p>
            <a:pPr lvl="1"/>
            <a:r>
              <a:rPr lang="en-US" dirty="0"/>
              <a:t>70-100 mph</a:t>
            </a:r>
          </a:p>
          <a:p>
            <a:r>
              <a:rPr lang="en-US" dirty="0"/>
              <a:t>17 North-South transects</a:t>
            </a:r>
          </a:p>
          <a:p>
            <a:pPr lvl="1"/>
            <a:r>
              <a:rPr lang="en-US" dirty="0"/>
              <a:t>Transects were 1.87 miles apart</a:t>
            </a:r>
          </a:p>
          <a:p>
            <a:pPr lvl="1"/>
            <a:r>
              <a:rPr lang="en-US" dirty="0"/>
              <a:t>Transects were 26 miles long</a:t>
            </a:r>
          </a:p>
          <a:p>
            <a:r>
              <a:rPr lang="en-US" dirty="0"/>
              <a:t>Total survey width of .5 miles (.25 miles left and right of transect)</a:t>
            </a:r>
          </a:p>
          <a:p>
            <a:r>
              <a:rPr lang="en-US" dirty="0"/>
              <a:t>Once damage was spotted, the helicopter flew around the damage site to survey the area</a:t>
            </a:r>
          </a:p>
          <a:p>
            <a:r>
              <a:rPr lang="en-US" dirty="0"/>
              <a:t>After the initial circling of the damage, the helicopter made one more pass around. This time, an onboard computer linked to the helicopter’s GPS traced the path in </a:t>
            </a:r>
            <a:r>
              <a:rPr lang="en-US" dirty="0" err="1"/>
              <a:t>Arcmap</a:t>
            </a:r>
            <a:r>
              <a:rPr lang="en-US" dirty="0"/>
              <a:t> and path was saved as a shapefile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4AE640-F450-C64F-9C76-865281D4CF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92" t="13436" r="36325" b="12023"/>
          <a:stretch/>
        </p:blipFill>
        <p:spPr>
          <a:xfrm rot="5400000">
            <a:off x="8343698" y="218472"/>
            <a:ext cx="3241833" cy="445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24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ABB20-85FE-5948-B2AF-01ADA25B3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4077" y="445194"/>
            <a:ext cx="8911687" cy="1280890"/>
          </a:xfrm>
        </p:spPr>
        <p:txBody>
          <a:bodyPr/>
          <a:lstStyle/>
          <a:p>
            <a:r>
              <a:rPr lang="en-US" sz="3200" dirty="0"/>
              <a:t>Aerial Survey Cont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A6CDC-58FE-4540-88AA-4DBE63AC7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6978" y="1294004"/>
            <a:ext cx="4092942" cy="4269991"/>
          </a:xfrm>
        </p:spPr>
        <p:txBody>
          <a:bodyPr/>
          <a:lstStyle/>
          <a:p>
            <a:r>
              <a:rPr lang="en-US" dirty="0"/>
              <a:t>After a shapefile of the damage was saved, helicopter went down and hovered 5-10ft above the ground so a data sheet could be filled out</a:t>
            </a:r>
          </a:p>
          <a:p>
            <a:r>
              <a:rPr lang="en-US" dirty="0"/>
              <a:t>After data sheet was completed, helicopter ascended back to 200ft for pictures to be taken for documentation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C7017B-CA97-4846-9B5D-009EB7BDEB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9" b="6528"/>
          <a:stretch/>
        </p:blipFill>
        <p:spPr>
          <a:xfrm>
            <a:off x="21246536" y="26875611"/>
            <a:ext cx="4661464" cy="54256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C86440-971B-244D-80C1-B15E146D2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9" b="6528"/>
          <a:stretch/>
        </p:blipFill>
        <p:spPr>
          <a:xfrm>
            <a:off x="21398936" y="27028011"/>
            <a:ext cx="4661464" cy="5425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5978F6-86C1-5949-8ACB-8C32CDFC0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987" y="84481"/>
            <a:ext cx="5101971" cy="668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81969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698</TotalTime>
  <Words>1030</Words>
  <Application>Microsoft Macintosh PowerPoint</Application>
  <PresentationFormat>Widescreen</PresentationFormat>
  <Paragraphs>137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Century Gothic</vt:lpstr>
      <vt:lpstr>Times New Roman</vt:lpstr>
      <vt:lpstr>Wingdings 3</vt:lpstr>
      <vt:lpstr>Wisp</vt:lpstr>
      <vt:lpstr>Feral Hog Survey in Terrebonne – Project Report</vt:lpstr>
      <vt:lpstr>Acknowledgments</vt:lpstr>
      <vt:lpstr>PowerPoint Presentation</vt:lpstr>
      <vt:lpstr>Research Objectives</vt:lpstr>
      <vt:lpstr>Study Site</vt:lpstr>
      <vt:lpstr>Study Site</vt:lpstr>
      <vt:lpstr>PowerPoint Presentation</vt:lpstr>
      <vt:lpstr>Materials and Methods Aerial Surveys</vt:lpstr>
      <vt:lpstr>Aerial Survey Cont. </vt:lpstr>
      <vt:lpstr>Comparison of Damage</vt:lpstr>
      <vt:lpstr>Geospatial Analysis</vt:lpstr>
      <vt:lpstr>Results Flight One – March 22, 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Flight Two – August 6, 2018 </vt:lpstr>
      <vt:lpstr>PowerPoint Presentation</vt:lpstr>
      <vt:lpstr>Damage Site Comparisons</vt:lpstr>
      <vt:lpstr>Geospatial Analysis</vt:lpstr>
      <vt:lpstr>Discussion</vt:lpstr>
      <vt:lpstr>Conclusion</vt:lpstr>
      <vt:lpstr>Questions?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Feral Hog Survey in Terrebonne – Project Report</dc:title>
  <dc:creator>Ben Hall</dc:creator>
  <cp:lastModifiedBy>Ben Hall</cp:lastModifiedBy>
  <cp:revision>40</cp:revision>
  <dcterms:created xsi:type="dcterms:W3CDTF">2019-02-05T00:44:09Z</dcterms:created>
  <dcterms:modified xsi:type="dcterms:W3CDTF">2019-02-06T18:04:00Z</dcterms:modified>
</cp:coreProperties>
</file>