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5858"/>
          <c:y val="0.0348195"/>
          <c:w val="0.889142"/>
          <c:h val="0.898835"/>
        </c:manualLayout>
      </c:layout>
      <c:barChart>
        <c:barDir val="col"/>
        <c:grouping val="clustered"/>
        <c:varyColors val="0"/>
        <c:ser>
          <c:idx val="0"/>
          <c:order val="0"/>
          <c:tx>
            <c:strRef>
              <c:f>Sheet1!$B$1</c:f>
              <c:strCache>
                <c:ptCount val="1"/>
                <c:pt idx="0">
                  <c:v>Bongo</c:v>
                </c:pt>
              </c:strCache>
            </c:strRef>
          </c:tx>
          <c:spPr>
            <a:solidFill>
              <a:srgbClr val="3D66AF"/>
            </a:solidFill>
            <a:ln w="6350" cap="flat">
              <a:solidFill>
                <a:srgbClr val="345896"/>
              </a:solidFill>
              <a:prstDash val="solid"/>
              <a:miter lim="800000"/>
            </a:ln>
            <a:effectLst/>
          </c:spPr>
          <c:invertIfNegative val="0"/>
          <c:dLbls>
            <c:numFmt formatCode="0.#" sourceLinked="0"/>
            <c:txPr>
              <a:bodyPr/>
              <a:lstStyle/>
              <a:p>
                <a:pPr>
                  <a:defRPr b="0" i="0" strike="noStrike" sz="1000" u="none">
                    <a:solidFill>
                      <a:srgbClr val="000000"/>
                    </a:solidFill>
                    <a:latin typeface="Calibri"/>
                  </a:defRPr>
                </a:pPr>
              </a:p>
            </c:txPr>
            <c:dLblPos val="outEnd"/>
            <c:showLegendKey val="0"/>
            <c:showVal val="0"/>
            <c:showCatName val="0"/>
            <c:showSerName val="0"/>
            <c:showPercent val="0"/>
            <c:showBubbleSize val="0"/>
            <c:showLeaderLines val="0"/>
          </c:dLbls>
          <c:cat>
            <c:strRef>
              <c:f>Sheet1!$A$2:$A$5</c:f>
              <c:strCache>
                <c:ptCount val="4"/>
                <c:pt idx="0">
                  <c:v>Irregular</c:v>
                </c:pt>
                <c:pt idx="1">
                  <c:v>Fibers</c:v>
                </c:pt>
                <c:pt idx="2">
                  <c:v>Beads</c:v>
                </c:pt>
                <c:pt idx="3">
                  <c:v>Total</c:v>
                </c:pt>
              </c:strCache>
            </c:strRef>
          </c:cat>
          <c:val>
            <c:numRef>
              <c:f>Sheet1!$B$2:$B$5</c:f>
              <c:numCache>
                <c:ptCount val="4"/>
                <c:pt idx="0">
                  <c:v>4.600000</c:v>
                </c:pt>
                <c:pt idx="1">
                  <c:v>0.700000</c:v>
                </c:pt>
                <c:pt idx="2">
                  <c:v>0.600000</c:v>
                </c:pt>
                <c:pt idx="3">
                  <c:v>6.000000</c:v>
                </c:pt>
              </c:numCache>
            </c:numRef>
          </c:val>
        </c:ser>
        <c:ser>
          <c:idx val="1"/>
          <c:order val="1"/>
          <c:tx>
            <c:strRef>
              <c:f>Sheet1!$C$1</c:f>
              <c:strCache>
                <c:ptCount val="1"/>
                <c:pt idx="0">
                  <c:v>Neuston</c:v>
                </c:pt>
              </c:strCache>
            </c:strRef>
          </c:tx>
          <c:spPr>
            <a:solidFill>
              <a:srgbClr val="5C7FC8"/>
            </a:solidFill>
            <a:ln w="6350" cap="flat">
              <a:solidFill>
                <a:srgbClr val="506EAC"/>
              </a:solidFill>
              <a:prstDash val="solid"/>
              <a:miter lim="800000"/>
            </a:ln>
            <a:effectLst/>
          </c:spPr>
          <c:invertIfNegative val="0"/>
          <c:dLbls>
            <c:numFmt formatCode="0.#" sourceLinked="0"/>
            <c:txPr>
              <a:bodyPr/>
              <a:lstStyle/>
              <a:p>
                <a:pPr>
                  <a:defRPr b="0" i="0" strike="noStrike" sz="1000" u="none">
                    <a:solidFill>
                      <a:srgbClr val="000000"/>
                    </a:solidFill>
                    <a:latin typeface="Calibri"/>
                  </a:defRPr>
                </a:pPr>
              </a:p>
            </c:txPr>
            <c:dLblPos val="outEnd"/>
            <c:showLegendKey val="0"/>
            <c:showVal val="0"/>
            <c:showCatName val="0"/>
            <c:showSerName val="0"/>
            <c:showPercent val="0"/>
            <c:showBubbleSize val="0"/>
            <c:showLeaderLines val="0"/>
          </c:dLbls>
          <c:cat>
            <c:strRef>
              <c:f>Sheet1!$A$2:$A$5</c:f>
              <c:strCache>
                <c:ptCount val="4"/>
                <c:pt idx="0">
                  <c:v>Irregular</c:v>
                </c:pt>
                <c:pt idx="1">
                  <c:v>Fibers</c:v>
                </c:pt>
                <c:pt idx="2">
                  <c:v>Beads</c:v>
                </c:pt>
                <c:pt idx="3">
                  <c:v>Total</c:v>
                </c:pt>
              </c:strCache>
            </c:strRef>
          </c:cat>
          <c:val>
            <c:numRef>
              <c:f>Sheet1!$C$2:$C$5</c:f>
              <c:numCache>
                <c:ptCount val="4"/>
                <c:pt idx="0">
                  <c:v>8.600000</c:v>
                </c:pt>
                <c:pt idx="1">
                  <c:v>2.000000</c:v>
                </c:pt>
                <c:pt idx="2">
                  <c:v>0.600000</c:v>
                </c:pt>
                <c:pt idx="3">
                  <c:v>11.100000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solidFill>
              <a:srgbClr val="888888"/>
            </a:solidFill>
            <a:prstDash val="solid"/>
            <a:miter lim="800000"/>
          </a:ln>
        </c:spPr>
        <c:txPr>
          <a:bodyPr rot="0"/>
          <a:lstStyle/>
          <a:p>
            <a:pPr>
              <a:defRPr b="0" i="0" strike="noStrike" sz="1000" u="none">
                <a:solidFill>
                  <a:srgbClr val="000000"/>
                </a:solidFill>
                <a:latin typeface="Calibri"/>
              </a:defRPr>
            </a:pPr>
          </a:p>
        </c:txPr>
        <c:crossAx val="2094734552"/>
        <c:crosses val="autoZero"/>
        <c:crossBetween val="between"/>
        <c:majorUnit val="3"/>
        <c:minorUnit val="1.5"/>
      </c:valAx>
      <c:spPr>
        <a:solidFill>
          <a:srgbClr val="E8EBF5"/>
        </a:solidFill>
        <a:ln w="12700" cap="flat">
          <a:noFill/>
          <a:miter lim="400000"/>
        </a:ln>
        <a:effectLst/>
      </c:spPr>
    </c:plotArea>
    <c:legend>
      <c:legendPos val="r"/>
      <c:layout>
        <c:manualLayout>
          <c:xMode val="edge"/>
          <c:yMode val="edge"/>
          <c:x val="0.196316"/>
          <c:y val="0.0559914"/>
          <c:w val="0.630604"/>
          <c:h val="0.0598195"/>
        </c:manualLayout>
      </c:layout>
      <c:overlay val="1"/>
      <c:spPr>
        <a:noFill/>
        <a:ln w="12700" cap="flat">
          <a:noFill/>
          <a:miter lim="400000"/>
        </a:ln>
        <a:effectLst/>
      </c:spPr>
      <c:txPr>
        <a:bodyPr rot="0"/>
        <a:lstStyle/>
        <a:p>
          <a:pPr>
            <a:defRPr b="0" i="0" strike="noStrike" sz="1000" u="none">
              <a:solidFill>
                <a:srgbClr val="000000"/>
              </a:solidFill>
              <a:latin typeface="Calibri"/>
            </a:defRPr>
          </a:pPr>
        </a:p>
      </c:txPr>
    </c:legend>
    <c:plotVisOnly val="1"/>
    <c:dispBlanksAs val="gap"/>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88818"/>
          <c:y val="0.0348195"/>
          <c:w val="0.916118"/>
          <c:h val="0.898835"/>
        </c:manualLayout>
      </c:layout>
      <c:barChart>
        <c:barDir val="col"/>
        <c:grouping val="clustered"/>
        <c:varyColors val="0"/>
        <c:ser>
          <c:idx val="0"/>
          <c:order val="0"/>
          <c:tx>
            <c:strRef>
              <c:f>Sheet1!$B$1</c:f>
              <c:strCache>
                <c:ptCount val="1"/>
                <c:pt idx="0">
                  <c:v>Series1</c:v>
                </c:pt>
              </c:strCache>
            </c:strRef>
          </c:tx>
          <c:spPr>
            <a:solidFill>
              <a:schemeClr val="accent1"/>
            </a:solidFill>
            <a:ln w="6350" cap="flat">
              <a:solidFill>
                <a:srgbClr val="3B62A9"/>
              </a:solidFill>
              <a:prstDash val="solid"/>
              <a:miter lim="800000"/>
            </a:ln>
            <a:effectLst/>
          </c:spPr>
          <c:invertIfNegative val="0"/>
          <c:dLbls>
            <c:numFmt formatCode="0.###" sourceLinked="0"/>
            <c:txPr>
              <a:bodyPr/>
              <a:lstStyle/>
              <a:p>
                <a:pPr>
                  <a:defRPr b="0" i="0" strike="noStrike" sz="1000" u="none">
                    <a:solidFill>
                      <a:srgbClr val="000000"/>
                    </a:solidFill>
                    <a:latin typeface="Calibri"/>
                  </a:defRPr>
                </a:pPr>
              </a:p>
            </c:txPr>
            <c:dLblPos val="outEnd"/>
            <c:showLegendKey val="0"/>
            <c:showVal val="0"/>
            <c:showCatName val="0"/>
            <c:showSerName val="0"/>
            <c:showPercent val="0"/>
            <c:showBubbleSize val="0"/>
            <c:showLeaderLines val="0"/>
          </c:dLbls>
          <c:cat>
            <c:strRef>
              <c:f>Sheet1!$A$2:$A$4</c:f>
              <c:strCache>
                <c:ptCount val="3"/>
                <c:pt idx="0">
                  <c:v>N. Pacific Gyre</c:v>
                </c:pt>
                <c:pt idx="1">
                  <c:v>N. Atlantic Gyre</c:v>
                </c:pt>
                <c:pt idx="2">
                  <c:v>NW Mediterranean</c:v>
                </c:pt>
              </c:strCache>
            </c:strRef>
          </c:cat>
          <c:val>
            <c:numRef>
              <c:f>Sheet1!$B$2:$B$4</c:f>
              <c:numCache>
                <c:ptCount val="3"/>
                <c:pt idx="0">
                  <c:v>2.230000</c:v>
                </c:pt>
                <c:pt idx="1">
                  <c:v>0.084700</c:v>
                </c:pt>
                <c:pt idx="2">
                  <c:v>0.580000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miter lim="800000"/>
          </a:ln>
        </c:spPr>
        <c:txPr>
          <a:bodyPr rot="0"/>
          <a:lstStyle/>
          <a:p>
            <a:pPr>
              <a:defRPr b="0" i="0" strike="noStrike" sz="1000" u="none">
                <a:solidFill>
                  <a:srgbClr val="000000"/>
                </a:solidFill>
                <a:latin typeface="Calibri"/>
              </a:defRPr>
            </a:pPr>
          </a:p>
        </c:txPr>
        <c:crossAx val="2094734553"/>
        <c:crosses val="autoZero"/>
        <c:auto val="1"/>
        <c:lblAlgn val="ctr"/>
        <c:noMultiLvlLbl val="1"/>
      </c:catAx>
      <c:valAx>
        <c:axId val="2094734553"/>
        <c:scaling>
          <c:orientation val="minMax"/>
          <c:max val="12"/>
        </c:scaling>
        <c:delete val="0"/>
        <c:axPos val="l"/>
        <c:majorGridlines>
          <c:spPr>
            <a:ln w="12700" cap="flat">
              <a:solidFill>
                <a:srgbClr val="888888"/>
              </a:solidFill>
              <a:prstDash val="solid"/>
              <a:miter lim="800000"/>
            </a:ln>
          </c:spPr>
        </c:majorGridlines>
        <c:numFmt formatCode="0.###" sourceLinked="0"/>
        <c:majorTickMark val="out"/>
        <c:minorTickMark val="none"/>
        <c:tickLblPos val="nextTo"/>
        <c:spPr>
          <a:ln w="12700" cap="flat">
            <a:solidFill>
              <a:srgbClr val="888888"/>
            </a:solidFill>
            <a:prstDash val="solid"/>
            <a:miter lim="800000"/>
          </a:ln>
        </c:spPr>
        <c:txPr>
          <a:bodyPr rot="0"/>
          <a:lstStyle/>
          <a:p>
            <a:pPr>
              <a:defRPr b="0" i="0" strike="noStrike" sz="1000" u="none">
                <a:solidFill>
                  <a:srgbClr val="000000"/>
                </a:solidFill>
                <a:latin typeface="Calibri"/>
              </a:defRPr>
            </a:pPr>
          </a:p>
        </c:txPr>
        <c:crossAx val="2094734552"/>
        <c:crosses val="autoZero"/>
        <c:crossBetween val="between"/>
        <c:majorUnit val="3"/>
        <c:minorUnit val="1.5"/>
      </c:valAx>
      <c:spPr>
        <a:solidFill>
          <a:srgbClr val="E8EBF5"/>
        </a:solidFill>
        <a:ln w="12700" cap="flat">
          <a:noFill/>
          <a:miter lim="400000"/>
        </a:ln>
        <a:effectLst/>
      </c:spPr>
    </c:plotArea>
    <c:plotVisOnly val="1"/>
    <c:dispBlanksAs val="gap"/>
  </c:chart>
  <c:spPr>
    <a:solidFill>
      <a:srgbClr val="FFFFFF"/>
    </a:solid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9" name="Shape 109"/>
          <p:cNvSpPr/>
          <p:nvPr>
            <p:ph type="sldImg"/>
          </p:nvPr>
        </p:nvSpPr>
        <p:spPr>
          <a:xfrm>
            <a:off x="1143000" y="685800"/>
            <a:ext cx="4572000" cy="3429000"/>
          </a:xfrm>
          <a:prstGeom prst="rect">
            <a:avLst/>
          </a:prstGeom>
        </p:spPr>
        <p:txBody>
          <a:bodyPr/>
          <a:lstStyle/>
          <a:p>
            <a:pPr/>
          </a:p>
        </p:txBody>
      </p:sp>
      <p:sp>
        <p:nvSpPr>
          <p:cNvPr id="110" name="Shape 1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So when you think about all these sources, you can start to appreciate that we live in a city that is a microplastic factory. A highly effective one too. But we aren’t alone and Baton Rouge isn’t exceptional. We live on on the banks of the biggest river in North America and it drains many towns and cities. Every day, the Mississippi is carrying quantities of microplastic that are too large to even conceptualize to the Gulf of Mexico.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Microplastic Concentrations and Fluxes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Small Size. Operationally 5 mm or less.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Before I return to rivers and their role in transporting microplastics, I want to review what microplastics are. Microplastics are plastics with a diameter of less than 5 mm.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Constantly fragmenting into smaller particles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Large surface area relative to their volume. And this surface is sticky for organic pollutants.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1122362"/>
            <a:ext cx="77724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01" name="Title Text"/>
          <p:cNvSpPr txBox="1"/>
          <p:nvPr>
            <p:ph type="title"/>
          </p:nvPr>
        </p:nvSpPr>
        <p:spPr>
          <a:xfrm>
            <a:off x="6543675" y="365125"/>
            <a:ext cx="1971675" cy="5811838"/>
          </a:xfrm>
          <a:prstGeom prst="rect">
            <a:avLst/>
          </a:prstGeom>
        </p:spPr>
        <p:txBody>
          <a:bodyPr/>
          <a:lstStyle/>
          <a:p>
            <a:pPr/>
            <a:r>
              <a:t>Title Text</a:t>
            </a:r>
          </a:p>
        </p:txBody>
      </p:sp>
      <p:sp>
        <p:nvSpPr>
          <p:cNvPr id="102" name="Body Level One…"/>
          <p:cNvSpPr txBox="1"/>
          <p:nvPr>
            <p:ph type="body" idx="1"/>
          </p:nvPr>
        </p:nvSpPr>
        <p:spPr>
          <a:xfrm>
            <a:off x="628650" y="365125"/>
            <a:ext cx="5800725" cy="58118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623887" y="1709739"/>
            <a:ext cx="78867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628650" y="1825625"/>
            <a:ext cx="38862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629841" y="365125"/>
            <a:ext cx="7886701" cy="1325564"/>
          </a:xfrm>
          <a:prstGeom prst="rect">
            <a:avLst/>
          </a:prstGeom>
        </p:spPr>
        <p:txBody>
          <a:bodyPr/>
          <a:lstStyle/>
          <a:p>
            <a:pPr/>
            <a:r>
              <a:t>Title Text</a:t>
            </a:r>
          </a:p>
        </p:txBody>
      </p:sp>
      <p:sp>
        <p:nvSpPr>
          <p:cNvPr id="48" name="Body Level One…"/>
          <p:cNvSpPr txBox="1"/>
          <p:nvPr>
            <p:ph type="body" sz="quarter" idx="1"/>
          </p:nvPr>
        </p:nvSpPr>
        <p:spPr>
          <a:xfrm>
            <a:off x="629841" y="1681163"/>
            <a:ext cx="3868341"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29149" y="1681163"/>
            <a:ext cx="3887393"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629840" y="2057400"/>
            <a:ext cx="2949180"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3887391" y="987425"/>
            <a:ext cx="4629151" cy="4873626"/>
          </a:xfrm>
          <a:prstGeom prst="rect">
            <a:avLst/>
          </a:prstGeom>
        </p:spPr>
        <p:txBody>
          <a:bodyPr lIns="91439" rIns="91439">
            <a:noAutofit/>
          </a:bodyPr>
          <a:lstStyle/>
          <a:p>
            <a:pPr/>
          </a:p>
        </p:txBody>
      </p:sp>
      <p:sp>
        <p:nvSpPr>
          <p:cNvPr id="84" name="Body Level One…"/>
          <p:cNvSpPr txBox="1"/>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256726" y="6404293"/>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chart" Target="../charts/char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Picture 3" descr="Picture 3"/>
          <p:cNvPicPr>
            <a:picLocks noChangeAspect="1"/>
          </p:cNvPicPr>
          <p:nvPr/>
        </p:nvPicPr>
        <p:blipFill>
          <a:blip r:embed="rId2">
            <a:extLst/>
          </a:blip>
          <a:srcRect l="5885" t="0" r="5832" b="0"/>
          <a:stretch>
            <a:fillRect/>
          </a:stretch>
        </p:blipFill>
        <p:spPr>
          <a:xfrm>
            <a:off x="0" y="0"/>
            <a:ext cx="9143998" cy="6858000"/>
          </a:xfrm>
          <a:prstGeom prst="rect">
            <a:avLst/>
          </a:prstGeom>
          <a:ln w="12700">
            <a:miter lim="400000"/>
          </a:ln>
        </p:spPr>
      </p:pic>
      <p:sp>
        <p:nvSpPr>
          <p:cNvPr id="113" name="Title 1"/>
          <p:cNvSpPr txBox="1"/>
          <p:nvPr>
            <p:ph type="ctrTitle"/>
          </p:nvPr>
        </p:nvSpPr>
        <p:spPr>
          <a:xfrm>
            <a:off x="-1" y="2379777"/>
            <a:ext cx="9144001" cy="2387601"/>
          </a:xfrm>
          <a:prstGeom prst="rect">
            <a:avLst/>
          </a:prstGeom>
        </p:spPr>
        <p:txBody>
          <a:bodyPr/>
          <a:lstStyle>
            <a:lvl1pPr>
              <a:defRPr b="1" sz="4000">
                <a:solidFill>
                  <a:srgbClr val="FFF2CC">
                    <a:alpha val="75000"/>
                  </a:srgbClr>
                </a:solidFill>
                <a:latin typeface="Helvetica Neue"/>
                <a:ea typeface="Helvetica Neue"/>
                <a:cs typeface="Helvetica Neue"/>
                <a:sym typeface="Helvetica Neue"/>
              </a:defRPr>
            </a:lvl1pPr>
          </a:lstStyle>
          <a:p>
            <a:pPr/>
            <a:r>
              <a:t>Plastics in Louisiana Coastal Waters</a:t>
            </a:r>
          </a:p>
        </p:txBody>
      </p:sp>
      <p:sp>
        <p:nvSpPr>
          <p:cNvPr id="114" name="Subtitle 2"/>
          <p:cNvSpPr txBox="1"/>
          <p:nvPr>
            <p:ph type="subTitle" sz="quarter" idx="1"/>
          </p:nvPr>
        </p:nvSpPr>
        <p:spPr>
          <a:xfrm>
            <a:off x="0" y="4657528"/>
            <a:ext cx="9143998" cy="770108"/>
          </a:xfrm>
          <a:prstGeom prst="rect">
            <a:avLst/>
          </a:prstGeom>
        </p:spPr>
        <p:txBody>
          <a:bodyPr/>
          <a:lstStyle>
            <a:lvl1pPr>
              <a:defRPr sz="2700">
                <a:solidFill>
                  <a:srgbClr val="FFF2CC">
                    <a:alpha val="75000"/>
                  </a:srgbClr>
                </a:solidFill>
              </a:defRPr>
            </a:lvl1pPr>
          </a:lstStyle>
          <a:p>
            <a:pPr/>
            <a:r>
              <a:t>The Mississippi River as a Major Conduit to the Gulf of Mexico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0"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3"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1" descr="Picture 1"/>
          <p:cNvPicPr>
            <a:picLocks noChangeAspect="1"/>
          </p:cNvPicPr>
          <p:nvPr/>
        </p:nvPicPr>
        <p:blipFill>
          <a:blip r:embed="rId2">
            <a:extLst/>
          </a:blip>
          <a:srcRect l="12024" t="23880" r="0" b="3302"/>
          <a:stretch>
            <a:fillRect/>
          </a:stretch>
        </p:blipFill>
        <p:spPr>
          <a:xfrm>
            <a:off x="0" y="0"/>
            <a:ext cx="9154153" cy="6858000"/>
          </a:xfrm>
          <a:prstGeom prst="rect">
            <a:avLst/>
          </a:prstGeom>
          <a:ln w="12700">
            <a:miter lim="400000"/>
          </a:ln>
        </p:spPr>
      </p:pic>
      <p:sp>
        <p:nvSpPr>
          <p:cNvPr id="146"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Picture 1" descr="Picture 1"/>
          <p:cNvPicPr>
            <a:picLocks noChangeAspect="1"/>
          </p:cNvPicPr>
          <p:nvPr/>
        </p:nvPicPr>
        <p:blipFill>
          <a:blip r:embed="rId2">
            <a:extLst/>
          </a:blip>
          <a:srcRect l="3579" t="0" r="14528" b="0"/>
          <a:stretch>
            <a:fillRect/>
          </a:stretch>
        </p:blipFill>
        <p:spPr>
          <a:xfrm>
            <a:off x="0" y="-61577"/>
            <a:ext cx="9144000" cy="6919578"/>
          </a:xfrm>
          <a:prstGeom prst="rect">
            <a:avLst/>
          </a:prstGeom>
          <a:ln w="12700">
            <a:miter lim="400000"/>
          </a:ln>
        </p:spPr>
      </p:pic>
      <p:sp>
        <p:nvSpPr>
          <p:cNvPr id="149"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1" descr="Picture 1"/>
          <p:cNvPicPr>
            <a:picLocks noChangeAspect="1"/>
          </p:cNvPicPr>
          <p:nvPr/>
        </p:nvPicPr>
        <p:blipFill>
          <a:blip r:embed="rId2">
            <a:extLst/>
          </a:blip>
          <a:srcRect l="17985" t="14399" r="14399" b="17984"/>
          <a:stretch>
            <a:fillRect/>
          </a:stretch>
        </p:blipFill>
        <p:spPr>
          <a:xfrm>
            <a:off x="-2" y="-1"/>
            <a:ext cx="9144002" cy="6858002"/>
          </a:xfrm>
          <a:prstGeom prst="rect">
            <a:avLst/>
          </a:prstGeom>
          <a:ln w="12700">
            <a:miter lim="400000"/>
          </a:ln>
        </p:spPr>
      </p:pic>
      <p:sp>
        <p:nvSpPr>
          <p:cNvPr id="152" name="Rectangle 2"/>
          <p:cNvSpPr/>
          <p:nvPr/>
        </p:nvSpPr>
        <p:spPr>
          <a:xfrm>
            <a:off x="2062788" y="3756121"/>
            <a:ext cx="569577" cy="569577"/>
          </a:xfrm>
          <a:prstGeom prst="rect">
            <a:avLst/>
          </a:prstGeom>
          <a:ln w="31750">
            <a:solidFill>
              <a:srgbClr val="FFFF00"/>
            </a:solidFill>
            <a:miter/>
          </a:ln>
        </p:spPr>
        <p:txBody>
          <a:bodyPr lIns="45719" rIns="45719" anchor="ctr"/>
          <a:lstStyle/>
          <a:p>
            <a:pPr algn="ctr">
              <a:defRPr>
                <a:solidFill>
                  <a:srgbClr val="FFFFFF"/>
                </a:solidFill>
              </a:defRPr>
            </a:pPr>
          </a:p>
        </p:txBody>
      </p:sp>
      <p:sp>
        <p:nvSpPr>
          <p:cNvPr id="153" name="TextBox 3"/>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1" descr="Picture 1"/>
          <p:cNvPicPr>
            <a:picLocks noChangeAspect="1"/>
          </p:cNvPicPr>
          <p:nvPr/>
        </p:nvPicPr>
        <p:blipFill>
          <a:blip r:embed="rId2">
            <a:extLst/>
          </a:blip>
          <a:stretch>
            <a:fillRect/>
          </a:stretch>
        </p:blipFill>
        <p:spPr>
          <a:xfrm>
            <a:off x="1" y="0"/>
            <a:ext cx="9144000" cy="6858000"/>
          </a:xfrm>
          <a:prstGeom prst="rect">
            <a:avLst/>
          </a:prstGeom>
          <a:ln w="12700">
            <a:miter lim="400000"/>
          </a:ln>
        </p:spPr>
      </p:pic>
      <p:sp>
        <p:nvSpPr>
          <p:cNvPr id="156"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Picture 1" descr="Picture 1"/>
          <p:cNvPicPr>
            <a:picLocks noChangeAspect="1"/>
          </p:cNvPicPr>
          <p:nvPr/>
        </p:nvPicPr>
        <p:blipFill>
          <a:blip r:embed="rId2">
            <a:extLst/>
          </a:blip>
          <a:stretch>
            <a:fillRect/>
          </a:stretch>
        </p:blipFill>
        <p:spPr>
          <a:xfrm>
            <a:off x="0" y="0"/>
            <a:ext cx="9143097" cy="6858000"/>
          </a:xfrm>
          <a:prstGeom prst="rect">
            <a:avLst/>
          </a:prstGeom>
          <a:ln w="12700">
            <a:miter lim="400000"/>
          </a:ln>
        </p:spPr>
      </p:pic>
      <p:sp>
        <p:nvSpPr>
          <p:cNvPr id="159"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140671" y="232"/>
            <a:ext cx="8913815" cy="914401"/>
          </a:xfrm>
          <a:prstGeom prst="rect">
            <a:avLst/>
          </a:prstGeom>
        </p:spPr>
        <p:txBody>
          <a:bodyPr/>
          <a:lstStyle>
            <a:lvl1pPr>
              <a:defRPr sz="4000">
                <a:latin typeface="Arial Bold"/>
                <a:ea typeface="Arial Bold"/>
                <a:cs typeface="Arial Bold"/>
                <a:sym typeface="Arial Bold"/>
              </a:defRPr>
            </a:lvl1pPr>
          </a:lstStyle>
          <a:p>
            <a:pPr/>
            <a:r>
              <a:t>Microplastics in the Gulf of Mexico</a:t>
            </a:r>
          </a:p>
        </p:txBody>
      </p:sp>
      <p:pic>
        <p:nvPicPr>
          <p:cNvPr id="162" name="Picture 2" descr="Picture 2"/>
          <p:cNvPicPr>
            <a:picLocks noChangeAspect="1"/>
          </p:cNvPicPr>
          <p:nvPr/>
        </p:nvPicPr>
        <p:blipFill>
          <a:blip r:embed="rId2">
            <a:extLst/>
          </a:blip>
          <a:stretch>
            <a:fillRect/>
          </a:stretch>
        </p:blipFill>
        <p:spPr>
          <a:xfrm>
            <a:off x="4554811" y="836780"/>
            <a:ext cx="3957887" cy="4683501"/>
          </a:xfrm>
          <a:prstGeom prst="rect">
            <a:avLst/>
          </a:prstGeom>
          <a:ln w="12700">
            <a:miter lim="400000"/>
          </a:ln>
        </p:spPr>
      </p:pic>
      <p:pic>
        <p:nvPicPr>
          <p:cNvPr id="163" name="Picture 3" descr="Picture 3"/>
          <p:cNvPicPr>
            <a:picLocks noChangeAspect="1"/>
          </p:cNvPicPr>
          <p:nvPr/>
        </p:nvPicPr>
        <p:blipFill>
          <a:blip r:embed="rId3">
            <a:extLst/>
          </a:blip>
          <a:srcRect l="3723" t="4753" r="8875" b="1965"/>
          <a:stretch>
            <a:fillRect/>
          </a:stretch>
        </p:blipFill>
        <p:spPr>
          <a:xfrm>
            <a:off x="638610" y="767401"/>
            <a:ext cx="3256756" cy="2749991"/>
          </a:xfrm>
          <a:prstGeom prst="rect">
            <a:avLst/>
          </a:prstGeom>
          <a:ln w="12700">
            <a:miter lim="400000"/>
          </a:ln>
        </p:spPr>
      </p:pic>
      <p:pic>
        <p:nvPicPr>
          <p:cNvPr id="164" name="Picture 4" descr="Picture 4"/>
          <p:cNvPicPr>
            <a:picLocks noChangeAspect="1"/>
          </p:cNvPicPr>
          <p:nvPr/>
        </p:nvPicPr>
        <p:blipFill>
          <a:blip r:embed="rId4">
            <a:extLst/>
          </a:blip>
          <a:srcRect l="0" t="15819" r="0" b="9927"/>
          <a:stretch>
            <a:fillRect/>
          </a:stretch>
        </p:blipFill>
        <p:spPr>
          <a:xfrm>
            <a:off x="638611" y="3654959"/>
            <a:ext cx="3256754" cy="1865321"/>
          </a:xfrm>
          <a:prstGeom prst="rect">
            <a:avLst/>
          </a:prstGeom>
          <a:ln w="12700">
            <a:miter lim="400000"/>
          </a:ln>
        </p:spPr>
      </p:pic>
      <p:sp>
        <p:nvSpPr>
          <p:cNvPr id="165" name="TextBox 5"/>
          <p:cNvSpPr txBox="1"/>
          <p:nvPr/>
        </p:nvSpPr>
        <p:spPr>
          <a:xfrm>
            <a:off x="6838488" y="5450566"/>
            <a:ext cx="156749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Scale Bar = 100 microns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3"/>
                                        </p:tgtEl>
                                        <p:attrNameLst>
                                          <p:attrName>style.visibility</p:attrName>
                                        </p:attrNameLst>
                                      </p:cBhvr>
                                      <p:to>
                                        <p:strVal val="visible"/>
                                      </p:to>
                                    </p:set>
                                    <p:animEffect filter="dissolve" transition="i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64"/>
                                        </p:tgtEl>
                                        <p:attrNameLst>
                                          <p:attrName>style.visibility</p:attrName>
                                        </p:attrNameLst>
                                      </p:cBhvr>
                                      <p:to>
                                        <p:strVal val="visible"/>
                                      </p:to>
                                    </p:set>
                                    <p:animEffect filter="dissolve" transition="i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162"/>
                                        </p:tgtEl>
                                        <p:attrNameLst>
                                          <p:attrName>style.visibility</p:attrName>
                                        </p:attrNameLst>
                                      </p:cBhvr>
                                      <p:to>
                                        <p:strVal val="visible"/>
                                      </p:to>
                                    </p:set>
                                    <p:animEffect filter="dissolve" transition="in">
                                      <p:cBhvr>
                                        <p:cTn id="17" dur="500"/>
                                        <p:tgtEl>
                                          <p:spTgt spid="162"/>
                                        </p:tgtEl>
                                      </p:cBhvr>
                                    </p:animEffect>
                                  </p:childTnLst>
                                </p:cTn>
                              </p:par>
                            </p:childTnLst>
                          </p:cTn>
                        </p:par>
                        <p:par>
                          <p:cTn id="18" fill="hold">
                            <p:stCondLst>
                              <p:cond delay="500"/>
                            </p:stCondLst>
                            <p:childTnLst>
                              <p:par>
                                <p:cTn id="19" presetClass="entr" nodeType="afterEffect" presetID="9" grpId="4" fill="hold">
                                  <p:stCondLst>
                                    <p:cond delay="0"/>
                                  </p:stCondLst>
                                  <p:iterate type="el" backwards="0">
                                    <p:tmAbs val="0"/>
                                  </p:iterate>
                                  <p:childTnLst>
                                    <p:set>
                                      <p:cBhvr>
                                        <p:cTn id="20" fill="hold"/>
                                        <p:tgtEl>
                                          <p:spTgt spid="165"/>
                                        </p:tgtEl>
                                        <p:attrNameLst>
                                          <p:attrName>style.visibility</p:attrName>
                                        </p:attrNameLst>
                                      </p:cBhvr>
                                      <p:to>
                                        <p:strVal val="visible"/>
                                      </p:to>
                                    </p:set>
                                    <p:animEffect filter="dissolve" transition="in">
                                      <p:cBhvr>
                                        <p:cTn id="21"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2"/>
      <p:bldP build="whole" bldLvl="1" animBg="1" rev="0" advAuto="0" spid="162" grpId="3"/>
      <p:bldP build="whole" bldLvl="1" animBg="1" rev="0" advAuto="0" spid="163" grpId="1"/>
      <p:bldP build="whole" bldLvl="1" animBg="1" rev="0" advAuto="0" spid="165" grpId="4"/>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525174" y="209455"/>
            <a:ext cx="8608446" cy="627453"/>
          </a:xfrm>
          <a:prstGeom prst="rect">
            <a:avLst/>
          </a:prstGeom>
        </p:spPr>
        <p:txBody>
          <a:bodyPr/>
          <a:lstStyle>
            <a:lvl1pPr>
              <a:defRPr sz="3600">
                <a:latin typeface="Arial Bold"/>
                <a:ea typeface="Arial Bold"/>
                <a:cs typeface="Arial Bold"/>
                <a:sym typeface="Arial Bold"/>
              </a:defRPr>
            </a:lvl1pPr>
          </a:lstStyle>
          <a:p>
            <a:pPr/>
            <a:r>
              <a:t>The Small Stuff</a:t>
            </a:r>
          </a:p>
        </p:txBody>
      </p:sp>
      <p:sp>
        <p:nvSpPr>
          <p:cNvPr id="168" name="TextBox 5"/>
          <p:cNvSpPr txBox="1"/>
          <p:nvPr/>
        </p:nvSpPr>
        <p:spPr>
          <a:xfrm>
            <a:off x="6895433" y="5889561"/>
            <a:ext cx="156749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Scale Bar = 100 microns</a:t>
            </a:r>
          </a:p>
        </p:txBody>
      </p:sp>
      <p:pic>
        <p:nvPicPr>
          <p:cNvPr id="169" name="Picture 6" descr="Picture 6"/>
          <p:cNvPicPr>
            <a:picLocks noChangeAspect="1"/>
          </p:cNvPicPr>
          <p:nvPr/>
        </p:nvPicPr>
        <p:blipFill>
          <a:blip r:embed="rId2">
            <a:extLst/>
          </a:blip>
          <a:stretch>
            <a:fillRect/>
          </a:stretch>
        </p:blipFill>
        <p:spPr>
          <a:xfrm>
            <a:off x="650932" y="1241675"/>
            <a:ext cx="7795649" cy="470536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Title 1"/>
          <p:cNvSpPr txBox="1"/>
          <p:nvPr>
            <p:ph type="title"/>
          </p:nvPr>
        </p:nvSpPr>
        <p:spPr>
          <a:xfrm>
            <a:off x="611065" y="81059"/>
            <a:ext cx="7886701" cy="683874"/>
          </a:xfrm>
          <a:prstGeom prst="rect">
            <a:avLst/>
          </a:prstGeom>
        </p:spPr>
        <p:txBody>
          <a:bodyPr/>
          <a:lstStyle>
            <a:lvl1pPr>
              <a:defRPr sz="3900">
                <a:latin typeface="Arial Bold"/>
                <a:ea typeface="Arial Bold"/>
                <a:cs typeface="Arial Bold"/>
                <a:sym typeface="Arial Bold"/>
              </a:defRPr>
            </a:lvl1pPr>
          </a:lstStyle>
          <a:p>
            <a:pPr/>
            <a:r>
              <a:t>GoM Compared to Other Areas</a:t>
            </a:r>
          </a:p>
        </p:txBody>
      </p:sp>
      <p:graphicFrame>
        <p:nvGraphicFramePr>
          <p:cNvPr id="172" name="Chart 4"/>
          <p:cNvGraphicFramePr/>
          <p:nvPr/>
        </p:nvGraphicFramePr>
        <p:xfrm>
          <a:off x="863814" y="708837"/>
          <a:ext cx="3028124" cy="4741590"/>
        </p:xfrm>
        <a:graphic xmlns:a="http://schemas.openxmlformats.org/drawingml/2006/main">
          <a:graphicData uri="http://schemas.openxmlformats.org/drawingml/2006/chart">
            <c:chart xmlns:c="http://schemas.openxmlformats.org/drawingml/2006/chart" r:id="rId2"/>
          </a:graphicData>
        </a:graphic>
      </p:graphicFrame>
      <p:sp>
        <p:nvSpPr>
          <p:cNvPr id="173" name="TextBox 5"/>
          <p:cNvSpPr txBox="1"/>
          <p:nvPr/>
        </p:nvSpPr>
        <p:spPr>
          <a:xfrm>
            <a:off x="-109999" y="2660836"/>
            <a:ext cx="127046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pPr>
            <a:r>
              <a:t>Particles m</a:t>
            </a:r>
            <a:r>
              <a:rPr baseline="30000"/>
              <a:t>-3</a:t>
            </a:r>
          </a:p>
        </p:txBody>
      </p:sp>
      <p:graphicFrame>
        <p:nvGraphicFramePr>
          <p:cNvPr id="174" name="Chart 6"/>
          <p:cNvGraphicFramePr/>
          <p:nvPr/>
        </p:nvGraphicFramePr>
        <p:xfrm>
          <a:off x="4282919" y="708837"/>
          <a:ext cx="4063686" cy="4741590"/>
        </p:xfrm>
        <a:graphic xmlns:a="http://schemas.openxmlformats.org/drawingml/2006/main">
          <a:graphicData uri="http://schemas.openxmlformats.org/drawingml/2006/chart">
            <c:chart xmlns:c="http://schemas.openxmlformats.org/drawingml/2006/chart" r:id="rId3"/>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Picture 3" descr="Picture 3"/>
          <p:cNvPicPr>
            <a:picLocks noChangeAspect="1"/>
          </p:cNvPicPr>
          <p:nvPr/>
        </p:nvPicPr>
        <p:blipFill>
          <a:blip r:embed="rId2">
            <a:extLst/>
          </a:blip>
          <a:srcRect l="0" t="1459" r="0" b="1235"/>
          <a:stretch>
            <a:fillRect/>
          </a:stretch>
        </p:blipFill>
        <p:spPr>
          <a:xfrm>
            <a:off x="905932" y="192424"/>
            <a:ext cx="7374778" cy="6419273"/>
          </a:xfrm>
          <a:prstGeom prst="rect">
            <a:avLst/>
          </a:prstGeom>
          <a:ln w="12700">
            <a:miter lim="400000"/>
          </a:ln>
        </p:spPr>
      </p:pic>
      <p:sp>
        <p:nvSpPr>
          <p:cNvPr id="117" name="TextBox 4"/>
          <p:cNvSpPr txBox="1"/>
          <p:nvPr/>
        </p:nvSpPr>
        <p:spPr>
          <a:xfrm>
            <a:off x="6457756" y="6596395"/>
            <a:ext cx="1641387"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a:r>
              <a:t>Image: KS Environmental</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Picture 4" descr="Picture 4"/>
          <p:cNvPicPr>
            <a:picLocks noChangeAspect="1"/>
          </p:cNvPicPr>
          <p:nvPr/>
        </p:nvPicPr>
        <p:blipFill>
          <a:blip r:embed="rId3">
            <a:extLst/>
          </a:blip>
          <a:srcRect l="15109" t="6273" r="14816" b="7267"/>
          <a:stretch>
            <a:fillRect/>
          </a:stretch>
        </p:blipFill>
        <p:spPr>
          <a:xfrm>
            <a:off x="0" y="0"/>
            <a:ext cx="9144002" cy="6858002"/>
          </a:xfrm>
          <a:prstGeom prst="rect">
            <a:avLst/>
          </a:prstGeom>
          <a:ln w="12700">
            <a:miter lim="400000"/>
          </a:ln>
        </p:spPr>
      </p:pic>
      <p:sp>
        <p:nvSpPr>
          <p:cNvPr id="177" name="TextBox 3"/>
          <p:cNvSpPr txBox="1"/>
          <p:nvPr/>
        </p:nvSpPr>
        <p:spPr>
          <a:xfrm>
            <a:off x="6892962" y="6539420"/>
            <a:ext cx="193987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NASA Scientific Visualization</a:t>
            </a:r>
          </a:p>
        </p:txBody>
      </p:sp>
      <p:sp>
        <p:nvSpPr>
          <p:cNvPr id="178" name="TextBox 5"/>
          <p:cNvSpPr txBox="1"/>
          <p:nvPr/>
        </p:nvSpPr>
        <p:spPr>
          <a:xfrm>
            <a:off x="3171150" y="2909551"/>
            <a:ext cx="3181510" cy="586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a:solidFill>
                  <a:srgbClr val="FFFFFF"/>
                </a:solidFill>
              </a:defRPr>
            </a:lvl1pPr>
          </a:lstStyle>
          <a:p>
            <a:pPr/>
            <a:r>
              <a:t>100 Million People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499385" y="234296"/>
            <a:ext cx="7886701" cy="602030"/>
          </a:xfrm>
          <a:prstGeom prst="rect">
            <a:avLst/>
          </a:prstGeom>
        </p:spPr>
        <p:txBody>
          <a:bodyPr/>
          <a:lstStyle>
            <a:lvl1pPr defTabSz="841247">
              <a:defRPr sz="3588">
                <a:latin typeface="Arial Bold"/>
                <a:ea typeface="Arial Bold"/>
                <a:cs typeface="Arial Bold"/>
                <a:sym typeface="Arial Bold"/>
              </a:defRPr>
            </a:lvl1pPr>
          </a:lstStyle>
          <a:p>
            <a:pPr/>
            <a:r>
              <a:t>Focus on the Mississippi River</a:t>
            </a:r>
          </a:p>
        </p:txBody>
      </p:sp>
      <p:pic>
        <p:nvPicPr>
          <p:cNvPr id="183" name="Picture 2" descr="Picture 2"/>
          <p:cNvPicPr>
            <a:picLocks noChangeAspect="1"/>
          </p:cNvPicPr>
          <p:nvPr/>
        </p:nvPicPr>
        <p:blipFill>
          <a:blip r:embed="rId2">
            <a:extLst/>
          </a:blip>
          <a:srcRect l="0" t="4284" r="0" b="10678"/>
          <a:stretch>
            <a:fillRect/>
          </a:stretch>
        </p:blipFill>
        <p:spPr>
          <a:xfrm>
            <a:off x="728419" y="836324"/>
            <a:ext cx="7795648" cy="4767695"/>
          </a:xfrm>
          <a:prstGeom prst="rect">
            <a:avLst/>
          </a:prstGeom>
          <a:ln w="12700">
            <a:miter lim="400000"/>
          </a:ln>
        </p:spPr>
      </p:pic>
      <p:grpSp>
        <p:nvGrpSpPr>
          <p:cNvPr id="186" name="Content Placeholder 13"/>
          <p:cNvGrpSpPr/>
          <p:nvPr/>
        </p:nvGrpSpPr>
        <p:grpSpPr>
          <a:xfrm>
            <a:off x="3391946" y="956611"/>
            <a:ext cx="4893403" cy="2294891"/>
            <a:chOff x="0" y="0"/>
            <a:chExt cx="4893402" cy="2294889"/>
          </a:xfrm>
        </p:grpSpPr>
        <p:sp>
          <p:nvSpPr>
            <p:cNvPr id="184" name="Rectangle"/>
            <p:cNvSpPr/>
            <p:nvPr/>
          </p:nvSpPr>
          <p:spPr>
            <a:xfrm>
              <a:off x="0" y="0"/>
              <a:ext cx="4893403" cy="2195452"/>
            </a:xfrm>
            <a:prstGeom prst="rect">
              <a:avLst/>
            </a:prstGeom>
            <a:solidFill>
              <a:srgbClr val="000000">
                <a:alpha val="37000"/>
              </a:srgbClr>
            </a:solidFill>
            <a:ln w="12700" cap="flat">
              <a:noFill/>
              <a:miter lim="400000"/>
            </a:ln>
            <a:effectLst/>
          </p:spPr>
          <p:txBody>
            <a:bodyPr wrap="square" lIns="45719" tIns="45719" rIns="45719" bIns="45719" numCol="1" anchor="t">
              <a:noAutofit/>
            </a:bodyPr>
            <a:lstStyle/>
            <a:p>
              <a:pPr defTabSz="685800">
                <a:lnSpc>
                  <a:spcPct val="90000"/>
                </a:lnSpc>
                <a:spcBef>
                  <a:spcPts val="700"/>
                </a:spcBef>
                <a:defRPr sz="2400">
                  <a:solidFill>
                    <a:srgbClr val="FFFFFF"/>
                  </a:solidFill>
                  <a:effectLst>
                    <a:outerShdw sx="100000" sy="100000" kx="0" ky="0" algn="b" rotWithShape="0" blurRad="50800" dist="38100" dir="2700000">
                      <a:srgbClr val="000000">
                        <a:alpha val="43000"/>
                      </a:srgbClr>
                    </a:outerShdw>
                  </a:effectLst>
                </a:defRPr>
              </a:pPr>
            </a:p>
          </p:txBody>
        </p:sp>
        <p:sp>
          <p:nvSpPr>
            <p:cNvPr id="185" name="Quarterly sampling…"/>
            <p:cNvSpPr txBox="1"/>
            <p:nvPr/>
          </p:nvSpPr>
          <p:spPr>
            <a:xfrm>
              <a:off x="0" y="0"/>
              <a:ext cx="4893403" cy="22948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171450" indent="-171450" defTabSz="685800">
                <a:lnSpc>
                  <a:spcPct val="90000"/>
                </a:lnSpc>
                <a:spcBef>
                  <a:spcPts val="700"/>
                </a:spcBef>
                <a:buSzPct val="100000"/>
                <a:buFont typeface="Arial"/>
                <a:buChar char="•"/>
                <a:defRPr sz="2400">
                  <a:solidFill>
                    <a:srgbClr val="FFFFFF"/>
                  </a:solidFill>
                  <a:effectLst>
                    <a:outerShdw sx="100000" sy="100000" kx="0" ky="0" algn="b" rotWithShape="0" blurRad="50800" dist="38100" dir="2700000">
                      <a:srgbClr val="000000">
                        <a:alpha val="43000"/>
                      </a:srgbClr>
                    </a:outerShdw>
                  </a:effectLst>
                </a:defRPr>
              </a:pPr>
              <a:r>
                <a:t>Quarterly sampling</a:t>
              </a:r>
              <a:endParaRPr>
                <a:solidFill>
                  <a:srgbClr val="808080"/>
                </a:solidFill>
              </a:endParaRPr>
            </a:p>
            <a:p>
              <a:pPr marL="171450" indent="-171450" defTabSz="685800">
                <a:lnSpc>
                  <a:spcPct val="90000"/>
                </a:lnSpc>
                <a:spcBef>
                  <a:spcPts val="700"/>
                </a:spcBef>
                <a:buSzPct val="100000"/>
                <a:buFont typeface="Arial"/>
                <a:buChar char="•"/>
                <a:defRPr sz="2400">
                  <a:solidFill>
                    <a:srgbClr val="FFFFFF"/>
                  </a:solidFill>
                  <a:effectLst>
                    <a:outerShdw sx="100000" sy="100000" kx="0" ky="0" algn="b" rotWithShape="0" blurRad="50800" dist="38100" dir="2700000">
                      <a:srgbClr val="000000">
                        <a:alpha val="43000"/>
                      </a:srgbClr>
                    </a:outerShdw>
                  </a:effectLst>
                </a:defRPr>
              </a:pPr>
              <a:r>
                <a:t>4 cross-stream replicate tows with a Manta net equipped with 333 micron mesh</a:t>
              </a:r>
              <a:endParaRPr>
                <a:solidFill>
                  <a:srgbClr val="808080"/>
                </a:solidFill>
              </a:endParaRPr>
            </a:p>
            <a:p>
              <a:pPr marL="171450" indent="-171450" defTabSz="685800">
                <a:lnSpc>
                  <a:spcPct val="90000"/>
                </a:lnSpc>
                <a:spcBef>
                  <a:spcPts val="700"/>
                </a:spcBef>
                <a:buSzPct val="100000"/>
                <a:buFont typeface="Arial"/>
                <a:buChar char="•"/>
                <a:defRPr sz="2400">
                  <a:solidFill>
                    <a:srgbClr val="FFFFFF"/>
                  </a:solidFill>
                  <a:effectLst>
                    <a:outerShdw sx="100000" sy="100000" kx="0" ky="0" algn="b" rotWithShape="0" blurRad="50800" dist="38100" dir="2700000">
                      <a:srgbClr val="000000">
                        <a:alpha val="43000"/>
                      </a:srgbClr>
                    </a:outerShdw>
                  </a:effectLst>
                </a:defRPr>
              </a:pPr>
              <a:r>
                <a:t>2 replicate pump samples &gt;100 L for &gt;10 micron particles</a:t>
              </a:r>
            </a:p>
          </p:txBody>
        </p:sp>
      </p:grpSp>
      <p:sp>
        <p:nvSpPr>
          <p:cNvPr id="187" name="Oval 4"/>
          <p:cNvSpPr/>
          <p:nvPr/>
        </p:nvSpPr>
        <p:spPr>
          <a:xfrm>
            <a:off x="1337750" y="1210167"/>
            <a:ext cx="160220" cy="160219"/>
          </a:xfrm>
          <a:prstGeom prst="ellipse">
            <a:avLst/>
          </a:prstGeom>
          <a:solidFill>
            <a:srgbClr val="0070C0">
              <a:alpha val="50000"/>
            </a:srgbClr>
          </a:solidFill>
          <a:ln w="6350">
            <a:solidFill>
              <a:srgbClr val="000000"/>
            </a:solidFill>
            <a:miter/>
          </a:ln>
        </p:spPr>
        <p:txBody>
          <a:bodyPr lIns="45719" rIns="45719" anchor="ctr"/>
          <a:lstStyle/>
          <a:p>
            <a:pPr algn="ctr">
              <a:defRPr>
                <a:solidFill>
                  <a:srgbClr val="FFFFFF"/>
                </a:solidFill>
              </a:defRPr>
            </a:pPr>
          </a:p>
        </p:txBody>
      </p:sp>
      <p:sp>
        <p:nvSpPr>
          <p:cNvPr id="188" name="Oval 5"/>
          <p:cNvSpPr/>
          <p:nvPr/>
        </p:nvSpPr>
        <p:spPr>
          <a:xfrm>
            <a:off x="1497967" y="2039116"/>
            <a:ext cx="160219" cy="160219"/>
          </a:xfrm>
          <a:prstGeom prst="ellipse">
            <a:avLst/>
          </a:prstGeom>
          <a:solidFill>
            <a:srgbClr val="0070C0">
              <a:alpha val="50000"/>
            </a:srgbClr>
          </a:solidFill>
          <a:ln w="6350">
            <a:solidFill>
              <a:srgbClr val="000000"/>
            </a:solidFill>
            <a:miter/>
          </a:ln>
        </p:spPr>
        <p:txBody>
          <a:bodyPr lIns="45719" rIns="45719" anchor="ctr"/>
          <a:lstStyle/>
          <a:p>
            <a:pPr algn="ctr">
              <a:defRPr>
                <a:solidFill>
                  <a:srgbClr val="FFFFFF"/>
                </a:solidFill>
              </a:defRPr>
            </a:pPr>
          </a:p>
        </p:txBody>
      </p:sp>
      <p:sp>
        <p:nvSpPr>
          <p:cNvPr id="189" name="Oval 6"/>
          <p:cNvSpPr/>
          <p:nvPr/>
        </p:nvSpPr>
        <p:spPr>
          <a:xfrm>
            <a:off x="1627895" y="2743213"/>
            <a:ext cx="160219" cy="160219"/>
          </a:xfrm>
          <a:prstGeom prst="ellipse">
            <a:avLst/>
          </a:prstGeom>
          <a:solidFill>
            <a:srgbClr val="0070C0">
              <a:alpha val="50000"/>
            </a:srgbClr>
          </a:solidFill>
          <a:ln w="6350">
            <a:solidFill>
              <a:srgbClr val="000000"/>
            </a:solidFill>
            <a:miter/>
          </a:ln>
        </p:spPr>
        <p:txBody>
          <a:bodyPr lIns="45719" rIns="45719" anchor="ctr"/>
          <a:lstStyle/>
          <a:p>
            <a:pPr algn="ctr">
              <a:defRPr>
                <a:solidFill>
                  <a:srgbClr val="FFFFFF"/>
                </a:solidFill>
              </a:defRPr>
            </a:pPr>
          </a:p>
        </p:txBody>
      </p:sp>
      <p:sp>
        <p:nvSpPr>
          <p:cNvPr id="190" name="Oval 7"/>
          <p:cNvSpPr/>
          <p:nvPr/>
        </p:nvSpPr>
        <p:spPr>
          <a:xfrm>
            <a:off x="5565476" y="4568726"/>
            <a:ext cx="160219" cy="160219"/>
          </a:xfrm>
          <a:prstGeom prst="ellipse">
            <a:avLst/>
          </a:prstGeom>
          <a:solidFill>
            <a:srgbClr val="0070C0">
              <a:alpha val="50000"/>
            </a:srgbClr>
          </a:solidFill>
          <a:ln w="6350">
            <a:solidFill>
              <a:srgbClr val="000000"/>
            </a:solidFill>
            <a:miter/>
          </a:ln>
        </p:spPr>
        <p:txBody>
          <a:bodyPr lIns="45719" rIns="45719" anchor="ctr"/>
          <a:lstStyle/>
          <a:p>
            <a:pPr algn="ctr">
              <a:defRPr>
                <a:solidFill>
                  <a:srgbClr val="FFFFFF"/>
                </a:solidFill>
              </a:defRPr>
            </a:pPr>
          </a:p>
        </p:txBody>
      </p:sp>
      <p:sp>
        <p:nvSpPr>
          <p:cNvPr id="191" name="Oval 8"/>
          <p:cNvSpPr/>
          <p:nvPr/>
        </p:nvSpPr>
        <p:spPr>
          <a:xfrm>
            <a:off x="7425021" y="4898871"/>
            <a:ext cx="160219" cy="160219"/>
          </a:xfrm>
          <a:prstGeom prst="ellipse">
            <a:avLst/>
          </a:prstGeom>
          <a:solidFill>
            <a:srgbClr val="0070C0">
              <a:alpha val="50000"/>
            </a:srgbClr>
          </a:solidFill>
          <a:ln w="6350">
            <a:solidFill>
              <a:srgbClr val="000000"/>
            </a:solidFill>
            <a:miter/>
          </a:ln>
        </p:spPr>
        <p:txBody>
          <a:bodyPr lIns="45719" rIns="45719" anchor="ctr"/>
          <a:lstStyle/>
          <a:p>
            <a:pPr algn="ctr">
              <a:defRPr>
                <a:solidFill>
                  <a:srgbClr val="FFFFFF"/>
                </a:solidFill>
              </a:defRPr>
            </a:pPr>
          </a:p>
        </p:txBody>
      </p:sp>
      <p:sp>
        <p:nvSpPr>
          <p:cNvPr id="192" name="TextBox 9"/>
          <p:cNvSpPr txBox="1"/>
          <p:nvPr/>
        </p:nvSpPr>
        <p:spPr>
          <a:xfrm>
            <a:off x="1497967" y="1127630"/>
            <a:ext cx="1206164"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BR Upstream</a:t>
            </a:r>
          </a:p>
        </p:txBody>
      </p:sp>
      <p:sp>
        <p:nvSpPr>
          <p:cNvPr id="193" name="TextBox 10"/>
          <p:cNvSpPr txBox="1"/>
          <p:nvPr/>
        </p:nvSpPr>
        <p:spPr>
          <a:xfrm>
            <a:off x="1658185" y="1973508"/>
            <a:ext cx="130200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BR Midstream</a:t>
            </a:r>
          </a:p>
        </p:txBody>
      </p:sp>
      <p:sp>
        <p:nvSpPr>
          <p:cNvPr id="194" name="TextBox 11"/>
          <p:cNvSpPr txBox="1"/>
          <p:nvPr/>
        </p:nvSpPr>
        <p:spPr>
          <a:xfrm>
            <a:off x="1841524" y="2680097"/>
            <a:ext cx="1462843"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BR Downstream</a:t>
            </a:r>
          </a:p>
        </p:txBody>
      </p:sp>
      <p:sp>
        <p:nvSpPr>
          <p:cNvPr id="195" name="TextBox 12"/>
          <p:cNvSpPr txBox="1"/>
          <p:nvPr/>
        </p:nvSpPr>
        <p:spPr>
          <a:xfrm>
            <a:off x="5565476" y="4233724"/>
            <a:ext cx="1249125"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NO Upstream</a:t>
            </a:r>
          </a:p>
        </p:txBody>
      </p:sp>
      <p:sp>
        <p:nvSpPr>
          <p:cNvPr id="196" name="TextBox 13"/>
          <p:cNvSpPr txBox="1"/>
          <p:nvPr/>
        </p:nvSpPr>
        <p:spPr>
          <a:xfrm>
            <a:off x="6107279" y="5113654"/>
            <a:ext cx="1505804"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NO Downstream</a:t>
            </a:r>
          </a:p>
        </p:txBody>
      </p:sp>
      <p:sp>
        <p:nvSpPr>
          <p:cNvPr id="197" name="TextBox 14"/>
          <p:cNvSpPr txBox="1"/>
          <p:nvPr/>
        </p:nvSpPr>
        <p:spPr>
          <a:xfrm>
            <a:off x="4078618" y="4783863"/>
            <a:ext cx="165889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solidFill>
                  <a:srgbClr val="0070C0"/>
                </a:solidFill>
              </a:defRPr>
            </a:lvl1pPr>
          </a:lstStyle>
          <a:p>
            <a:pPr/>
            <a:r>
              <a:t>Davis Pond Outfall</a:t>
            </a:r>
          </a:p>
        </p:txBody>
      </p:sp>
      <p:pic>
        <p:nvPicPr>
          <p:cNvPr id="198" name="Picture 15" descr="Picture 15"/>
          <p:cNvPicPr>
            <a:picLocks noChangeAspect="1"/>
          </p:cNvPicPr>
          <p:nvPr/>
        </p:nvPicPr>
        <p:blipFill>
          <a:blip r:embed="rId3">
            <a:extLst/>
          </a:blip>
          <a:stretch>
            <a:fillRect/>
          </a:stretch>
        </p:blipFill>
        <p:spPr>
          <a:xfrm>
            <a:off x="1068284" y="3943756"/>
            <a:ext cx="2802933" cy="157037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itle 1"/>
          <p:cNvSpPr txBox="1"/>
          <p:nvPr>
            <p:ph type="title"/>
          </p:nvPr>
        </p:nvSpPr>
        <p:spPr>
          <a:xfrm>
            <a:off x="457200" y="274637"/>
            <a:ext cx="8229600" cy="608502"/>
          </a:xfrm>
          <a:prstGeom prst="rect">
            <a:avLst/>
          </a:prstGeom>
        </p:spPr>
        <p:txBody>
          <a:bodyPr/>
          <a:lstStyle>
            <a:lvl1pPr defTabSz="859536">
              <a:defRPr sz="3666">
                <a:latin typeface="Arial Bold"/>
                <a:ea typeface="Arial Bold"/>
                <a:cs typeface="Arial Bold"/>
                <a:sym typeface="Arial Bold"/>
              </a:defRPr>
            </a:lvl1pPr>
          </a:lstStyle>
          <a:p>
            <a:pPr/>
            <a:r>
              <a:t>Lots of plastic</a:t>
            </a:r>
          </a:p>
        </p:txBody>
      </p:sp>
      <p:pic>
        <p:nvPicPr>
          <p:cNvPr id="201" name="Picture 3" descr="Picture 3"/>
          <p:cNvPicPr>
            <a:picLocks noChangeAspect="1"/>
          </p:cNvPicPr>
          <p:nvPr/>
        </p:nvPicPr>
        <p:blipFill>
          <a:blip r:embed="rId2">
            <a:extLst/>
          </a:blip>
          <a:stretch>
            <a:fillRect/>
          </a:stretch>
        </p:blipFill>
        <p:spPr>
          <a:xfrm>
            <a:off x="457200" y="1028660"/>
            <a:ext cx="6514124" cy="4314550"/>
          </a:xfrm>
          <a:prstGeom prst="rect">
            <a:avLst/>
          </a:prstGeom>
          <a:ln w="12700">
            <a:miter lim="400000"/>
          </a:ln>
        </p:spPr>
      </p:pic>
      <p:pic>
        <p:nvPicPr>
          <p:cNvPr id="202" name="Picture 4" descr="Picture 4"/>
          <p:cNvPicPr>
            <a:picLocks noChangeAspect="1"/>
          </p:cNvPicPr>
          <p:nvPr/>
        </p:nvPicPr>
        <p:blipFill>
          <a:blip r:embed="rId3">
            <a:extLst/>
          </a:blip>
          <a:stretch>
            <a:fillRect/>
          </a:stretch>
        </p:blipFill>
        <p:spPr>
          <a:xfrm>
            <a:off x="6159501" y="1028662"/>
            <a:ext cx="2858601" cy="4315968"/>
          </a:xfrm>
          <a:prstGeom prst="rect">
            <a:avLst/>
          </a:prstGeom>
          <a:ln w="12700">
            <a:miter lim="400000"/>
          </a:ln>
        </p:spPr>
      </p:pic>
      <p:sp>
        <p:nvSpPr>
          <p:cNvPr id="203" name="TextBox 5"/>
          <p:cNvSpPr txBox="1"/>
          <p:nvPr/>
        </p:nvSpPr>
        <p:spPr>
          <a:xfrm>
            <a:off x="6260122" y="5343209"/>
            <a:ext cx="3016739" cy="307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Images: Dani Dilullo/La Sea Grant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icture 2" descr="Picture 2"/>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206" name="TextBox 3"/>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Title 1"/>
          <p:cNvSpPr txBox="1"/>
          <p:nvPr>
            <p:ph type="title"/>
          </p:nvPr>
        </p:nvSpPr>
        <p:spPr>
          <a:xfrm>
            <a:off x="457200" y="274637"/>
            <a:ext cx="8229600" cy="568512"/>
          </a:xfrm>
          <a:prstGeom prst="rect">
            <a:avLst/>
          </a:prstGeom>
        </p:spPr>
        <p:txBody>
          <a:bodyPr/>
          <a:lstStyle>
            <a:lvl1pPr>
              <a:defRPr sz="3200">
                <a:latin typeface="Arial Bold"/>
                <a:ea typeface="Arial Bold"/>
                <a:cs typeface="Arial Bold"/>
                <a:sym typeface="Arial Bold"/>
              </a:defRPr>
            </a:lvl1pPr>
          </a:lstStyle>
          <a:p>
            <a:pPr/>
            <a:r>
              <a:t>Relationship to the Coastal Master Plan</a:t>
            </a:r>
          </a:p>
        </p:txBody>
      </p:sp>
      <p:sp>
        <p:nvSpPr>
          <p:cNvPr id="209" name="Content Placeholder 2"/>
          <p:cNvSpPr txBox="1"/>
          <p:nvPr>
            <p:ph type="body" sz="quarter" idx="1"/>
          </p:nvPr>
        </p:nvSpPr>
        <p:spPr>
          <a:xfrm>
            <a:off x="783769" y="985652"/>
            <a:ext cx="7903031" cy="831274"/>
          </a:xfrm>
          <a:prstGeom prst="rect">
            <a:avLst/>
          </a:prstGeom>
        </p:spPr>
        <p:txBody>
          <a:bodyPr/>
          <a:lstStyle>
            <a:lvl1pPr>
              <a:defRPr sz="2400"/>
            </a:lvl1pPr>
          </a:lstStyle>
          <a:p>
            <a:pPr/>
            <a:r>
              <a:t>River diversions enable sediment-laden water to flow from Mississippi River to coastal estuaries</a:t>
            </a:r>
          </a:p>
        </p:txBody>
      </p:sp>
      <p:pic>
        <p:nvPicPr>
          <p:cNvPr id="210" name="Picture 4" descr="Picture 4"/>
          <p:cNvPicPr>
            <a:picLocks noChangeAspect="1"/>
          </p:cNvPicPr>
          <p:nvPr/>
        </p:nvPicPr>
        <p:blipFill>
          <a:blip r:embed="rId2">
            <a:extLst/>
          </a:blip>
          <a:stretch>
            <a:fillRect/>
          </a:stretch>
        </p:blipFill>
        <p:spPr>
          <a:xfrm>
            <a:off x="0" y="1959429"/>
            <a:ext cx="9144000" cy="3978438"/>
          </a:xfrm>
          <a:prstGeom prst="rect">
            <a:avLst/>
          </a:prstGeom>
          <a:ln w="12700">
            <a:miter lim="400000"/>
          </a:ln>
        </p:spPr>
      </p:pic>
      <p:sp>
        <p:nvSpPr>
          <p:cNvPr id="211" name="TextBox 5"/>
          <p:cNvSpPr txBox="1"/>
          <p:nvPr/>
        </p:nvSpPr>
        <p:spPr>
          <a:xfrm>
            <a:off x="7712364" y="5691644"/>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itle 1"/>
          <p:cNvSpPr txBox="1"/>
          <p:nvPr>
            <p:ph type="ctrTitle"/>
          </p:nvPr>
        </p:nvSpPr>
        <p:spPr>
          <a:prstGeom prst="rect">
            <a:avLst/>
          </a:prstGeom>
        </p:spPr>
        <p:txBody>
          <a:bodyPr/>
          <a:lstStyle/>
          <a:p>
            <a:pPr/>
          </a:p>
        </p:txBody>
      </p:sp>
      <p:sp>
        <p:nvSpPr>
          <p:cNvPr id="214" name="Subtitle 2"/>
          <p:cNvSpPr txBox="1"/>
          <p:nvPr>
            <p:ph type="subTitle" sz="quarter" idx="1"/>
          </p:nvPr>
        </p:nvSpPr>
        <p:spPr>
          <a:xfrm>
            <a:off x="1143000" y="3602037"/>
            <a:ext cx="6858000" cy="1655762"/>
          </a:xfrm>
          <a:prstGeom prst="rect">
            <a:avLst/>
          </a:prstGeom>
        </p:spPr>
        <p:txBody>
          <a:bodyPr/>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le 1"/>
          <p:cNvSpPr txBox="1"/>
          <p:nvPr>
            <p:ph type="title"/>
          </p:nvPr>
        </p:nvSpPr>
        <p:spPr>
          <a:xfrm>
            <a:off x="457200" y="274637"/>
            <a:ext cx="8229600" cy="568512"/>
          </a:xfrm>
          <a:prstGeom prst="rect">
            <a:avLst/>
          </a:prstGeom>
        </p:spPr>
        <p:txBody>
          <a:bodyPr/>
          <a:lstStyle>
            <a:lvl1pPr>
              <a:defRPr sz="3200">
                <a:latin typeface="Arial Bold"/>
                <a:ea typeface="Arial Bold"/>
                <a:cs typeface="Arial Bold"/>
                <a:sym typeface="Arial Bold"/>
              </a:defRPr>
            </a:lvl1pPr>
          </a:lstStyle>
          <a:p>
            <a:pPr/>
            <a:r>
              <a:t>Relationship to the Coastal Master Plan</a:t>
            </a:r>
          </a:p>
        </p:txBody>
      </p:sp>
      <p:sp>
        <p:nvSpPr>
          <p:cNvPr id="217" name="Content Placeholder 2"/>
          <p:cNvSpPr txBox="1"/>
          <p:nvPr>
            <p:ph type="body" sz="quarter" idx="1"/>
          </p:nvPr>
        </p:nvSpPr>
        <p:spPr>
          <a:xfrm>
            <a:off x="783769" y="985652"/>
            <a:ext cx="7903031" cy="831274"/>
          </a:xfrm>
          <a:prstGeom prst="rect">
            <a:avLst/>
          </a:prstGeom>
        </p:spPr>
        <p:txBody>
          <a:bodyPr/>
          <a:lstStyle>
            <a:lvl1pPr>
              <a:defRPr sz="2400"/>
            </a:lvl1pPr>
          </a:lstStyle>
          <a:p>
            <a:pPr/>
            <a:r>
              <a:t>Diversions are also fluxing a large quantity of debris into coastal estuaries</a:t>
            </a:r>
          </a:p>
        </p:txBody>
      </p:sp>
      <p:sp>
        <p:nvSpPr>
          <p:cNvPr id="218" name="Picture 5"/>
          <p:cNvSpPr/>
          <p:nvPr/>
        </p:nvSpPr>
        <p:spPr>
          <a:xfrm>
            <a:off x="1947553" y="1816923"/>
            <a:ext cx="5248894" cy="4920836"/>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itle 1"/>
          <p:cNvSpPr txBox="1"/>
          <p:nvPr>
            <p:ph type="title"/>
          </p:nvPr>
        </p:nvSpPr>
        <p:spPr>
          <a:xfrm>
            <a:off x="457200" y="274637"/>
            <a:ext cx="8229600" cy="568512"/>
          </a:xfrm>
          <a:prstGeom prst="rect">
            <a:avLst/>
          </a:prstGeom>
        </p:spPr>
        <p:txBody>
          <a:bodyPr/>
          <a:lstStyle>
            <a:lvl1pPr>
              <a:defRPr sz="3200">
                <a:latin typeface="Arial Bold"/>
                <a:ea typeface="Arial Bold"/>
                <a:cs typeface="Arial Bold"/>
                <a:sym typeface="Arial Bold"/>
              </a:defRPr>
            </a:lvl1pPr>
          </a:lstStyle>
          <a:p>
            <a:pPr/>
            <a:r>
              <a:t>Relationship to the Coastal Master Plan</a:t>
            </a:r>
          </a:p>
        </p:txBody>
      </p:sp>
      <p:sp>
        <p:nvSpPr>
          <p:cNvPr id="221" name="Content Placeholder 2"/>
          <p:cNvSpPr txBox="1"/>
          <p:nvPr>
            <p:ph type="body" sz="quarter" idx="1"/>
          </p:nvPr>
        </p:nvSpPr>
        <p:spPr>
          <a:xfrm>
            <a:off x="783769" y="985652"/>
            <a:ext cx="7903031" cy="831274"/>
          </a:xfrm>
          <a:prstGeom prst="rect">
            <a:avLst/>
          </a:prstGeom>
        </p:spPr>
        <p:txBody>
          <a:bodyPr/>
          <a:lstStyle>
            <a:lvl1pPr>
              <a:defRPr sz="2400"/>
            </a:lvl1pPr>
          </a:lstStyle>
          <a:p>
            <a:pPr/>
            <a:r>
              <a:t>Diversions are also fluxing a large quantity of debris into coastal estuaries</a:t>
            </a:r>
          </a:p>
        </p:txBody>
      </p:sp>
      <p:sp>
        <p:nvSpPr>
          <p:cNvPr id="222" name="Picture 3"/>
          <p:cNvSpPr/>
          <p:nvPr/>
        </p:nvSpPr>
        <p:spPr>
          <a:xfrm>
            <a:off x="1947553" y="1816923"/>
            <a:ext cx="5256298" cy="4833259"/>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title"/>
          </p:nvPr>
        </p:nvSpPr>
        <p:spPr>
          <a:xfrm>
            <a:off x="457200" y="274637"/>
            <a:ext cx="8229600" cy="568512"/>
          </a:xfrm>
          <a:prstGeom prst="rect">
            <a:avLst/>
          </a:prstGeom>
        </p:spPr>
        <p:txBody>
          <a:bodyPr/>
          <a:lstStyle>
            <a:lvl1pPr>
              <a:defRPr sz="3200">
                <a:latin typeface="Arial Bold"/>
                <a:ea typeface="Arial Bold"/>
                <a:cs typeface="Arial Bold"/>
                <a:sym typeface="Arial Bold"/>
              </a:defRPr>
            </a:lvl1pPr>
          </a:lstStyle>
          <a:p>
            <a:pPr/>
            <a:r>
              <a:t>Relationship to the Coastal Master Plan</a:t>
            </a:r>
          </a:p>
        </p:txBody>
      </p:sp>
      <p:sp>
        <p:nvSpPr>
          <p:cNvPr id="225" name="Content Placeholder 2"/>
          <p:cNvSpPr txBox="1"/>
          <p:nvPr>
            <p:ph type="body" sz="quarter" idx="1"/>
          </p:nvPr>
        </p:nvSpPr>
        <p:spPr>
          <a:xfrm>
            <a:off x="783769" y="985652"/>
            <a:ext cx="7903031" cy="831274"/>
          </a:xfrm>
          <a:prstGeom prst="rect">
            <a:avLst/>
          </a:prstGeom>
        </p:spPr>
        <p:txBody>
          <a:bodyPr/>
          <a:lstStyle>
            <a:lvl1pPr>
              <a:defRPr sz="2400"/>
            </a:lvl1pPr>
          </a:lstStyle>
          <a:p>
            <a:pPr/>
            <a:r>
              <a:t>Diversions are also fluxing a large quantity of debris into coastal estuaries</a:t>
            </a:r>
          </a:p>
        </p:txBody>
      </p:sp>
      <p:sp>
        <p:nvSpPr>
          <p:cNvPr id="226" name="Picture 3"/>
          <p:cNvSpPr/>
          <p:nvPr/>
        </p:nvSpPr>
        <p:spPr>
          <a:xfrm>
            <a:off x="1947553" y="1852553"/>
            <a:ext cx="5248894" cy="4898573"/>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Title 1"/>
          <p:cNvSpPr txBox="1"/>
          <p:nvPr>
            <p:ph type="title"/>
          </p:nvPr>
        </p:nvSpPr>
        <p:spPr>
          <a:xfrm>
            <a:off x="285750" y="75128"/>
            <a:ext cx="8634046" cy="646342"/>
          </a:xfrm>
          <a:prstGeom prst="rect">
            <a:avLst/>
          </a:prstGeom>
        </p:spPr>
        <p:txBody>
          <a:bodyPr/>
          <a:lstStyle>
            <a:lvl1pPr>
              <a:defRPr sz="3200">
                <a:latin typeface="Arial Bold"/>
                <a:ea typeface="Arial Bold"/>
                <a:cs typeface="Arial Bold"/>
                <a:sym typeface="Arial Bold"/>
              </a:defRPr>
            </a:lvl1pPr>
          </a:lstStyle>
          <a:p>
            <a:pPr/>
            <a:r>
              <a:t>Microplastics from Davis Pond Diversion</a:t>
            </a:r>
          </a:p>
        </p:txBody>
      </p:sp>
      <p:sp>
        <p:nvSpPr>
          <p:cNvPr id="229" name="Picture 2"/>
          <p:cNvSpPr/>
          <p:nvPr/>
        </p:nvSpPr>
        <p:spPr>
          <a:xfrm>
            <a:off x="1594523" y="712040"/>
            <a:ext cx="6016500" cy="6181334"/>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0"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itle 1"/>
          <p:cNvSpPr txBox="1"/>
          <p:nvPr>
            <p:ph type="title"/>
          </p:nvPr>
        </p:nvSpPr>
        <p:spPr>
          <a:xfrm>
            <a:off x="494581" y="333024"/>
            <a:ext cx="8419233" cy="914401"/>
          </a:xfrm>
          <a:prstGeom prst="rect">
            <a:avLst/>
          </a:prstGeom>
        </p:spPr>
        <p:txBody>
          <a:bodyPr/>
          <a:lstStyle>
            <a:lvl1pPr>
              <a:defRPr b="1" sz="3200">
                <a:latin typeface="Helvetica Neue"/>
                <a:ea typeface="Helvetica Neue"/>
                <a:cs typeface="Helvetica Neue"/>
                <a:sym typeface="Helvetica Neue"/>
              </a:defRPr>
            </a:lvl1pPr>
          </a:lstStyle>
          <a:p>
            <a:pPr/>
            <a:r>
              <a:t>Implications</a:t>
            </a:r>
          </a:p>
        </p:txBody>
      </p:sp>
      <p:sp>
        <p:nvSpPr>
          <p:cNvPr id="232" name="Picture 3"/>
          <p:cNvSpPr/>
          <p:nvPr/>
        </p:nvSpPr>
        <p:spPr>
          <a:xfrm>
            <a:off x="544384" y="1264672"/>
            <a:ext cx="4299466" cy="5298455"/>
          </a:xfrm>
          <a:prstGeom prst="rect">
            <a:avLst/>
          </a:prstGeom>
          <a:ln w="12700">
            <a:miter lim="400000"/>
          </a:ln>
        </p:spPr>
        <p:txBody>
          <a:bodyPr lIns="45719" rIns="45719" anchor="ctr"/>
          <a:lstStyle/>
          <a:p>
            <a:pPr/>
          </a:p>
        </p:txBody>
      </p:sp>
      <p:sp>
        <p:nvSpPr>
          <p:cNvPr id="233" name="TextBox 8"/>
          <p:cNvSpPr txBox="1"/>
          <p:nvPr/>
        </p:nvSpPr>
        <p:spPr>
          <a:xfrm>
            <a:off x="131805" y="3729232"/>
            <a:ext cx="561341"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濃度</a:t>
            </a:r>
          </a:p>
        </p:txBody>
      </p:sp>
      <p:sp>
        <p:nvSpPr>
          <p:cNvPr id="234" name="Picture 9"/>
          <p:cNvSpPr/>
          <p:nvPr/>
        </p:nvSpPr>
        <p:spPr>
          <a:xfrm>
            <a:off x="194981" y="1264672"/>
            <a:ext cx="5689645" cy="5298455"/>
          </a:xfrm>
          <a:prstGeom prst="rect">
            <a:avLst/>
          </a:prstGeom>
          <a:ln w="12700">
            <a:miter lim="400000"/>
          </a:ln>
        </p:spPr>
        <p:txBody>
          <a:bodyPr lIns="45719" rIns="45719" anchor="ctr"/>
          <a:lstStyle/>
          <a:p>
            <a:pPr/>
          </a:p>
        </p:txBody>
      </p:sp>
      <p:sp>
        <p:nvSpPr>
          <p:cNvPr id="235" name="TextBox 17"/>
          <p:cNvSpPr txBox="1"/>
          <p:nvPr/>
        </p:nvSpPr>
        <p:spPr>
          <a:xfrm>
            <a:off x="5802179" y="3544566"/>
            <a:ext cx="2398959" cy="370841"/>
          </a:xfrm>
          <a:prstGeom prst="rect">
            <a:avLst/>
          </a:prstGeom>
          <a:solidFill>
            <a:srgbClr val="2E75B6"/>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388,781,515 particles d</a:t>
            </a:r>
            <a:r>
              <a:rPr baseline="30000"/>
              <a:t>-1</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Picture 3"/>
          <p:cNvSpPr/>
          <p:nvPr/>
        </p:nvSpPr>
        <p:spPr>
          <a:xfrm>
            <a:off x="0" y="0"/>
            <a:ext cx="9144000" cy="6858000"/>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Picture 3"/>
          <p:cNvSpPr/>
          <p:nvPr/>
        </p:nvSpPr>
        <p:spPr>
          <a:xfrm>
            <a:off x="0" y="0"/>
            <a:ext cx="9144000" cy="6858000"/>
          </a:xfrm>
          <a:prstGeom prst="rect">
            <a:avLst/>
          </a:prstGeom>
          <a:ln w="12700">
            <a:miter lim="400000"/>
          </a:ln>
        </p:spPr>
        <p:txBody>
          <a:bodyPr lIns="45719" rIns="45719" anchor="ctr"/>
          <a:lstStyle/>
          <a:p>
            <a:pPr/>
          </a:p>
        </p:txBody>
      </p:sp>
      <p:sp>
        <p:nvSpPr>
          <p:cNvPr id="242" name="Title 1"/>
          <p:cNvSpPr txBox="1"/>
          <p:nvPr>
            <p:ph type="title"/>
          </p:nvPr>
        </p:nvSpPr>
        <p:spPr>
          <a:xfrm>
            <a:off x="457200" y="75890"/>
            <a:ext cx="8229600" cy="692206"/>
          </a:xfrm>
          <a:prstGeom prst="rect">
            <a:avLst/>
          </a:prstGeom>
        </p:spPr>
        <p:txBody>
          <a:bodyPr/>
          <a:lstStyle>
            <a:lvl1pPr>
              <a:defRPr sz="3900">
                <a:solidFill>
                  <a:srgbClr val="FFFFFF"/>
                </a:solidFill>
              </a:defRPr>
            </a:lvl1pPr>
          </a:lstStyle>
          <a:p>
            <a:pPr/>
            <a:r>
              <a:t>Characteristics of Microplastics</a:t>
            </a:r>
          </a:p>
        </p:txBody>
      </p:sp>
      <p:sp>
        <p:nvSpPr>
          <p:cNvPr id="243" name="TextBox 4"/>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TextBox 3"/>
          <p:cNvSpPr txBox="1"/>
          <p:nvPr/>
        </p:nvSpPr>
        <p:spPr>
          <a:xfrm>
            <a:off x="1100461" y="5392101"/>
            <a:ext cx="2352078"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vl1pPr>
          </a:lstStyle>
          <a:p>
            <a:pPr/>
            <a:r>
              <a:t>Laundering of Synthetic Fabrics</a:t>
            </a:r>
          </a:p>
        </p:txBody>
      </p:sp>
      <p:sp>
        <p:nvSpPr>
          <p:cNvPr id="248" name="TextBox 4"/>
          <p:cNvSpPr txBox="1"/>
          <p:nvPr/>
        </p:nvSpPr>
        <p:spPr>
          <a:xfrm>
            <a:off x="1752843" y="1405785"/>
            <a:ext cx="1766849"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vl1pPr>
          </a:lstStyle>
          <a:p>
            <a:pPr/>
            <a:r>
              <a:t>Personal Care Products</a:t>
            </a:r>
          </a:p>
        </p:txBody>
      </p:sp>
      <p:sp>
        <p:nvSpPr>
          <p:cNvPr id="249" name="TextBox 5"/>
          <p:cNvSpPr txBox="1"/>
          <p:nvPr/>
        </p:nvSpPr>
        <p:spPr>
          <a:xfrm>
            <a:off x="3383572" y="340039"/>
            <a:ext cx="2389409"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400"/>
            </a:pPr>
            <a:br/>
            <a:r>
              <a:t>Fragmentation of Macroplastics</a:t>
            </a:r>
          </a:p>
        </p:txBody>
      </p:sp>
      <p:sp>
        <p:nvSpPr>
          <p:cNvPr id="250" name="TextBox 6"/>
          <p:cNvSpPr txBox="1"/>
          <p:nvPr/>
        </p:nvSpPr>
        <p:spPr>
          <a:xfrm>
            <a:off x="5772721" y="5400211"/>
            <a:ext cx="1075791"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vl1pPr>
          </a:lstStyle>
          <a:p>
            <a:pPr/>
            <a:r>
              <a:t>Bead Blasting</a:t>
            </a:r>
          </a:p>
        </p:txBody>
      </p:sp>
      <p:sp>
        <p:nvSpPr>
          <p:cNvPr id="251" name="TextBox 7"/>
          <p:cNvSpPr txBox="1"/>
          <p:nvPr/>
        </p:nvSpPr>
        <p:spPr>
          <a:xfrm>
            <a:off x="4057444" y="4464155"/>
            <a:ext cx="1025784" cy="523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400">
                <a:effectLst>
                  <a:outerShdw sx="100000" sy="100000" kx="0" ky="0" algn="b" rotWithShape="0" blurRad="50800" dist="38100" dir="2700000">
                    <a:srgbClr val="000000">
                      <a:alpha val="63000"/>
                    </a:srgbClr>
                  </a:outerShdw>
                </a:effectLst>
              </a:defRPr>
            </a:pPr>
            <a:r>
              <a:t>Spillage of</a:t>
            </a:r>
          </a:p>
          <a:p>
            <a:pPr algn="ctr">
              <a:defRPr sz="1400">
                <a:effectLst>
                  <a:outerShdw sx="100000" sy="100000" kx="0" ky="0" algn="b" rotWithShape="0" blurRad="50800" dist="38100" dir="2700000">
                    <a:srgbClr val="000000">
                      <a:alpha val="63000"/>
                    </a:srgbClr>
                  </a:outerShdw>
                </a:effectLst>
              </a:defRPr>
            </a:pPr>
            <a:r>
              <a:t>of Raw Resin</a:t>
            </a:r>
          </a:p>
        </p:txBody>
      </p:sp>
      <p:sp>
        <p:nvSpPr>
          <p:cNvPr id="252" name="TextBox 8"/>
          <p:cNvSpPr txBox="1"/>
          <p:nvPr/>
        </p:nvSpPr>
        <p:spPr>
          <a:xfrm>
            <a:off x="4088555" y="6285824"/>
            <a:ext cx="807181"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vl1pPr>
          </a:lstStyle>
          <a:p>
            <a:pPr/>
            <a:r>
              <a:t>Tire Wear</a:t>
            </a:r>
          </a:p>
        </p:txBody>
      </p:sp>
      <p:sp>
        <p:nvSpPr>
          <p:cNvPr id="253" name="Picture 9"/>
          <p:cNvSpPr/>
          <p:nvPr/>
        </p:nvSpPr>
        <p:spPr>
          <a:xfrm>
            <a:off x="1825963" y="3546826"/>
            <a:ext cx="2124792" cy="1828801"/>
          </a:xfrm>
          <a:prstGeom prst="rect">
            <a:avLst/>
          </a:prstGeom>
          <a:ln w="12700">
            <a:miter lim="400000"/>
          </a:ln>
        </p:spPr>
        <p:txBody>
          <a:bodyPr lIns="45719" rIns="45719" anchor="ctr"/>
          <a:lstStyle/>
          <a:p>
            <a:pPr/>
          </a:p>
        </p:txBody>
      </p:sp>
      <p:sp>
        <p:nvSpPr>
          <p:cNvPr id="254" name="Picture 10"/>
          <p:cNvSpPr/>
          <p:nvPr/>
        </p:nvSpPr>
        <p:spPr>
          <a:xfrm>
            <a:off x="5180074" y="3564794"/>
            <a:ext cx="2124791" cy="1828801"/>
          </a:xfrm>
          <a:prstGeom prst="rect">
            <a:avLst/>
          </a:prstGeom>
          <a:ln w="12700">
            <a:miter lim="400000"/>
          </a:ln>
        </p:spPr>
        <p:txBody>
          <a:bodyPr lIns="45719" rIns="45719" anchor="ctr"/>
          <a:lstStyle/>
          <a:p>
            <a:pPr/>
          </a:p>
        </p:txBody>
      </p:sp>
      <p:sp>
        <p:nvSpPr>
          <p:cNvPr id="255" name="Picture 11"/>
          <p:cNvSpPr/>
          <p:nvPr/>
        </p:nvSpPr>
        <p:spPr>
          <a:xfrm>
            <a:off x="3507942" y="2642486"/>
            <a:ext cx="2124791" cy="1828801"/>
          </a:xfrm>
          <a:prstGeom prst="rect">
            <a:avLst/>
          </a:prstGeom>
          <a:ln w="12700">
            <a:miter lim="400000"/>
          </a:ln>
        </p:spPr>
        <p:txBody>
          <a:bodyPr lIns="45719" rIns="45719" anchor="ctr"/>
          <a:lstStyle/>
          <a:p>
            <a:pPr/>
          </a:p>
        </p:txBody>
      </p:sp>
      <p:sp>
        <p:nvSpPr>
          <p:cNvPr id="256" name="Picture 12"/>
          <p:cNvSpPr/>
          <p:nvPr/>
        </p:nvSpPr>
        <p:spPr>
          <a:xfrm>
            <a:off x="1825963" y="1713563"/>
            <a:ext cx="2124792" cy="1828801"/>
          </a:xfrm>
          <a:prstGeom prst="rect">
            <a:avLst/>
          </a:prstGeom>
          <a:ln w="12700">
            <a:miter lim="400000"/>
          </a:ln>
        </p:spPr>
        <p:txBody>
          <a:bodyPr lIns="45719" rIns="45719" anchor="ctr"/>
          <a:lstStyle/>
          <a:p>
            <a:pPr/>
          </a:p>
        </p:txBody>
      </p:sp>
      <p:sp>
        <p:nvSpPr>
          <p:cNvPr id="257" name="Picture 13"/>
          <p:cNvSpPr/>
          <p:nvPr/>
        </p:nvSpPr>
        <p:spPr>
          <a:xfrm>
            <a:off x="3507942" y="820818"/>
            <a:ext cx="2124791" cy="1828801"/>
          </a:xfrm>
          <a:prstGeom prst="rect">
            <a:avLst/>
          </a:prstGeom>
          <a:ln w="12700">
            <a:miter lim="400000"/>
          </a:ln>
        </p:spPr>
        <p:txBody>
          <a:bodyPr lIns="45719" rIns="45719" anchor="ctr"/>
          <a:lstStyle/>
          <a:p>
            <a:pPr/>
          </a:p>
        </p:txBody>
      </p:sp>
      <p:sp>
        <p:nvSpPr>
          <p:cNvPr id="258" name="Picture 14"/>
          <p:cNvSpPr/>
          <p:nvPr/>
        </p:nvSpPr>
        <p:spPr>
          <a:xfrm>
            <a:off x="3503019" y="4479525"/>
            <a:ext cx="2124791" cy="1828801"/>
          </a:xfrm>
          <a:prstGeom prst="rect">
            <a:avLst/>
          </a:prstGeom>
          <a:ln w="12700">
            <a:miter lim="400000"/>
          </a:ln>
        </p:spPr>
        <p:txBody>
          <a:bodyPr lIns="45719" rIns="45719" anchor="ctr"/>
          <a:lstStyle/>
          <a:p>
            <a:pPr/>
          </a:p>
        </p:txBody>
      </p:sp>
      <p:sp>
        <p:nvSpPr>
          <p:cNvPr id="259" name="Picture 17"/>
          <p:cNvSpPr/>
          <p:nvPr/>
        </p:nvSpPr>
        <p:spPr>
          <a:xfrm>
            <a:off x="5168379" y="1713563"/>
            <a:ext cx="2152961" cy="1843324"/>
          </a:xfrm>
          <a:prstGeom prst="rect">
            <a:avLst/>
          </a:prstGeom>
          <a:ln w="12700">
            <a:miter lim="400000"/>
          </a:ln>
        </p:spPr>
        <p:txBody>
          <a:bodyPr lIns="45719" rIns="45719" anchor="ctr"/>
          <a:lstStyle/>
          <a:p>
            <a:pPr/>
          </a:p>
        </p:txBody>
      </p:sp>
      <p:sp>
        <p:nvSpPr>
          <p:cNvPr id="260" name="TextBox 18"/>
          <p:cNvSpPr txBox="1"/>
          <p:nvPr/>
        </p:nvSpPr>
        <p:spPr>
          <a:xfrm>
            <a:off x="5967768" y="1419533"/>
            <a:ext cx="950427" cy="307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400"/>
            </a:lvl1pPr>
          </a:lstStyle>
          <a:p>
            <a:pPr/>
            <a:r>
              <a:t>Paint Flakes</a:t>
            </a:r>
          </a:p>
        </p:txBody>
      </p:sp>
      <p:sp>
        <p:nvSpPr>
          <p:cNvPr id="261" name="TextBox 19"/>
          <p:cNvSpPr txBox="1"/>
          <p:nvPr/>
        </p:nvSpPr>
        <p:spPr>
          <a:xfrm>
            <a:off x="3586424" y="3374063"/>
            <a:ext cx="1835805" cy="3327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Spillage of Raw Resin</a:t>
            </a:r>
          </a:p>
        </p:txBody>
      </p:sp>
      <p:sp>
        <p:nvSpPr>
          <p:cNvPr id="262" name="TextBox 20"/>
          <p:cNvSpPr txBox="1"/>
          <p:nvPr/>
        </p:nvSpPr>
        <p:spPr>
          <a:xfrm>
            <a:off x="3085702" y="129277"/>
            <a:ext cx="281006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atin typeface="+mj-lt"/>
                <a:ea typeface="+mj-ea"/>
                <a:cs typeface="+mj-cs"/>
                <a:sym typeface="Helvetica"/>
              </a:defRPr>
            </a:lvl1pPr>
          </a:lstStyle>
          <a:p>
            <a:pPr/>
            <a:r>
              <a:t>Sources of Microplastics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9"/>
                                        </p:tgtEl>
                                        <p:attrNameLst>
                                          <p:attrName>style.visibility</p:attrName>
                                        </p:attrNameLst>
                                      </p:cBhvr>
                                      <p:to>
                                        <p:strVal val="visible"/>
                                      </p:to>
                                    </p:set>
                                    <p:animEffect filter="dissolve" transition="in">
                                      <p:cBhvr>
                                        <p:cTn id="7" dur="500"/>
                                        <p:tgtEl>
                                          <p:spTgt spid="24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57"/>
                                        </p:tgtEl>
                                        <p:attrNameLst>
                                          <p:attrName>style.visibility</p:attrName>
                                        </p:attrNameLst>
                                      </p:cBhvr>
                                      <p:to>
                                        <p:strVal val="visible"/>
                                      </p:to>
                                    </p:set>
                                    <p:animEffect filter="dissolve" transition="in">
                                      <p:cBhvr>
                                        <p:cTn id="11" dur="500"/>
                                        <p:tgtEl>
                                          <p:spTgt spid="25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50"/>
                                        </p:tgtEl>
                                        <p:attrNameLst>
                                          <p:attrName>style.visibility</p:attrName>
                                        </p:attrNameLst>
                                      </p:cBhvr>
                                      <p:to>
                                        <p:strVal val="visible"/>
                                      </p:to>
                                    </p:set>
                                    <p:animEffect filter="dissolve" transition="in">
                                      <p:cBhvr>
                                        <p:cTn id="16" dur="500"/>
                                        <p:tgtEl>
                                          <p:spTgt spid="250"/>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254"/>
                                        </p:tgtEl>
                                        <p:attrNameLst>
                                          <p:attrName>style.visibility</p:attrName>
                                        </p:attrNameLst>
                                      </p:cBhvr>
                                      <p:to>
                                        <p:strVal val="visible"/>
                                      </p:to>
                                    </p:set>
                                    <p:animEffect filter="dissolve" transition="in">
                                      <p:cBhvr>
                                        <p:cTn id="20" dur="500"/>
                                        <p:tgtEl>
                                          <p:spTgt spid="25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255"/>
                                        </p:tgtEl>
                                        <p:attrNameLst>
                                          <p:attrName>style.visibility</p:attrName>
                                        </p:attrNameLst>
                                      </p:cBhvr>
                                      <p:to>
                                        <p:strVal val="visible"/>
                                      </p:to>
                                    </p:set>
                                    <p:animEffect filter="dissolve" transition="in">
                                      <p:cBhvr>
                                        <p:cTn id="25" dur="500"/>
                                        <p:tgtEl>
                                          <p:spTgt spid="255"/>
                                        </p:tgtEl>
                                      </p:cBhvr>
                                    </p:animEffect>
                                  </p:childTnLst>
                                </p:cTn>
                              </p:par>
                            </p:childTnLst>
                          </p:cTn>
                        </p:par>
                        <p:par>
                          <p:cTn id="26" fill="hold">
                            <p:stCondLst>
                              <p:cond delay="500"/>
                            </p:stCondLst>
                            <p:childTnLst>
                              <p:par>
                                <p:cTn id="27" presetClass="entr" nodeType="afterEffect" presetID="9" grpId="6" fill="hold">
                                  <p:stCondLst>
                                    <p:cond delay="0"/>
                                  </p:stCondLst>
                                  <p:iterate type="el" backwards="0">
                                    <p:tmAbs val="0"/>
                                  </p:iterate>
                                  <p:childTnLst>
                                    <p:set>
                                      <p:cBhvr>
                                        <p:cTn id="28" fill="hold"/>
                                        <p:tgtEl>
                                          <p:spTgt spid="251"/>
                                        </p:tgtEl>
                                        <p:attrNameLst>
                                          <p:attrName>style.visibility</p:attrName>
                                        </p:attrNameLst>
                                      </p:cBhvr>
                                      <p:to>
                                        <p:strVal val="visible"/>
                                      </p:to>
                                    </p:set>
                                    <p:animEffect filter="dissolve" transition="in">
                                      <p:cBhvr>
                                        <p:cTn id="29" dur="500"/>
                                        <p:tgtEl>
                                          <p:spTgt spid="251"/>
                                        </p:tgtEl>
                                      </p:cBhvr>
                                    </p:animEffect>
                                  </p:childTnLst>
                                </p:cTn>
                              </p:par>
                            </p:childTnLst>
                          </p:cTn>
                        </p:par>
                        <p:par>
                          <p:cTn id="30" fill="hold">
                            <p:stCondLst>
                              <p:cond delay="1000"/>
                            </p:stCondLst>
                            <p:childTnLst>
                              <p:par>
                                <p:cTn id="31" presetClass="entr" nodeType="afterEffect" presetSubtype="0" presetID="1" grpId="7" fill="hold">
                                  <p:stCondLst>
                                    <p:cond delay="0"/>
                                  </p:stCondLst>
                                  <p:iterate type="el" backwards="0">
                                    <p:tmAbs val="0"/>
                                  </p:iterate>
                                  <p:childTnLst>
                                    <p:set>
                                      <p:cBhvr>
                                        <p:cTn id="32" fill="hold"/>
                                        <p:tgtEl>
                                          <p:spTgt spid="2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8" fill="hold">
                                  <p:stCondLst>
                                    <p:cond delay="0"/>
                                  </p:stCondLst>
                                  <p:iterate type="el" backwards="0">
                                    <p:tmAbs val="0"/>
                                  </p:iterate>
                                  <p:childTnLst>
                                    <p:set>
                                      <p:cBhvr>
                                        <p:cTn id="36" fill="hold"/>
                                        <p:tgtEl>
                                          <p:spTgt spid="258"/>
                                        </p:tgtEl>
                                        <p:attrNameLst>
                                          <p:attrName>style.visibility</p:attrName>
                                        </p:attrNameLst>
                                      </p:cBhvr>
                                      <p:to>
                                        <p:strVal val="visible"/>
                                      </p:to>
                                    </p:set>
                                    <p:animEffect filter="dissolve" transition="in">
                                      <p:cBhvr>
                                        <p:cTn id="37" dur="500"/>
                                        <p:tgtEl>
                                          <p:spTgt spid="258"/>
                                        </p:tgtEl>
                                      </p:cBhvr>
                                    </p:animEffect>
                                  </p:childTnLst>
                                </p:cTn>
                              </p:par>
                            </p:childTnLst>
                          </p:cTn>
                        </p:par>
                        <p:par>
                          <p:cTn id="38" fill="hold">
                            <p:stCondLst>
                              <p:cond delay="500"/>
                            </p:stCondLst>
                            <p:childTnLst>
                              <p:par>
                                <p:cTn id="39" presetClass="entr" nodeType="afterEffect" presetID="9" grpId="9" fill="hold">
                                  <p:stCondLst>
                                    <p:cond delay="0"/>
                                  </p:stCondLst>
                                  <p:iterate type="el" backwards="0">
                                    <p:tmAbs val="0"/>
                                  </p:iterate>
                                  <p:childTnLst>
                                    <p:set>
                                      <p:cBhvr>
                                        <p:cTn id="40" fill="hold"/>
                                        <p:tgtEl>
                                          <p:spTgt spid="252"/>
                                        </p:tgtEl>
                                        <p:attrNameLst>
                                          <p:attrName>style.visibility</p:attrName>
                                        </p:attrNameLst>
                                      </p:cBhvr>
                                      <p:to>
                                        <p:strVal val="visible"/>
                                      </p:to>
                                    </p:set>
                                    <p:animEffect filter="dissolve" transition="in">
                                      <p:cBhvr>
                                        <p:cTn id="41" dur="500"/>
                                        <p:tgtEl>
                                          <p:spTgt spid="252"/>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9" grpId="10" fill="hold">
                                  <p:stCondLst>
                                    <p:cond delay="0"/>
                                  </p:stCondLst>
                                  <p:iterate type="el" backwards="0">
                                    <p:tmAbs val="0"/>
                                  </p:iterate>
                                  <p:childTnLst>
                                    <p:set>
                                      <p:cBhvr>
                                        <p:cTn id="45" fill="hold"/>
                                        <p:tgtEl>
                                          <p:spTgt spid="247"/>
                                        </p:tgtEl>
                                        <p:attrNameLst>
                                          <p:attrName>style.visibility</p:attrName>
                                        </p:attrNameLst>
                                      </p:cBhvr>
                                      <p:to>
                                        <p:strVal val="visible"/>
                                      </p:to>
                                    </p:set>
                                    <p:animEffect filter="dissolve" transition="in">
                                      <p:cBhvr>
                                        <p:cTn id="46" dur="500"/>
                                        <p:tgtEl>
                                          <p:spTgt spid="247"/>
                                        </p:tgtEl>
                                      </p:cBhvr>
                                    </p:animEffect>
                                  </p:childTnLst>
                                </p:cTn>
                              </p:par>
                            </p:childTnLst>
                          </p:cTn>
                        </p:par>
                        <p:par>
                          <p:cTn id="47" fill="hold">
                            <p:stCondLst>
                              <p:cond delay="500"/>
                            </p:stCondLst>
                            <p:childTnLst>
                              <p:par>
                                <p:cTn id="48" presetClass="entr" nodeType="afterEffect" presetID="9" grpId="11" fill="hold">
                                  <p:stCondLst>
                                    <p:cond delay="0"/>
                                  </p:stCondLst>
                                  <p:iterate type="el" backwards="0">
                                    <p:tmAbs val="0"/>
                                  </p:iterate>
                                  <p:childTnLst>
                                    <p:set>
                                      <p:cBhvr>
                                        <p:cTn id="49" fill="hold"/>
                                        <p:tgtEl>
                                          <p:spTgt spid="253"/>
                                        </p:tgtEl>
                                        <p:attrNameLst>
                                          <p:attrName>style.visibility</p:attrName>
                                        </p:attrNameLst>
                                      </p:cBhvr>
                                      <p:to>
                                        <p:strVal val="visible"/>
                                      </p:to>
                                    </p:set>
                                    <p:animEffect filter="dissolve" transition="in">
                                      <p:cBhvr>
                                        <p:cTn id="50" dur="500"/>
                                        <p:tgtEl>
                                          <p:spTgt spid="253"/>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9" grpId="12" fill="hold">
                                  <p:stCondLst>
                                    <p:cond delay="0"/>
                                  </p:stCondLst>
                                  <p:iterate type="el" backwards="0">
                                    <p:tmAbs val="0"/>
                                  </p:iterate>
                                  <p:childTnLst>
                                    <p:set>
                                      <p:cBhvr>
                                        <p:cTn id="54" fill="hold"/>
                                        <p:tgtEl>
                                          <p:spTgt spid="248"/>
                                        </p:tgtEl>
                                        <p:attrNameLst>
                                          <p:attrName>style.visibility</p:attrName>
                                        </p:attrNameLst>
                                      </p:cBhvr>
                                      <p:to>
                                        <p:strVal val="visible"/>
                                      </p:to>
                                    </p:set>
                                    <p:animEffect filter="dissolve" transition="in">
                                      <p:cBhvr>
                                        <p:cTn id="55" dur="500"/>
                                        <p:tgtEl>
                                          <p:spTgt spid="248"/>
                                        </p:tgtEl>
                                      </p:cBhvr>
                                    </p:animEffect>
                                  </p:childTnLst>
                                </p:cTn>
                              </p:par>
                            </p:childTnLst>
                          </p:cTn>
                        </p:par>
                        <p:par>
                          <p:cTn id="56" fill="hold">
                            <p:stCondLst>
                              <p:cond delay="500"/>
                            </p:stCondLst>
                            <p:childTnLst>
                              <p:par>
                                <p:cTn id="57" presetClass="entr" nodeType="afterEffect" presetID="9" grpId="13" fill="hold">
                                  <p:stCondLst>
                                    <p:cond delay="0"/>
                                  </p:stCondLst>
                                  <p:iterate type="el" backwards="0">
                                    <p:tmAbs val="0"/>
                                  </p:iterate>
                                  <p:childTnLst>
                                    <p:set>
                                      <p:cBhvr>
                                        <p:cTn id="58" fill="hold"/>
                                        <p:tgtEl>
                                          <p:spTgt spid="256"/>
                                        </p:tgtEl>
                                        <p:attrNameLst>
                                          <p:attrName>style.visibility</p:attrName>
                                        </p:attrNameLst>
                                      </p:cBhvr>
                                      <p:to>
                                        <p:strVal val="visible"/>
                                      </p:to>
                                    </p:set>
                                    <p:animEffect filter="dissolve" transition="in">
                                      <p:cBhvr>
                                        <p:cTn id="59" dur="500"/>
                                        <p:tgtEl>
                                          <p:spTgt spid="256"/>
                                        </p:tgtEl>
                                      </p:cBhvr>
                                    </p:animEffect>
                                  </p:childTnLst>
                                </p:cTn>
                              </p:par>
                            </p:childTnLst>
                          </p:cTn>
                        </p:par>
                      </p:childTnLst>
                    </p:cTn>
                  </p:par>
                  <p:par>
                    <p:cTn id="60" fill="hold">
                      <p:stCondLst>
                        <p:cond delay="indefinite"/>
                      </p:stCondLst>
                      <p:childTnLst>
                        <p:par>
                          <p:cTn id="61" fill="hold">
                            <p:stCondLst>
                              <p:cond delay="0"/>
                            </p:stCondLst>
                            <p:childTnLst>
                              <p:par>
                                <p:cTn id="62" presetClass="entr" nodeType="clickEffect" presetID="9" grpId="14" fill="hold">
                                  <p:stCondLst>
                                    <p:cond delay="0"/>
                                  </p:stCondLst>
                                  <p:iterate type="el" backwards="0">
                                    <p:tmAbs val="0"/>
                                  </p:iterate>
                                  <p:childTnLst>
                                    <p:set>
                                      <p:cBhvr>
                                        <p:cTn id="63" fill="hold"/>
                                        <p:tgtEl>
                                          <p:spTgt spid="260"/>
                                        </p:tgtEl>
                                        <p:attrNameLst>
                                          <p:attrName>style.visibility</p:attrName>
                                        </p:attrNameLst>
                                      </p:cBhvr>
                                      <p:to>
                                        <p:strVal val="visible"/>
                                      </p:to>
                                    </p:set>
                                    <p:animEffect filter="dissolve" transition="in">
                                      <p:cBhvr>
                                        <p:cTn id="64" dur="500"/>
                                        <p:tgtEl>
                                          <p:spTgt spid="260"/>
                                        </p:tgtEl>
                                      </p:cBhvr>
                                    </p:animEffect>
                                  </p:childTnLst>
                                </p:cTn>
                              </p:par>
                            </p:childTnLst>
                          </p:cTn>
                        </p:par>
                        <p:par>
                          <p:cTn id="65" fill="hold">
                            <p:stCondLst>
                              <p:cond delay="500"/>
                            </p:stCondLst>
                            <p:childTnLst>
                              <p:par>
                                <p:cTn id="66" presetClass="entr" nodeType="afterEffect" presetSubtype="0" presetID="1" grpId="15" fill="hold">
                                  <p:stCondLst>
                                    <p:cond delay="0"/>
                                  </p:stCondLst>
                                  <p:iterate type="el" backwards="0">
                                    <p:tmAbs val="0"/>
                                  </p:iterate>
                                  <p:childTnLst>
                                    <p:set>
                                      <p:cBhvr>
                                        <p:cTn id="67" fill="hold"/>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4"/>
      <p:bldP build="whole" bldLvl="1" animBg="1" rev="0" advAuto="0" spid="258" grpId="8"/>
      <p:bldP build="whole" bldLvl="1" animBg="1" rev="0" advAuto="0" spid="260" grpId="14"/>
      <p:bldP build="whole" bldLvl="1" animBg="1" rev="0" advAuto="0" spid="256" grpId="13"/>
      <p:bldP build="whole" bldLvl="1" animBg="1" rev="0" advAuto="0" spid="249" grpId="1"/>
      <p:bldP build="whole" bldLvl="1" animBg="1" rev="0" advAuto="0" spid="251" grpId="6"/>
      <p:bldP build="whole" bldLvl="1" animBg="1" rev="0" advAuto="0" spid="247" grpId="10"/>
      <p:bldP build="whole" bldLvl="1" animBg="1" rev="0" advAuto="0" spid="259" grpId="15"/>
      <p:bldP build="whole" bldLvl="1" animBg="1" rev="0" advAuto="0" spid="248" grpId="12"/>
      <p:bldP build="whole" bldLvl="1" animBg="1" rev="0" advAuto="0" spid="253" grpId="11"/>
      <p:bldP build="whole" bldLvl="1" animBg="1" rev="0" advAuto="0" spid="252" grpId="9"/>
      <p:bldP build="whole" bldLvl="1" animBg="1" rev="0" advAuto="0" spid="257" grpId="2"/>
      <p:bldP build="whole" bldLvl="1" animBg="1" rev="0" advAuto="0" spid="250" grpId="3"/>
      <p:bldP build="whole" bldLvl="1" animBg="1" rev="0" advAuto="0" spid="261" grpId="7"/>
      <p:bldP build="whole" bldLvl="1" animBg="1" rev="0" advAuto="0" spid="255" grpId="5"/>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Picture 3"/>
          <p:cNvSpPr/>
          <p:nvPr/>
        </p:nvSpPr>
        <p:spPr>
          <a:xfrm>
            <a:off x="0" y="0"/>
            <a:ext cx="9144000" cy="6858000"/>
          </a:xfrm>
          <a:prstGeom prst="rect">
            <a:avLst/>
          </a:prstGeom>
          <a:ln w="12700">
            <a:miter lim="400000"/>
          </a:ln>
        </p:spPr>
        <p:txBody>
          <a:bodyPr lIns="45719" rIns="45719" anchor="ctr"/>
          <a:lstStyle/>
          <a:p>
            <a:pPr/>
          </a:p>
        </p:txBody>
      </p:sp>
      <p:sp>
        <p:nvSpPr>
          <p:cNvPr id="267" name="Title 1"/>
          <p:cNvSpPr txBox="1"/>
          <p:nvPr/>
        </p:nvSpPr>
        <p:spPr>
          <a:xfrm>
            <a:off x="457200" y="75890"/>
            <a:ext cx="8229600"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b="1" sz="3200">
                <a:solidFill>
                  <a:srgbClr val="FFFFFF"/>
                </a:solidFill>
                <a:latin typeface="+mj-lt"/>
                <a:ea typeface="+mj-ea"/>
                <a:cs typeface="+mj-cs"/>
                <a:sym typeface="Helvetica"/>
              </a:defRPr>
            </a:lvl1pPr>
          </a:lstStyle>
          <a:p>
            <a:pPr/>
            <a:r>
              <a:t>Characteristics of Microplastics</a:t>
            </a:r>
          </a:p>
        </p:txBody>
      </p:sp>
      <p:sp>
        <p:nvSpPr>
          <p:cNvPr id="268" name="TextBox 5"/>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Picture 1"/>
          <p:cNvSpPr/>
          <p:nvPr/>
        </p:nvSpPr>
        <p:spPr>
          <a:xfrm>
            <a:off x="-2" y="0"/>
            <a:ext cx="9144002" cy="7000489"/>
          </a:xfrm>
          <a:prstGeom prst="rect">
            <a:avLst/>
          </a:prstGeom>
          <a:ln w="12700">
            <a:miter lim="400000"/>
          </a:ln>
        </p:spPr>
        <p:txBody>
          <a:bodyPr lIns="45719" rIns="45719" anchor="ctr"/>
          <a:lstStyle/>
          <a:p>
            <a:pPr/>
          </a:p>
        </p:txBody>
      </p:sp>
      <p:sp>
        <p:nvSpPr>
          <p:cNvPr id="273" name="Title 1"/>
          <p:cNvSpPr txBox="1"/>
          <p:nvPr/>
        </p:nvSpPr>
        <p:spPr>
          <a:xfrm>
            <a:off x="457200" y="75890"/>
            <a:ext cx="8229600"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b="1" sz="3200">
                <a:solidFill>
                  <a:srgbClr val="FFFFFF"/>
                </a:solidFill>
                <a:latin typeface="+mj-lt"/>
                <a:ea typeface="+mj-ea"/>
                <a:cs typeface="+mj-cs"/>
                <a:sym typeface="Helvetica"/>
              </a:defRPr>
            </a:lvl1pPr>
          </a:lstStyle>
          <a:p>
            <a:pPr/>
            <a:r>
              <a:t>Characteristics of Microplastics</a:t>
            </a:r>
          </a:p>
        </p:txBody>
      </p:sp>
      <p:sp>
        <p:nvSpPr>
          <p:cNvPr id="274" name="TextBox 3"/>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Picture 1"/>
          <p:cNvSpPr/>
          <p:nvPr/>
        </p:nvSpPr>
        <p:spPr>
          <a:xfrm>
            <a:off x="0" y="0"/>
            <a:ext cx="9144000" cy="6858000"/>
          </a:xfrm>
          <a:prstGeom prst="rect">
            <a:avLst/>
          </a:prstGeom>
          <a:ln w="12700">
            <a:miter lim="400000"/>
          </a:ln>
        </p:spPr>
        <p:txBody>
          <a:bodyPr lIns="45719" rIns="45719" anchor="ctr"/>
          <a:lstStyle/>
          <a:p>
            <a:pPr/>
          </a:p>
        </p:txBody>
      </p:sp>
      <p:sp>
        <p:nvSpPr>
          <p:cNvPr id="279" name="TextBox 2"/>
          <p:cNvSpPr txBox="1"/>
          <p:nvPr/>
        </p:nvSpPr>
        <p:spPr>
          <a:xfrm>
            <a:off x="7620000" y="6442926"/>
            <a:ext cx="12763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Image: Flickr</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Picture 2"/>
          <p:cNvSpPr/>
          <p:nvPr/>
        </p:nvSpPr>
        <p:spPr>
          <a:xfrm>
            <a:off x="0" y="609600"/>
            <a:ext cx="9144000" cy="5627078"/>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Picture 1"/>
          <p:cNvSpPr/>
          <p:nvPr/>
        </p:nvSpPr>
        <p:spPr>
          <a:xfrm>
            <a:off x="0" y="609600"/>
            <a:ext cx="9144000" cy="5627078"/>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itle 1"/>
          <p:cNvSpPr txBox="1"/>
          <p:nvPr>
            <p:ph type="title"/>
          </p:nvPr>
        </p:nvSpPr>
        <p:spPr>
          <a:xfrm>
            <a:off x="628650" y="365126"/>
            <a:ext cx="7886700" cy="1325563"/>
          </a:xfrm>
          <a:prstGeom prst="rect">
            <a:avLst/>
          </a:prstGeom>
        </p:spPr>
        <p:txBody>
          <a:bodyPr/>
          <a:lstStyle/>
          <a:p>
            <a:pPr/>
            <a:r>
              <a:t>A Tasty Snack?</a:t>
            </a:r>
          </a:p>
        </p:txBody>
      </p:sp>
      <p:sp>
        <p:nvSpPr>
          <p:cNvPr id="286" name="Picture 2"/>
          <p:cNvSpPr/>
          <p:nvPr/>
        </p:nvSpPr>
        <p:spPr>
          <a:xfrm>
            <a:off x="107730" y="913701"/>
            <a:ext cx="5219206" cy="5219206"/>
          </a:xfrm>
          <a:prstGeom prst="rect">
            <a:avLst/>
          </a:prstGeom>
          <a:ln w="12700">
            <a:miter lim="400000"/>
          </a:ln>
        </p:spPr>
        <p:txBody>
          <a:bodyPr lIns="45719" rIns="45719" anchor="ctr"/>
          <a:lstStyle/>
          <a:p>
            <a:pPr/>
          </a:p>
        </p:txBody>
      </p:sp>
      <p:sp>
        <p:nvSpPr>
          <p:cNvPr id="287" name="Picture 3"/>
          <p:cNvSpPr/>
          <p:nvPr/>
        </p:nvSpPr>
        <p:spPr>
          <a:xfrm>
            <a:off x="4614012" y="1722619"/>
            <a:ext cx="2779566" cy="3261874"/>
          </a:xfrm>
          <a:prstGeom prst="rect">
            <a:avLst/>
          </a:prstGeom>
          <a:ln w="12700">
            <a:miter lim="400000"/>
          </a:ln>
        </p:spPr>
        <p:txBody>
          <a:bodyPr lIns="45719" rIns="45719" anchor="ctr"/>
          <a:lstStyle/>
          <a:p>
            <a:pPr/>
          </a:p>
        </p:txBody>
      </p:sp>
      <p:sp>
        <p:nvSpPr>
          <p:cNvPr id="288" name="Picture 5"/>
          <p:cNvSpPr/>
          <p:nvPr/>
        </p:nvSpPr>
        <p:spPr>
          <a:xfrm>
            <a:off x="2458565" y="1722619"/>
            <a:ext cx="416717" cy="264512"/>
          </a:xfrm>
          <a:prstGeom prst="rect">
            <a:avLst/>
          </a:prstGeom>
          <a:ln w="12700">
            <a:miter lim="400000"/>
          </a:ln>
        </p:spPr>
        <p:txBody>
          <a:bodyPr lIns="45719" rIns="45719" anchor="ctr"/>
          <a:lstStyle/>
          <a:p>
            <a:pPr/>
          </a:p>
        </p:txBody>
      </p:sp>
      <p:sp>
        <p:nvSpPr>
          <p:cNvPr id="289" name="Picture 6"/>
          <p:cNvSpPr/>
          <p:nvPr/>
        </p:nvSpPr>
        <p:spPr>
          <a:xfrm>
            <a:off x="2112191" y="1807955"/>
            <a:ext cx="416717" cy="264512"/>
          </a:xfrm>
          <a:prstGeom prst="rect">
            <a:avLst/>
          </a:prstGeom>
          <a:ln w="12700">
            <a:miter lim="400000"/>
          </a:ln>
        </p:spPr>
        <p:txBody>
          <a:bodyPr lIns="45719" rIns="45719" anchor="ctr"/>
          <a:lstStyle/>
          <a:p>
            <a:pPr/>
          </a:p>
        </p:txBody>
      </p:sp>
      <p:sp>
        <p:nvSpPr>
          <p:cNvPr id="290" name="Picture 7"/>
          <p:cNvSpPr/>
          <p:nvPr/>
        </p:nvSpPr>
        <p:spPr>
          <a:xfrm>
            <a:off x="2583135" y="3117151"/>
            <a:ext cx="416717" cy="264512"/>
          </a:xfrm>
          <a:prstGeom prst="rect">
            <a:avLst/>
          </a:prstGeom>
          <a:ln w="12700">
            <a:miter lim="400000"/>
          </a:ln>
        </p:spPr>
        <p:txBody>
          <a:bodyPr lIns="45719" rIns="45719" anchor="ctr"/>
          <a:lstStyle/>
          <a:p>
            <a:pPr/>
          </a:p>
        </p:txBody>
      </p:sp>
      <p:sp>
        <p:nvSpPr>
          <p:cNvPr id="291" name="Picture 8"/>
          <p:cNvSpPr/>
          <p:nvPr/>
        </p:nvSpPr>
        <p:spPr>
          <a:xfrm>
            <a:off x="3754039" y="2852640"/>
            <a:ext cx="416717" cy="264513"/>
          </a:xfrm>
          <a:prstGeom prst="rect">
            <a:avLst/>
          </a:prstGeom>
          <a:ln w="12700">
            <a:miter lim="400000"/>
          </a:ln>
        </p:spPr>
        <p:txBody>
          <a:bodyPr lIns="45719" rIns="45719" anchor="ctr"/>
          <a:lstStyle/>
          <a:p>
            <a:pPr/>
          </a:p>
        </p:txBody>
      </p:sp>
      <p:sp>
        <p:nvSpPr>
          <p:cNvPr id="292" name="Picture 9"/>
          <p:cNvSpPr/>
          <p:nvPr/>
        </p:nvSpPr>
        <p:spPr>
          <a:xfrm>
            <a:off x="1903833" y="4852235"/>
            <a:ext cx="416717" cy="264513"/>
          </a:xfrm>
          <a:prstGeom prst="rect">
            <a:avLst/>
          </a:prstGeom>
          <a:ln w="12700">
            <a:miter lim="400000"/>
          </a:ln>
        </p:spPr>
        <p:txBody>
          <a:bodyPr lIns="45719" rIns="45719" anchor="ctr"/>
          <a:lstStyle/>
          <a:p>
            <a:pPr/>
          </a:p>
        </p:txBody>
      </p:sp>
      <p:sp>
        <p:nvSpPr>
          <p:cNvPr id="293" name="Picture 10"/>
          <p:cNvSpPr/>
          <p:nvPr/>
        </p:nvSpPr>
        <p:spPr>
          <a:xfrm>
            <a:off x="2791493" y="4124574"/>
            <a:ext cx="416717" cy="264512"/>
          </a:xfrm>
          <a:prstGeom prst="rect">
            <a:avLst/>
          </a:prstGeom>
          <a:ln w="12700">
            <a:miter lim="400000"/>
          </a:ln>
        </p:spPr>
        <p:txBody>
          <a:bodyPr lIns="45719" rIns="45719" anchor="ctr"/>
          <a:lstStyle/>
          <a:p>
            <a:pPr/>
          </a:p>
        </p:txBody>
      </p:sp>
      <p:sp>
        <p:nvSpPr>
          <p:cNvPr id="294" name="Picture 11"/>
          <p:cNvSpPr/>
          <p:nvPr/>
        </p:nvSpPr>
        <p:spPr>
          <a:xfrm>
            <a:off x="1214069" y="3376762"/>
            <a:ext cx="416717" cy="264512"/>
          </a:xfrm>
          <a:prstGeom prst="rect">
            <a:avLst/>
          </a:prstGeom>
          <a:ln w="12700">
            <a:miter lim="400000"/>
          </a:ln>
        </p:spPr>
        <p:txBody>
          <a:bodyPr lIns="45719" rIns="45719" anchor="ctr"/>
          <a:lstStyle/>
          <a:p>
            <a:pPr/>
          </a:p>
        </p:txBody>
      </p:sp>
      <p:sp>
        <p:nvSpPr>
          <p:cNvPr id="295" name="Picture 12"/>
          <p:cNvSpPr/>
          <p:nvPr/>
        </p:nvSpPr>
        <p:spPr>
          <a:xfrm>
            <a:off x="1947558" y="3764124"/>
            <a:ext cx="416717" cy="264512"/>
          </a:xfrm>
          <a:prstGeom prst="rect">
            <a:avLst/>
          </a:prstGeom>
          <a:ln w="12700">
            <a:miter lim="400000"/>
          </a:ln>
        </p:spPr>
        <p:txBody>
          <a:bodyPr lIns="45719" rIns="45719" anchor="ctr"/>
          <a:lstStyle/>
          <a:p>
            <a:pPr/>
          </a:p>
        </p:txBody>
      </p:sp>
      <p:sp>
        <p:nvSpPr>
          <p:cNvPr id="296" name="Picture 13"/>
          <p:cNvSpPr/>
          <p:nvPr/>
        </p:nvSpPr>
        <p:spPr>
          <a:xfrm>
            <a:off x="3267840" y="2072466"/>
            <a:ext cx="416717" cy="264512"/>
          </a:xfrm>
          <a:prstGeom prst="rect">
            <a:avLst/>
          </a:prstGeom>
          <a:ln w="12700">
            <a:miter lim="400000"/>
          </a:ln>
        </p:spPr>
        <p:txBody>
          <a:bodyPr lIns="45719" rIns="45719" anchor="ctr"/>
          <a:lstStyle/>
          <a:p>
            <a:pPr/>
          </a:p>
        </p:txBody>
      </p:sp>
      <p:sp>
        <p:nvSpPr>
          <p:cNvPr id="297" name="Picture 14"/>
          <p:cNvSpPr/>
          <p:nvPr/>
        </p:nvSpPr>
        <p:spPr>
          <a:xfrm>
            <a:off x="2999851" y="4774224"/>
            <a:ext cx="416717" cy="264512"/>
          </a:xfrm>
          <a:prstGeom prst="rect">
            <a:avLst/>
          </a:prstGeom>
          <a:ln w="12700">
            <a:miter lim="400000"/>
          </a:ln>
        </p:spPr>
        <p:txBody>
          <a:bodyPr lIns="45719" rIns="45719" anchor="ctr"/>
          <a:lstStyle/>
          <a:p>
            <a:pPr/>
          </a:p>
        </p:txBody>
      </p:sp>
      <p:sp>
        <p:nvSpPr>
          <p:cNvPr id="298" name="Picture 15"/>
          <p:cNvSpPr/>
          <p:nvPr/>
        </p:nvSpPr>
        <p:spPr>
          <a:xfrm>
            <a:off x="3128573" y="4904614"/>
            <a:ext cx="702669" cy="518059"/>
          </a:xfrm>
          <a:prstGeom prst="rect">
            <a:avLst/>
          </a:prstGeom>
          <a:ln w="12700">
            <a:miter lim="400000"/>
          </a:ln>
        </p:spPr>
        <p:txBody>
          <a:bodyPr lIns="45719" rIns="45719" anchor="ctr"/>
          <a:lstStyle/>
          <a:p>
            <a:pPr/>
          </a:p>
        </p:txBody>
      </p:sp>
      <p:sp>
        <p:nvSpPr>
          <p:cNvPr id="299" name="Picture 16"/>
          <p:cNvSpPr/>
          <p:nvPr/>
        </p:nvSpPr>
        <p:spPr>
          <a:xfrm>
            <a:off x="4010273" y="2408119"/>
            <a:ext cx="702669" cy="518059"/>
          </a:xfrm>
          <a:prstGeom prst="rect">
            <a:avLst/>
          </a:prstGeom>
          <a:ln w="12700">
            <a:miter lim="400000"/>
          </a:ln>
        </p:spPr>
        <p:txBody>
          <a:bodyPr lIns="45719" rIns="45719" anchor="ctr"/>
          <a:lstStyle/>
          <a:p>
            <a:pPr/>
          </a:p>
        </p:txBody>
      </p:sp>
      <p:sp>
        <p:nvSpPr>
          <p:cNvPr id="300" name="Picture 17"/>
          <p:cNvSpPr/>
          <p:nvPr/>
        </p:nvSpPr>
        <p:spPr>
          <a:xfrm>
            <a:off x="2364273" y="3472707"/>
            <a:ext cx="702669" cy="518059"/>
          </a:xfrm>
          <a:prstGeom prst="rect">
            <a:avLst/>
          </a:prstGeom>
          <a:ln w="12700">
            <a:miter lim="400000"/>
          </a:ln>
        </p:spPr>
        <p:txBody>
          <a:bodyPr lIns="45719" rIns="45719" anchor="ctr"/>
          <a:lstStyle/>
          <a:p>
            <a:pPr/>
          </a:p>
        </p:txBody>
      </p:sp>
      <p:sp>
        <p:nvSpPr>
          <p:cNvPr id="301" name="Picture 18"/>
          <p:cNvSpPr/>
          <p:nvPr/>
        </p:nvSpPr>
        <p:spPr>
          <a:xfrm>
            <a:off x="1617880" y="5038735"/>
            <a:ext cx="702670" cy="518059"/>
          </a:xfrm>
          <a:prstGeom prst="rect">
            <a:avLst/>
          </a:prstGeom>
          <a:ln w="12700">
            <a:miter lim="400000"/>
          </a:ln>
        </p:spPr>
        <p:txBody>
          <a:bodyPr lIns="45719" rIns="45719" anchor="ctr"/>
          <a:lstStyle/>
          <a:p>
            <a:pPr/>
          </a:p>
        </p:txBody>
      </p:sp>
      <p:sp>
        <p:nvSpPr>
          <p:cNvPr id="302" name="Picture 19"/>
          <p:cNvSpPr/>
          <p:nvPr/>
        </p:nvSpPr>
        <p:spPr>
          <a:xfrm>
            <a:off x="623644" y="3321820"/>
            <a:ext cx="702669" cy="518059"/>
          </a:xfrm>
          <a:prstGeom prst="rect">
            <a:avLst/>
          </a:prstGeom>
          <a:ln w="12700">
            <a:miter lim="400000"/>
          </a:ln>
        </p:spPr>
        <p:txBody>
          <a:bodyPr lIns="45719" rIns="45719" anchor="ctr"/>
          <a:lstStyle/>
          <a:p>
            <a:pPr/>
          </a:p>
        </p:txBody>
      </p:sp>
      <p:sp>
        <p:nvSpPr>
          <p:cNvPr id="303" name="Picture 20"/>
          <p:cNvSpPr/>
          <p:nvPr/>
        </p:nvSpPr>
        <p:spPr>
          <a:xfrm>
            <a:off x="1661605" y="1346209"/>
            <a:ext cx="702669" cy="518059"/>
          </a:xfrm>
          <a:prstGeom prst="rect">
            <a:avLst/>
          </a:prstGeom>
          <a:ln w="12700">
            <a:miter lim="400000"/>
          </a:ln>
        </p:spPr>
        <p:txBody>
          <a:bodyPr lIns="45719" rIns="45719" anchor="ctr"/>
          <a:lstStyle/>
          <a:p>
            <a:pPr/>
          </a:p>
        </p:txBody>
      </p:sp>
      <p:sp>
        <p:nvSpPr>
          <p:cNvPr id="304" name="Picture 21"/>
          <p:cNvSpPr/>
          <p:nvPr/>
        </p:nvSpPr>
        <p:spPr>
          <a:xfrm>
            <a:off x="2440159" y="1987130"/>
            <a:ext cx="702669" cy="518059"/>
          </a:xfrm>
          <a:prstGeom prst="rect">
            <a:avLst/>
          </a:prstGeom>
          <a:ln w="12700">
            <a:miter lim="400000"/>
          </a:ln>
        </p:spPr>
        <p:txBody>
          <a:bodyPr lIns="45719" rIns="45719" anchor="ctr"/>
          <a:lstStyle/>
          <a:p>
            <a:pPr/>
          </a:p>
        </p:txBody>
      </p:sp>
      <p:sp>
        <p:nvSpPr>
          <p:cNvPr id="305" name="Picture 22"/>
          <p:cNvSpPr/>
          <p:nvPr/>
        </p:nvSpPr>
        <p:spPr>
          <a:xfrm>
            <a:off x="3416567" y="1635407"/>
            <a:ext cx="702669" cy="518059"/>
          </a:xfrm>
          <a:prstGeom prst="rect">
            <a:avLst/>
          </a:prstGeom>
          <a:ln w="12700">
            <a:miter lim="400000"/>
          </a:ln>
        </p:spPr>
        <p:txBody>
          <a:bodyPr lIns="45719" rIns="45719" anchor="ctr"/>
          <a:lstStyle/>
          <a:p>
            <a:pPr/>
          </a:p>
        </p:txBody>
      </p:sp>
      <p:sp>
        <p:nvSpPr>
          <p:cNvPr id="306" name="Picture 23"/>
          <p:cNvSpPr/>
          <p:nvPr/>
        </p:nvSpPr>
        <p:spPr>
          <a:xfrm>
            <a:off x="2981887" y="2954648"/>
            <a:ext cx="702669" cy="518059"/>
          </a:xfrm>
          <a:prstGeom prst="rect">
            <a:avLst/>
          </a:prstGeom>
          <a:ln w="12700">
            <a:miter lim="400000"/>
          </a:ln>
        </p:spPr>
        <p:txBody>
          <a:bodyPr lIns="45719" rIns="45719" anchor="ctr"/>
          <a:lstStyle/>
          <a:p>
            <a:pPr/>
          </a:p>
        </p:txBody>
      </p:sp>
      <p:sp>
        <p:nvSpPr>
          <p:cNvPr id="307" name="Picture 24"/>
          <p:cNvSpPr/>
          <p:nvPr/>
        </p:nvSpPr>
        <p:spPr>
          <a:xfrm>
            <a:off x="2088825" y="4124574"/>
            <a:ext cx="702669" cy="518059"/>
          </a:xfrm>
          <a:prstGeom prst="rect">
            <a:avLst/>
          </a:prstGeom>
          <a:ln w="12700">
            <a:miter lim="400000"/>
          </a:ln>
        </p:spPr>
        <p:txBody>
          <a:bodyPr lIns="45719" rIns="45719" anchor="ctr"/>
          <a:lstStyle/>
          <a:p>
            <a:pPr/>
          </a:p>
        </p:txBody>
      </p:sp>
      <p:sp>
        <p:nvSpPr>
          <p:cNvPr id="308" name="Picture 25"/>
          <p:cNvSpPr/>
          <p:nvPr/>
        </p:nvSpPr>
        <p:spPr>
          <a:xfrm>
            <a:off x="3754039" y="1119297"/>
            <a:ext cx="5222593" cy="5222594"/>
          </a:xfrm>
          <a:prstGeom prst="rect">
            <a:avLst/>
          </a:prstGeom>
          <a:ln w="12700">
            <a:miter lim="400000"/>
          </a:ln>
        </p:spPr>
        <p:txBody>
          <a:bodyPr lIns="45719" rIns="45719" anchor="ctr"/>
          <a:lstStyle/>
          <a:p>
            <a:pPr/>
          </a:p>
        </p:txBody>
      </p:sp>
      <p:sp>
        <p:nvSpPr>
          <p:cNvPr id="309" name="Picture 26"/>
          <p:cNvSpPr/>
          <p:nvPr/>
        </p:nvSpPr>
        <p:spPr>
          <a:xfrm>
            <a:off x="2875281" y="1066382"/>
            <a:ext cx="6858001" cy="6858001"/>
          </a:xfrm>
          <a:prstGeom prst="rect">
            <a:avLst/>
          </a:prstGeom>
          <a:ln w="12700">
            <a:miter lim="400000"/>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7"/>
                                        </p:tgtEl>
                                        <p:attrNameLst>
                                          <p:attrName>style.visibility</p:attrName>
                                        </p:attrNameLst>
                                      </p:cBhvr>
                                      <p:to>
                                        <p:strVal val="visible"/>
                                      </p:to>
                                    </p:set>
                                    <p:animEffect filter="dissolve" transition="in">
                                      <p:cBhvr>
                                        <p:cTn id="7" dur="500"/>
                                        <p:tgtEl>
                                          <p:spTgt spid="28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88"/>
                                        </p:tgtEl>
                                        <p:attrNameLst>
                                          <p:attrName>style.visibility</p:attrName>
                                        </p:attrNameLst>
                                      </p:cBhvr>
                                      <p:to>
                                        <p:strVal val="visible"/>
                                      </p:to>
                                    </p:set>
                                    <p:animEffect filter="dissolve" transition="in">
                                      <p:cBhvr>
                                        <p:cTn id="11" dur="500"/>
                                        <p:tgtEl>
                                          <p:spTgt spid="288"/>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89"/>
                                        </p:tgtEl>
                                        <p:attrNameLst>
                                          <p:attrName>style.visibility</p:attrName>
                                        </p:attrNameLst>
                                      </p:cBhvr>
                                      <p:to>
                                        <p:strVal val="visible"/>
                                      </p:to>
                                    </p:set>
                                    <p:animEffect filter="dissolve" transition="in">
                                      <p:cBhvr>
                                        <p:cTn id="15" dur="500"/>
                                        <p:tgtEl>
                                          <p:spTgt spid="289"/>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90"/>
                                        </p:tgtEl>
                                        <p:attrNameLst>
                                          <p:attrName>style.visibility</p:attrName>
                                        </p:attrNameLst>
                                      </p:cBhvr>
                                      <p:to>
                                        <p:strVal val="visible"/>
                                      </p:to>
                                    </p:set>
                                    <p:animEffect filter="dissolve" transition="in">
                                      <p:cBhvr>
                                        <p:cTn id="19" dur="500"/>
                                        <p:tgtEl>
                                          <p:spTgt spid="290"/>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91"/>
                                        </p:tgtEl>
                                        <p:attrNameLst>
                                          <p:attrName>style.visibility</p:attrName>
                                        </p:attrNameLst>
                                      </p:cBhvr>
                                      <p:to>
                                        <p:strVal val="visible"/>
                                      </p:to>
                                    </p:set>
                                    <p:animEffect filter="dissolve" transition="in">
                                      <p:cBhvr>
                                        <p:cTn id="23" dur="500"/>
                                        <p:tgtEl>
                                          <p:spTgt spid="291"/>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292"/>
                                        </p:tgtEl>
                                        <p:attrNameLst>
                                          <p:attrName>style.visibility</p:attrName>
                                        </p:attrNameLst>
                                      </p:cBhvr>
                                      <p:to>
                                        <p:strVal val="visible"/>
                                      </p:to>
                                    </p:set>
                                    <p:animEffect filter="dissolve" transition="in">
                                      <p:cBhvr>
                                        <p:cTn id="27" dur="500"/>
                                        <p:tgtEl>
                                          <p:spTgt spid="292"/>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293"/>
                                        </p:tgtEl>
                                        <p:attrNameLst>
                                          <p:attrName>style.visibility</p:attrName>
                                        </p:attrNameLst>
                                      </p:cBhvr>
                                      <p:to>
                                        <p:strVal val="visible"/>
                                      </p:to>
                                    </p:set>
                                    <p:animEffect filter="dissolve" transition="in">
                                      <p:cBhvr>
                                        <p:cTn id="31" dur="500"/>
                                        <p:tgtEl>
                                          <p:spTgt spid="293"/>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294"/>
                                        </p:tgtEl>
                                        <p:attrNameLst>
                                          <p:attrName>style.visibility</p:attrName>
                                        </p:attrNameLst>
                                      </p:cBhvr>
                                      <p:to>
                                        <p:strVal val="visible"/>
                                      </p:to>
                                    </p:set>
                                    <p:animEffect filter="dissolve" transition="in">
                                      <p:cBhvr>
                                        <p:cTn id="35" dur="500"/>
                                        <p:tgtEl>
                                          <p:spTgt spid="294"/>
                                        </p:tgtEl>
                                      </p:cBhvr>
                                    </p:animEffect>
                                  </p:childTnLst>
                                </p:cTn>
                              </p:par>
                            </p:childTnLst>
                          </p:cTn>
                        </p:par>
                        <p:par>
                          <p:cTn id="36" fill="hold">
                            <p:stCondLst>
                              <p:cond delay="4000"/>
                            </p:stCondLst>
                            <p:childTnLst>
                              <p:par>
                                <p:cTn id="37" presetClass="entr" nodeType="afterEffect" presetID="9" grpId="9" fill="hold">
                                  <p:stCondLst>
                                    <p:cond delay="0"/>
                                  </p:stCondLst>
                                  <p:iterate type="el" backwards="0">
                                    <p:tmAbs val="0"/>
                                  </p:iterate>
                                  <p:childTnLst>
                                    <p:set>
                                      <p:cBhvr>
                                        <p:cTn id="38" fill="hold"/>
                                        <p:tgtEl>
                                          <p:spTgt spid="295"/>
                                        </p:tgtEl>
                                        <p:attrNameLst>
                                          <p:attrName>style.visibility</p:attrName>
                                        </p:attrNameLst>
                                      </p:cBhvr>
                                      <p:to>
                                        <p:strVal val="visible"/>
                                      </p:to>
                                    </p:set>
                                    <p:animEffect filter="dissolve" transition="in">
                                      <p:cBhvr>
                                        <p:cTn id="39" dur="500"/>
                                        <p:tgtEl>
                                          <p:spTgt spid="295"/>
                                        </p:tgtEl>
                                      </p:cBhvr>
                                    </p:animEffect>
                                  </p:childTnLst>
                                </p:cTn>
                              </p:par>
                            </p:childTnLst>
                          </p:cTn>
                        </p:par>
                        <p:par>
                          <p:cTn id="40" fill="hold">
                            <p:stCondLst>
                              <p:cond delay="4500"/>
                            </p:stCondLst>
                            <p:childTnLst>
                              <p:par>
                                <p:cTn id="41" presetClass="entr" nodeType="afterEffect" presetID="9" grpId="10" fill="hold">
                                  <p:stCondLst>
                                    <p:cond delay="0"/>
                                  </p:stCondLst>
                                  <p:iterate type="el" backwards="0">
                                    <p:tmAbs val="0"/>
                                  </p:iterate>
                                  <p:childTnLst>
                                    <p:set>
                                      <p:cBhvr>
                                        <p:cTn id="42" fill="hold"/>
                                        <p:tgtEl>
                                          <p:spTgt spid="296"/>
                                        </p:tgtEl>
                                        <p:attrNameLst>
                                          <p:attrName>style.visibility</p:attrName>
                                        </p:attrNameLst>
                                      </p:cBhvr>
                                      <p:to>
                                        <p:strVal val="visible"/>
                                      </p:to>
                                    </p:set>
                                    <p:animEffect filter="dissolve" transition="in">
                                      <p:cBhvr>
                                        <p:cTn id="43" dur="500"/>
                                        <p:tgtEl>
                                          <p:spTgt spid="296"/>
                                        </p:tgtEl>
                                      </p:cBhvr>
                                    </p:animEffect>
                                  </p:childTnLst>
                                </p:cTn>
                              </p:par>
                            </p:childTnLst>
                          </p:cTn>
                        </p:par>
                        <p:par>
                          <p:cTn id="44" fill="hold">
                            <p:stCondLst>
                              <p:cond delay="5000"/>
                            </p:stCondLst>
                            <p:childTnLst>
                              <p:par>
                                <p:cTn id="45" presetClass="entr" nodeType="afterEffect" presetID="9" grpId="11" fill="hold">
                                  <p:stCondLst>
                                    <p:cond delay="0"/>
                                  </p:stCondLst>
                                  <p:iterate type="el" backwards="0">
                                    <p:tmAbs val="0"/>
                                  </p:iterate>
                                  <p:childTnLst>
                                    <p:set>
                                      <p:cBhvr>
                                        <p:cTn id="46" fill="hold"/>
                                        <p:tgtEl>
                                          <p:spTgt spid="297"/>
                                        </p:tgtEl>
                                        <p:attrNameLst>
                                          <p:attrName>style.visibility</p:attrName>
                                        </p:attrNameLst>
                                      </p:cBhvr>
                                      <p:to>
                                        <p:strVal val="visible"/>
                                      </p:to>
                                    </p:set>
                                    <p:animEffect filter="dissolve" transition="in">
                                      <p:cBhvr>
                                        <p:cTn id="47" dur="500"/>
                                        <p:tgtEl>
                                          <p:spTgt spid="297"/>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9" grpId="12" fill="hold">
                                  <p:stCondLst>
                                    <p:cond delay="0"/>
                                  </p:stCondLst>
                                  <p:iterate type="el" backwards="0">
                                    <p:tmAbs val="0"/>
                                  </p:iterate>
                                  <p:childTnLst>
                                    <p:set>
                                      <p:cBhvr>
                                        <p:cTn id="51" fill="hold"/>
                                        <p:tgtEl>
                                          <p:spTgt spid="303"/>
                                        </p:tgtEl>
                                        <p:attrNameLst>
                                          <p:attrName>style.visibility</p:attrName>
                                        </p:attrNameLst>
                                      </p:cBhvr>
                                      <p:to>
                                        <p:strVal val="visible"/>
                                      </p:to>
                                    </p:set>
                                    <p:animEffect filter="dissolve" transition="in">
                                      <p:cBhvr>
                                        <p:cTn id="52" dur="500"/>
                                        <p:tgtEl>
                                          <p:spTgt spid="303"/>
                                        </p:tgtEl>
                                      </p:cBhvr>
                                    </p:animEffect>
                                  </p:childTnLst>
                                </p:cTn>
                              </p:par>
                            </p:childTnLst>
                          </p:cTn>
                        </p:par>
                        <p:par>
                          <p:cTn id="53" fill="hold">
                            <p:stCondLst>
                              <p:cond delay="500"/>
                            </p:stCondLst>
                            <p:childTnLst>
                              <p:par>
                                <p:cTn id="54" presetClass="entr" nodeType="afterEffect" presetID="9" grpId="13" fill="hold">
                                  <p:stCondLst>
                                    <p:cond delay="0"/>
                                  </p:stCondLst>
                                  <p:iterate type="el" backwards="0">
                                    <p:tmAbs val="0"/>
                                  </p:iterate>
                                  <p:childTnLst>
                                    <p:set>
                                      <p:cBhvr>
                                        <p:cTn id="55" fill="hold"/>
                                        <p:tgtEl>
                                          <p:spTgt spid="305"/>
                                        </p:tgtEl>
                                        <p:attrNameLst>
                                          <p:attrName>style.visibility</p:attrName>
                                        </p:attrNameLst>
                                      </p:cBhvr>
                                      <p:to>
                                        <p:strVal val="visible"/>
                                      </p:to>
                                    </p:set>
                                    <p:animEffect filter="dissolve" transition="in">
                                      <p:cBhvr>
                                        <p:cTn id="56" dur="500"/>
                                        <p:tgtEl>
                                          <p:spTgt spid="305"/>
                                        </p:tgtEl>
                                      </p:cBhvr>
                                    </p:animEffect>
                                  </p:childTnLst>
                                </p:cTn>
                              </p:par>
                            </p:childTnLst>
                          </p:cTn>
                        </p:par>
                        <p:par>
                          <p:cTn id="57" fill="hold">
                            <p:stCondLst>
                              <p:cond delay="1000"/>
                            </p:stCondLst>
                            <p:childTnLst>
                              <p:par>
                                <p:cTn id="58" presetClass="entr" nodeType="afterEffect" presetID="9" grpId="14" fill="hold">
                                  <p:stCondLst>
                                    <p:cond delay="0"/>
                                  </p:stCondLst>
                                  <p:iterate type="el" backwards="0">
                                    <p:tmAbs val="0"/>
                                  </p:iterate>
                                  <p:childTnLst>
                                    <p:set>
                                      <p:cBhvr>
                                        <p:cTn id="59" fill="hold"/>
                                        <p:tgtEl>
                                          <p:spTgt spid="299"/>
                                        </p:tgtEl>
                                        <p:attrNameLst>
                                          <p:attrName>style.visibility</p:attrName>
                                        </p:attrNameLst>
                                      </p:cBhvr>
                                      <p:to>
                                        <p:strVal val="visible"/>
                                      </p:to>
                                    </p:set>
                                    <p:animEffect filter="dissolve" transition="in">
                                      <p:cBhvr>
                                        <p:cTn id="60" dur="500"/>
                                        <p:tgtEl>
                                          <p:spTgt spid="299"/>
                                        </p:tgtEl>
                                      </p:cBhvr>
                                    </p:animEffect>
                                  </p:childTnLst>
                                </p:cTn>
                              </p:par>
                            </p:childTnLst>
                          </p:cTn>
                        </p:par>
                        <p:par>
                          <p:cTn id="61" fill="hold">
                            <p:stCondLst>
                              <p:cond delay="1500"/>
                            </p:stCondLst>
                            <p:childTnLst>
                              <p:par>
                                <p:cTn id="62" presetClass="entr" nodeType="afterEffect" presetID="9" grpId="15" fill="hold">
                                  <p:stCondLst>
                                    <p:cond delay="0"/>
                                  </p:stCondLst>
                                  <p:iterate type="el" backwards="0">
                                    <p:tmAbs val="0"/>
                                  </p:iterate>
                                  <p:childTnLst>
                                    <p:set>
                                      <p:cBhvr>
                                        <p:cTn id="63" fill="hold"/>
                                        <p:tgtEl>
                                          <p:spTgt spid="306"/>
                                        </p:tgtEl>
                                        <p:attrNameLst>
                                          <p:attrName>style.visibility</p:attrName>
                                        </p:attrNameLst>
                                      </p:cBhvr>
                                      <p:to>
                                        <p:strVal val="visible"/>
                                      </p:to>
                                    </p:set>
                                    <p:animEffect filter="dissolve" transition="in">
                                      <p:cBhvr>
                                        <p:cTn id="64" dur="500"/>
                                        <p:tgtEl>
                                          <p:spTgt spid="306"/>
                                        </p:tgtEl>
                                      </p:cBhvr>
                                    </p:animEffect>
                                  </p:childTnLst>
                                </p:cTn>
                              </p:par>
                            </p:childTnLst>
                          </p:cTn>
                        </p:par>
                        <p:par>
                          <p:cTn id="65" fill="hold">
                            <p:stCondLst>
                              <p:cond delay="2000"/>
                            </p:stCondLst>
                            <p:childTnLst>
                              <p:par>
                                <p:cTn id="66" presetClass="entr" nodeType="afterEffect" presetID="9" grpId="16" fill="hold">
                                  <p:stCondLst>
                                    <p:cond delay="0"/>
                                  </p:stCondLst>
                                  <p:iterate type="el" backwards="0">
                                    <p:tmAbs val="0"/>
                                  </p:iterate>
                                  <p:childTnLst>
                                    <p:set>
                                      <p:cBhvr>
                                        <p:cTn id="67" fill="hold"/>
                                        <p:tgtEl>
                                          <p:spTgt spid="304"/>
                                        </p:tgtEl>
                                        <p:attrNameLst>
                                          <p:attrName>style.visibility</p:attrName>
                                        </p:attrNameLst>
                                      </p:cBhvr>
                                      <p:to>
                                        <p:strVal val="visible"/>
                                      </p:to>
                                    </p:set>
                                    <p:animEffect filter="dissolve" transition="in">
                                      <p:cBhvr>
                                        <p:cTn id="68" dur="500"/>
                                        <p:tgtEl>
                                          <p:spTgt spid="304"/>
                                        </p:tgtEl>
                                      </p:cBhvr>
                                    </p:animEffect>
                                  </p:childTnLst>
                                </p:cTn>
                              </p:par>
                            </p:childTnLst>
                          </p:cTn>
                        </p:par>
                        <p:par>
                          <p:cTn id="69" fill="hold">
                            <p:stCondLst>
                              <p:cond delay="2500"/>
                            </p:stCondLst>
                            <p:childTnLst>
                              <p:par>
                                <p:cTn id="70" presetClass="entr" nodeType="afterEffect" presetID="9" grpId="17" fill="hold">
                                  <p:stCondLst>
                                    <p:cond delay="0"/>
                                  </p:stCondLst>
                                  <p:iterate type="el" backwards="0">
                                    <p:tmAbs val="0"/>
                                  </p:iterate>
                                  <p:childTnLst>
                                    <p:set>
                                      <p:cBhvr>
                                        <p:cTn id="71" fill="hold"/>
                                        <p:tgtEl>
                                          <p:spTgt spid="300"/>
                                        </p:tgtEl>
                                        <p:attrNameLst>
                                          <p:attrName>style.visibility</p:attrName>
                                        </p:attrNameLst>
                                      </p:cBhvr>
                                      <p:to>
                                        <p:strVal val="visible"/>
                                      </p:to>
                                    </p:set>
                                    <p:animEffect filter="dissolve" transition="in">
                                      <p:cBhvr>
                                        <p:cTn id="72" dur="500"/>
                                        <p:tgtEl>
                                          <p:spTgt spid="300"/>
                                        </p:tgtEl>
                                      </p:cBhvr>
                                    </p:animEffect>
                                  </p:childTnLst>
                                </p:cTn>
                              </p:par>
                            </p:childTnLst>
                          </p:cTn>
                        </p:par>
                        <p:par>
                          <p:cTn id="73" fill="hold">
                            <p:stCondLst>
                              <p:cond delay="3000"/>
                            </p:stCondLst>
                            <p:childTnLst>
                              <p:par>
                                <p:cTn id="74" presetClass="entr" nodeType="afterEffect" presetID="9" grpId="18" fill="hold">
                                  <p:stCondLst>
                                    <p:cond delay="0"/>
                                  </p:stCondLst>
                                  <p:iterate type="el" backwards="0">
                                    <p:tmAbs val="0"/>
                                  </p:iterate>
                                  <p:childTnLst>
                                    <p:set>
                                      <p:cBhvr>
                                        <p:cTn id="75" fill="hold"/>
                                        <p:tgtEl>
                                          <p:spTgt spid="302"/>
                                        </p:tgtEl>
                                        <p:attrNameLst>
                                          <p:attrName>style.visibility</p:attrName>
                                        </p:attrNameLst>
                                      </p:cBhvr>
                                      <p:to>
                                        <p:strVal val="visible"/>
                                      </p:to>
                                    </p:set>
                                    <p:animEffect filter="dissolve" transition="in">
                                      <p:cBhvr>
                                        <p:cTn id="76" dur="500"/>
                                        <p:tgtEl>
                                          <p:spTgt spid="302"/>
                                        </p:tgtEl>
                                      </p:cBhvr>
                                    </p:animEffect>
                                  </p:childTnLst>
                                </p:cTn>
                              </p:par>
                            </p:childTnLst>
                          </p:cTn>
                        </p:par>
                        <p:par>
                          <p:cTn id="77" fill="hold">
                            <p:stCondLst>
                              <p:cond delay="3500"/>
                            </p:stCondLst>
                            <p:childTnLst>
                              <p:par>
                                <p:cTn id="78" presetClass="entr" nodeType="afterEffect" presetID="9" grpId="19" fill="hold">
                                  <p:stCondLst>
                                    <p:cond delay="0"/>
                                  </p:stCondLst>
                                  <p:iterate type="el" backwards="0">
                                    <p:tmAbs val="0"/>
                                  </p:iterate>
                                  <p:childTnLst>
                                    <p:set>
                                      <p:cBhvr>
                                        <p:cTn id="79" fill="hold"/>
                                        <p:tgtEl>
                                          <p:spTgt spid="301"/>
                                        </p:tgtEl>
                                        <p:attrNameLst>
                                          <p:attrName>style.visibility</p:attrName>
                                        </p:attrNameLst>
                                      </p:cBhvr>
                                      <p:to>
                                        <p:strVal val="visible"/>
                                      </p:to>
                                    </p:set>
                                    <p:animEffect filter="dissolve" transition="in">
                                      <p:cBhvr>
                                        <p:cTn id="80" dur="3000"/>
                                        <p:tgtEl>
                                          <p:spTgt spid="301"/>
                                        </p:tgtEl>
                                      </p:cBhvr>
                                    </p:animEffect>
                                  </p:childTnLst>
                                </p:cTn>
                              </p:par>
                            </p:childTnLst>
                          </p:cTn>
                        </p:par>
                        <p:par>
                          <p:cTn id="81" fill="hold">
                            <p:stCondLst>
                              <p:cond delay="6500"/>
                            </p:stCondLst>
                            <p:childTnLst>
                              <p:par>
                                <p:cTn id="82" presetClass="entr" nodeType="afterEffect" presetID="9" grpId="20" fill="hold">
                                  <p:stCondLst>
                                    <p:cond delay="0"/>
                                  </p:stCondLst>
                                  <p:iterate type="el" backwards="0">
                                    <p:tmAbs val="0"/>
                                  </p:iterate>
                                  <p:childTnLst>
                                    <p:set>
                                      <p:cBhvr>
                                        <p:cTn id="83" fill="hold"/>
                                        <p:tgtEl>
                                          <p:spTgt spid="298"/>
                                        </p:tgtEl>
                                        <p:attrNameLst>
                                          <p:attrName>style.visibility</p:attrName>
                                        </p:attrNameLst>
                                      </p:cBhvr>
                                      <p:to>
                                        <p:strVal val="visible"/>
                                      </p:to>
                                    </p:set>
                                    <p:animEffect filter="dissolve" transition="in">
                                      <p:cBhvr>
                                        <p:cTn id="84" dur="500"/>
                                        <p:tgtEl>
                                          <p:spTgt spid="298"/>
                                        </p:tgtEl>
                                      </p:cBhvr>
                                    </p:animEffect>
                                  </p:childTnLst>
                                </p:cTn>
                              </p:par>
                            </p:childTnLst>
                          </p:cTn>
                        </p:par>
                        <p:par>
                          <p:cTn id="85" fill="hold">
                            <p:stCondLst>
                              <p:cond delay="7000"/>
                            </p:stCondLst>
                            <p:childTnLst>
                              <p:par>
                                <p:cTn id="86" presetClass="entr" nodeType="afterEffect" presetID="9" grpId="21" fill="hold">
                                  <p:stCondLst>
                                    <p:cond delay="0"/>
                                  </p:stCondLst>
                                  <p:iterate type="el" backwards="0">
                                    <p:tmAbs val="0"/>
                                  </p:iterate>
                                  <p:childTnLst>
                                    <p:set>
                                      <p:cBhvr>
                                        <p:cTn id="87" fill="hold"/>
                                        <p:tgtEl>
                                          <p:spTgt spid="307"/>
                                        </p:tgtEl>
                                        <p:attrNameLst>
                                          <p:attrName>style.visibility</p:attrName>
                                        </p:attrNameLst>
                                      </p:cBhvr>
                                      <p:to>
                                        <p:strVal val="visible"/>
                                      </p:to>
                                    </p:set>
                                    <p:animEffect filter="dissolve" transition="in">
                                      <p:cBhvr>
                                        <p:cTn id="88" dur="500"/>
                                        <p:tgtEl>
                                          <p:spTgt spid="307"/>
                                        </p:tgtEl>
                                      </p:cBhvr>
                                    </p:animEffect>
                                  </p:childTnLst>
                                </p:cTn>
                              </p:par>
                            </p:childTnLst>
                          </p:cTn>
                        </p:par>
                      </p:childTnLst>
                    </p:cTn>
                  </p:par>
                  <p:par>
                    <p:cTn id="89" fill="hold">
                      <p:stCondLst>
                        <p:cond delay="indefinite"/>
                      </p:stCondLst>
                      <p:childTnLst>
                        <p:par>
                          <p:cTn id="90" fill="hold">
                            <p:stCondLst>
                              <p:cond delay="0"/>
                            </p:stCondLst>
                            <p:childTnLst>
                              <p:par>
                                <p:cTn id="91" presetClass="exit" nodeType="clickEffect" presetID="9" grpId="22" fill="hold">
                                  <p:stCondLst>
                                    <p:cond delay="0"/>
                                  </p:stCondLst>
                                  <p:iterate type="el" backwards="0">
                                    <p:tmAbs val="0"/>
                                  </p:iterate>
                                  <p:childTnLst>
                                    <p:animEffect filter="dissolve" transition="out">
                                      <p:cBhvr>
                                        <p:cTn id="92" dur="500" fill="hold"/>
                                        <p:tgtEl>
                                          <p:spTgt spid="287"/>
                                        </p:tgtEl>
                                      </p:cBhvr>
                                    </p:animEffect>
                                    <p:set>
                                      <p:cBhvr>
                                        <p:cTn id="93" fill="hold">
                                          <p:stCondLst>
                                            <p:cond delay="499"/>
                                          </p:stCondLst>
                                        </p:cTn>
                                        <p:tgtEl>
                                          <p:spTgt spid="287"/>
                                        </p:tgtEl>
                                        <p:attrNameLst>
                                          <p:attrName>style.visibility</p:attrName>
                                        </p:attrNameLst>
                                      </p:cBhvr>
                                      <p:to>
                                        <p:strVal val="hidden"/>
                                      </p:to>
                                    </p:set>
                                  </p:childTnLst>
                                </p:cTn>
                              </p:par>
                            </p:childTnLst>
                          </p:cTn>
                        </p:par>
                        <p:par>
                          <p:cTn id="94" fill="hold">
                            <p:stCondLst>
                              <p:cond delay="500"/>
                            </p:stCondLst>
                            <p:childTnLst>
                              <p:par>
                                <p:cTn id="95" presetClass="entr" nodeType="afterEffect" presetID="9" grpId="23" fill="hold">
                                  <p:stCondLst>
                                    <p:cond delay="0"/>
                                  </p:stCondLst>
                                  <p:iterate type="el" backwards="0">
                                    <p:tmAbs val="0"/>
                                  </p:iterate>
                                  <p:childTnLst>
                                    <p:set>
                                      <p:cBhvr>
                                        <p:cTn id="96" fill="hold"/>
                                        <p:tgtEl>
                                          <p:spTgt spid="308"/>
                                        </p:tgtEl>
                                        <p:attrNameLst>
                                          <p:attrName>style.visibility</p:attrName>
                                        </p:attrNameLst>
                                      </p:cBhvr>
                                      <p:to>
                                        <p:strVal val="visible"/>
                                      </p:to>
                                    </p:set>
                                    <p:animEffect filter="dissolve" transition="in">
                                      <p:cBhvr>
                                        <p:cTn id="97" dur="500"/>
                                        <p:tgtEl>
                                          <p:spTgt spid="308"/>
                                        </p:tgtEl>
                                      </p:cBhvr>
                                    </p:animEffect>
                                  </p:childTnLst>
                                </p:cTn>
                              </p:par>
                            </p:childTnLst>
                          </p:cTn>
                        </p:par>
                      </p:childTnLst>
                    </p:cTn>
                  </p:par>
                  <p:par>
                    <p:cTn id="98" fill="hold">
                      <p:stCondLst>
                        <p:cond delay="indefinite"/>
                      </p:stCondLst>
                      <p:childTnLst>
                        <p:par>
                          <p:cTn id="99" fill="hold">
                            <p:stCondLst>
                              <p:cond delay="0"/>
                            </p:stCondLst>
                            <p:childTnLst>
                              <p:par>
                                <p:cTn id="100" presetClass="exit" nodeType="clickEffect" presetID="9" grpId="24" fill="hold">
                                  <p:stCondLst>
                                    <p:cond delay="0"/>
                                  </p:stCondLst>
                                  <p:iterate type="el" backwards="0">
                                    <p:tmAbs val="0"/>
                                  </p:iterate>
                                  <p:childTnLst>
                                    <p:animEffect filter="dissolve" transition="out">
                                      <p:cBhvr>
                                        <p:cTn id="101" dur="500" fill="hold"/>
                                        <p:tgtEl>
                                          <p:spTgt spid="308"/>
                                        </p:tgtEl>
                                      </p:cBhvr>
                                    </p:animEffect>
                                    <p:set>
                                      <p:cBhvr>
                                        <p:cTn id="102" fill="hold">
                                          <p:stCondLst>
                                            <p:cond delay="499"/>
                                          </p:stCondLst>
                                        </p:cTn>
                                        <p:tgtEl>
                                          <p:spTgt spid="308"/>
                                        </p:tgtEl>
                                        <p:attrNameLst>
                                          <p:attrName>style.visibility</p:attrName>
                                        </p:attrNameLst>
                                      </p:cBhvr>
                                      <p:to>
                                        <p:strVal val="hidden"/>
                                      </p:to>
                                    </p:set>
                                  </p:childTnLst>
                                </p:cTn>
                              </p:par>
                            </p:childTnLst>
                          </p:cTn>
                        </p:par>
                        <p:par>
                          <p:cTn id="103" fill="hold">
                            <p:stCondLst>
                              <p:cond delay="500"/>
                            </p:stCondLst>
                            <p:childTnLst>
                              <p:par>
                                <p:cTn id="104" presetClass="entr" nodeType="afterEffect" presetID="9" grpId="25" fill="hold">
                                  <p:stCondLst>
                                    <p:cond delay="0"/>
                                  </p:stCondLst>
                                  <p:iterate type="el" backwards="0">
                                    <p:tmAbs val="0"/>
                                  </p:iterate>
                                  <p:childTnLst>
                                    <p:set>
                                      <p:cBhvr>
                                        <p:cTn id="105" fill="hold"/>
                                        <p:tgtEl>
                                          <p:spTgt spid="309"/>
                                        </p:tgtEl>
                                        <p:attrNameLst>
                                          <p:attrName>style.visibility</p:attrName>
                                        </p:attrNameLst>
                                      </p:cBhvr>
                                      <p:to>
                                        <p:strVal val="visible"/>
                                      </p:to>
                                    </p:set>
                                    <p:animEffect filter="dissolve" transition="in">
                                      <p:cBhvr>
                                        <p:cTn id="106"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9"/>
      <p:bldP build="whole" bldLvl="1" animBg="1" rev="0" advAuto="0" spid="287" grpId="22"/>
      <p:bldP build="whole" bldLvl="1" animBg="1" rev="0" advAuto="0" spid="291" grpId="5"/>
      <p:bldP build="whole" bldLvl="1" animBg="1" rev="0" advAuto="0" spid="302" grpId="18"/>
      <p:bldP build="whole" bldLvl="1" animBg="1" rev="0" advAuto="0" spid="303" grpId="12"/>
      <p:bldP build="whole" bldLvl="1" animBg="1" rev="0" advAuto="0" spid="309" grpId="25"/>
      <p:bldP build="whole" bldLvl="1" animBg="1" rev="0" advAuto="0" spid="298" grpId="20"/>
      <p:bldP build="whole" bldLvl="1" animBg="1" rev="0" advAuto="0" spid="293" grpId="7"/>
      <p:bldP build="whole" bldLvl="1" animBg="1" rev="0" advAuto="0" spid="308" grpId="23"/>
      <p:bldP build="whole" bldLvl="1" animBg="1" rev="0" advAuto="0" spid="289" grpId="3"/>
      <p:bldP build="whole" bldLvl="1" animBg="1" rev="0" advAuto="0" spid="300" grpId="17"/>
      <p:bldP build="whole" bldLvl="1" animBg="1" rev="0" advAuto="0" spid="287" grpId="1"/>
      <p:bldP build="whole" bldLvl="1" animBg="1" rev="0" advAuto="0" spid="290" grpId="4"/>
      <p:bldP build="whole" bldLvl="1" animBg="1" rev="0" advAuto="0" spid="305" grpId="13"/>
      <p:bldP build="whole" bldLvl="1" animBg="1" rev="0" advAuto="0" spid="299" grpId="14"/>
      <p:bldP build="whole" bldLvl="1" animBg="1" rev="0" advAuto="0" spid="308" grpId="24"/>
      <p:bldP build="whole" bldLvl="1" animBg="1" rev="0" advAuto="0" spid="304" grpId="16"/>
      <p:bldP build="whole" bldLvl="1" animBg="1" rev="0" advAuto="0" spid="288" grpId="2"/>
      <p:bldP build="whole" bldLvl="1" animBg="1" rev="0" advAuto="0" spid="295" grpId="9"/>
      <p:bldP build="whole" bldLvl="1" animBg="1" rev="0" advAuto="0" spid="292" grpId="6"/>
      <p:bldP build="whole" bldLvl="1" animBg="1" rev="0" advAuto="0" spid="296" grpId="10"/>
      <p:bldP build="whole" bldLvl="1" animBg="1" rev="0" advAuto="0" spid="307" grpId="21"/>
      <p:bldP build="whole" bldLvl="1" animBg="1" rev="0" advAuto="0" spid="297" grpId="11"/>
      <p:bldP build="whole" bldLvl="1" animBg="1" rev="0" advAuto="0" spid="294" grpId="8"/>
      <p:bldP build="whole" bldLvl="1" animBg="1" rev="0" advAuto="0" spid="306" grpId="15"/>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3"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itle 1"/>
          <p:cNvSpPr txBox="1"/>
          <p:nvPr>
            <p:ph type="title"/>
          </p:nvPr>
        </p:nvSpPr>
        <p:spPr>
          <a:xfrm>
            <a:off x="457200" y="274638"/>
            <a:ext cx="8229600" cy="642507"/>
          </a:xfrm>
          <a:prstGeom prst="rect">
            <a:avLst/>
          </a:prstGeom>
        </p:spPr>
        <p:txBody>
          <a:bodyPr/>
          <a:lstStyle>
            <a:lvl1pPr defTabSz="667512">
              <a:defRPr b="1" sz="2336">
                <a:latin typeface="Helvetica Neue"/>
                <a:ea typeface="Helvetica Neue"/>
                <a:cs typeface="Helvetica Neue"/>
                <a:sym typeface="Helvetica Neue"/>
              </a:defRPr>
            </a:lvl1pPr>
          </a:lstStyle>
          <a:p>
            <a:pPr/>
            <a:r>
              <a:t>Putative Plastic Fibers from an Atlantic Bumper Stomach</a:t>
            </a:r>
          </a:p>
        </p:txBody>
      </p:sp>
      <p:pic>
        <p:nvPicPr>
          <p:cNvPr id="312" name="Picture 2" descr="Picture 2"/>
          <p:cNvPicPr>
            <a:picLocks noChangeAspect="1"/>
          </p:cNvPicPr>
          <p:nvPr/>
        </p:nvPicPr>
        <p:blipFill>
          <a:blip r:embed="rId2">
            <a:extLst/>
          </a:blip>
          <a:srcRect l="0" t="0" r="0" b="1977"/>
          <a:stretch>
            <a:fillRect/>
          </a:stretch>
        </p:blipFill>
        <p:spPr>
          <a:xfrm>
            <a:off x="758223" y="1246373"/>
            <a:ext cx="7657736" cy="5491104"/>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Picture 2"/>
          <p:cNvSpPr/>
          <p:nvPr/>
        </p:nvSpPr>
        <p:spPr>
          <a:xfrm>
            <a:off x="0" y="0"/>
            <a:ext cx="9144000" cy="6858000"/>
          </a:xfrm>
          <a:prstGeom prst="rect">
            <a:avLst/>
          </a:prstGeom>
          <a:ln w="12700">
            <a:miter lim="400000"/>
          </a:ln>
        </p:spPr>
        <p:txBody>
          <a:bodyPr lIns="45719" rIns="45719" anchor="ctr"/>
          <a:lstStyle/>
          <a:p>
            <a:pPr/>
          </a:p>
        </p:txBody>
      </p:sp>
      <p:sp>
        <p:nvSpPr>
          <p:cNvPr id="315" name="TextBox 3"/>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Title 1"/>
          <p:cNvSpPr txBox="1"/>
          <p:nvPr>
            <p:ph type="title"/>
          </p:nvPr>
        </p:nvSpPr>
        <p:spPr>
          <a:xfrm>
            <a:off x="457200" y="274638"/>
            <a:ext cx="8229600" cy="630748"/>
          </a:xfrm>
          <a:prstGeom prst="rect">
            <a:avLst/>
          </a:prstGeom>
        </p:spPr>
        <p:txBody>
          <a:bodyPr/>
          <a:lstStyle>
            <a:lvl1pPr>
              <a:defRPr b="1" sz="3200">
                <a:latin typeface="Helvetica Neue"/>
                <a:ea typeface="Helvetica Neue"/>
                <a:cs typeface="Helvetica Neue"/>
                <a:sym typeface="Helvetica Neue"/>
              </a:defRPr>
            </a:lvl1pPr>
          </a:lstStyle>
          <a:p>
            <a:pPr/>
            <a:r>
              <a:t>New Instrumentation</a:t>
            </a:r>
          </a:p>
        </p:txBody>
      </p:sp>
      <p:sp>
        <p:nvSpPr>
          <p:cNvPr id="318" name="Picture 2"/>
          <p:cNvSpPr/>
          <p:nvPr/>
        </p:nvSpPr>
        <p:spPr>
          <a:xfrm>
            <a:off x="0" y="1086065"/>
            <a:ext cx="9144000" cy="5145024"/>
          </a:xfrm>
          <a:prstGeom prst="rect">
            <a:avLst/>
          </a:prstGeom>
          <a:ln w="12700">
            <a:miter lim="400000"/>
          </a:ln>
        </p:spPr>
        <p:txBody>
          <a:bodyPr lIns="45719" rIns="45719" anchor="ctr"/>
          <a:lstStyle/>
          <a:p>
            <a:pPr/>
          </a:p>
        </p:txBody>
      </p:sp>
      <p:sp>
        <p:nvSpPr>
          <p:cNvPr id="319" name="TextBox 3"/>
          <p:cNvSpPr txBox="1"/>
          <p:nvPr/>
        </p:nvSpPr>
        <p:spPr>
          <a:xfrm>
            <a:off x="7712364" y="5984868"/>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Picture 2"/>
          <p:cNvSpPr/>
          <p:nvPr/>
        </p:nvSpPr>
        <p:spPr>
          <a:xfrm>
            <a:off x="0" y="0"/>
            <a:ext cx="9142759" cy="6858000"/>
          </a:xfrm>
          <a:prstGeom prst="rect">
            <a:avLst/>
          </a:prstGeom>
          <a:ln w="12700">
            <a:miter lim="400000"/>
          </a:ln>
        </p:spPr>
        <p:txBody>
          <a:bodyPr lIns="45719" rIns="45719" anchor="ctr"/>
          <a:lstStyle/>
          <a:p>
            <a:pPr/>
          </a:p>
        </p:txBody>
      </p:sp>
      <p:sp>
        <p:nvSpPr>
          <p:cNvPr id="322" name="TextBox 3"/>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itle 1"/>
          <p:cNvSpPr txBox="1"/>
          <p:nvPr>
            <p:ph type="ctrTitle"/>
          </p:nvPr>
        </p:nvSpPr>
        <p:spPr>
          <a:prstGeom prst="rect">
            <a:avLst/>
          </a:prstGeom>
        </p:spPr>
        <p:txBody>
          <a:bodyPr/>
          <a:lstStyle/>
          <a:p>
            <a:pPr/>
          </a:p>
        </p:txBody>
      </p:sp>
      <p:sp>
        <p:nvSpPr>
          <p:cNvPr id="325" name="Subtitle 2"/>
          <p:cNvSpPr txBox="1"/>
          <p:nvPr>
            <p:ph type="subTitle" sz="quarter" idx="1"/>
          </p:nvPr>
        </p:nvSpPr>
        <p:spPr>
          <a:xfrm>
            <a:off x="1143000" y="3602037"/>
            <a:ext cx="6858000" cy="1655762"/>
          </a:xfrm>
          <a:prstGeom prst="rect">
            <a:avLst/>
          </a:prstGeom>
        </p:spPr>
        <p:txBody>
          <a:bodyPr/>
          <a:lstStyle/>
          <a:p>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Title 1"/>
          <p:cNvSpPr txBox="1"/>
          <p:nvPr>
            <p:ph type="ctrTitle"/>
          </p:nvPr>
        </p:nvSpPr>
        <p:spPr>
          <a:prstGeom prst="rect">
            <a:avLst/>
          </a:prstGeom>
        </p:spPr>
        <p:txBody>
          <a:bodyPr/>
          <a:lstStyle/>
          <a:p>
            <a:pPr/>
          </a:p>
        </p:txBody>
      </p:sp>
      <p:sp>
        <p:nvSpPr>
          <p:cNvPr id="328" name="Subtitle 2"/>
          <p:cNvSpPr txBox="1"/>
          <p:nvPr>
            <p:ph type="subTitle" sz="quarter" idx="1"/>
          </p:nvPr>
        </p:nvSpPr>
        <p:spPr>
          <a:xfrm>
            <a:off x="1143000" y="3602037"/>
            <a:ext cx="6858000" cy="1655762"/>
          </a:xfrm>
          <a:prstGeom prst="rect">
            <a:avLst/>
          </a:prstGeom>
        </p:spPr>
        <p:txBody>
          <a:bodyPr/>
          <a:lstStyle/>
          <a:p>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Picture 2" descr="Picture 2"/>
          <p:cNvPicPr>
            <a:picLocks noChangeAspect="1"/>
          </p:cNvPicPr>
          <p:nvPr/>
        </p:nvPicPr>
        <p:blipFill>
          <a:blip r:embed="rId2">
            <a:extLst/>
          </a:blip>
          <a:stretch>
            <a:fillRect/>
          </a:stretch>
        </p:blipFill>
        <p:spPr>
          <a:xfrm>
            <a:off x="0" y="1074307"/>
            <a:ext cx="9144000" cy="4572001"/>
          </a:xfrm>
          <a:prstGeom prst="rect">
            <a:avLst/>
          </a:prstGeom>
          <a:ln w="12700">
            <a:miter lim="400000"/>
          </a:ln>
        </p:spPr>
      </p:pic>
      <p:sp>
        <p:nvSpPr>
          <p:cNvPr id="331" name="TextBox 3"/>
          <p:cNvSpPr txBox="1"/>
          <p:nvPr/>
        </p:nvSpPr>
        <p:spPr>
          <a:xfrm>
            <a:off x="565082" y="166170"/>
            <a:ext cx="7953648" cy="6690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latin typeface="Helvetica Neue"/>
                <a:ea typeface="Helvetica Neue"/>
                <a:cs typeface="Helvetica Neue"/>
                <a:sym typeface="Helvetica Neue"/>
              </a:defRPr>
            </a:pPr>
            <a:r>
              <a:t>When </a:t>
            </a:r>
            <a:r>
              <a:rPr i="1"/>
              <a:t>Fear the Walking Dead </a:t>
            </a:r>
            <a:r>
              <a:t>set designers were asked what they did to transform Los Angeles into a post-apocalyptic wasteland.</a:t>
            </a:r>
          </a:p>
        </p:txBody>
      </p:sp>
      <p:sp>
        <p:nvSpPr>
          <p:cNvPr id="332" name="TextBox 4"/>
          <p:cNvSpPr txBox="1"/>
          <p:nvPr/>
        </p:nvSpPr>
        <p:spPr>
          <a:xfrm>
            <a:off x="565082" y="5985817"/>
            <a:ext cx="7953648" cy="3769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Helvetica Neue"/>
                <a:ea typeface="Helvetica Neue"/>
                <a:cs typeface="Helvetica Neue"/>
                <a:sym typeface="Helvetica Neue"/>
              </a:defRPr>
            </a:lvl1pPr>
          </a:lstStyle>
          <a:p>
            <a:pPr/>
            <a:r>
              <a:t>They said, “We just picked up some of the trash.”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32"/>
                                        </p:tgtEl>
                                        <p:attrNameLst>
                                          <p:attrName>style.visibility</p:attrName>
                                        </p:attrNameLst>
                                      </p:cBhvr>
                                      <p:to>
                                        <p:strVal val="visible"/>
                                      </p:to>
                                    </p:set>
                                    <p:animEffect filter="dissolve" transition="in">
                                      <p:cBhvr>
                                        <p:cTn id="7" dur="5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1" descr="Picture 1"/>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6"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Picture 1" descr="Picture 1"/>
          <p:cNvPicPr>
            <a:picLocks noChangeAspect="1"/>
          </p:cNvPicPr>
          <p:nvPr/>
        </p:nvPicPr>
        <p:blipFill>
          <a:blip r:embed="rId2">
            <a:extLst/>
          </a:blip>
          <a:stretch>
            <a:fillRect/>
          </a:stretch>
        </p:blipFill>
        <p:spPr>
          <a:xfrm>
            <a:off x="1638300" y="0"/>
            <a:ext cx="5852160" cy="6858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Picture 5" descr="Picture 5"/>
          <p:cNvPicPr>
            <a:picLocks noChangeAspect="1"/>
          </p:cNvPicPr>
          <p:nvPr/>
        </p:nvPicPr>
        <p:blipFill>
          <a:blip r:embed="rId2">
            <a:extLst/>
          </a:blip>
          <a:srcRect l="20072" t="4427" r="8248" b="0"/>
          <a:stretch>
            <a:fillRect/>
          </a:stretch>
        </p:blipFill>
        <p:spPr>
          <a:xfrm>
            <a:off x="-1" y="0"/>
            <a:ext cx="9144001" cy="6857998"/>
          </a:xfrm>
          <a:prstGeom prst="rect">
            <a:avLst/>
          </a:prstGeom>
          <a:ln w="12700">
            <a:miter lim="400000"/>
          </a:ln>
        </p:spPr>
      </p:pic>
      <p:sp>
        <p:nvSpPr>
          <p:cNvPr id="131" name="TextBox 6"/>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Picture 3" descr="Picture 3"/>
          <p:cNvPicPr>
            <a:picLocks noChangeAspect="1"/>
          </p:cNvPicPr>
          <p:nvPr/>
        </p:nvPicPr>
        <p:blipFill>
          <a:blip r:embed="rId2">
            <a:extLst/>
          </a:blip>
          <a:srcRect l="10632" t="1" r="4538" b="0"/>
          <a:stretch>
            <a:fillRect/>
          </a:stretch>
        </p:blipFill>
        <p:spPr>
          <a:xfrm>
            <a:off x="-1" y="-1"/>
            <a:ext cx="9144002" cy="6850329"/>
          </a:xfrm>
          <a:prstGeom prst="rect">
            <a:avLst/>
          </a:prstGeom>
          <a:ln w="12700">
            <a:miter lim="400000"/>
          </a:ln>
        </p:spPr>
      </p:pic>
      <p:sp>
        <p:nvSpPr>
          <p:cNvPr id="134" name="TextBox 4"/>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Picture 1"/>
          <p:cNvSpPr/>
          <p:nvPr/>
        </p:nvSpPr>
        <p:spPr>
          <a:xfrm>
            <a:off x="0" y="0"/>
            <a:ext cx="9144000" cy="6950365"/>
          </a:xfrm>
          <a:prstGeom prst="rect">
            <a:avLst/>
          </a:prstGeom>
          <a:ln w="12700">
            <a:miter lim="400000"/>
          </a:ln>
        </p:spPr>
        <p:txBody>
          <a:bodyPr lIns="45719" rIns="45719" anchor="ctr"/>
          <a:lstStyle/>
          <a:p>
            <a:pPr/>
          </a:p>
        </p:txBody>
      </p:sp>
      <p:sp>
        <p:nvSpPr>
          <p:cNvPr id="137" name="TextBox 2"/>
          <p:cNvSpPr txBox="1"/>
          <p:nvPr/>
        </p:nvSpPr>
        <p:spPr>
          <a:xfrm>
            <a:off x="7712364" y="6519333"/>
            <a:ext cx="1208383"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Image: Mark Benfield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