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4" r:id="rId1"/>
  </p:sldMasterIdLst>
  <p:notesMasterIdLst>
    <p:notesMasterId r:id="rId40"/>
  </p:notesMasterIdLst>
  <p:handoutMasterIdLst>
    <p:handoutMasterId r:id="rId41"/>
  </p:handoutMasterIdLst>
  <p:sldIdLst>
    <p:sldId id="1072" r:id="rId2"/>
    <p:sldId id="1450" r:id="rId3"/>
    <p:sldId id="1451" r:id="rId4"/>
    <p:sldId id="1452" r:id="rId5"/>
    <p:sldId id="1453" r:id="rId6"/>
    <p:sldId id="1454" r:id="rId7"/>
    <p:sldId id="1455" r:id="rId8"/>
    <p:sldId id="1456" r:id="rId9"/>
    <p:sldId id="1457" r:id="rId10"/>
    <p:sldId id="1458" r:id="rId11"/>
    <p:sldId id="1459" r:id="rId12"/>
    <p:sldId id="1461" r:id="rId13"/>
    <p:sldId id="1462" r:id="rId14"/>
    <p:sldId id="1463" r:id="rId15"/>
    <p:sldId id="1494" r:id="rId16"/>
    <p:sldId id="1464" r:id="rId17"/>
    <p:sldId id="1466" r:id="rId18"/>
    <p:sldId id="1467" r:id="rId19"/>
    <p:sldId id="1468" r:id="rId20"/>
    <p:sldId id="1469" r:id="rId21"/>
    <p:sldId id="1470" r:id="rId22"/>
    <p:sldId id="1471" r:id="rId23"/>
    <p:sldId id="1472" r:id="rId24"/>
    <p:sldId id="1473" r:id="rId25"/>
    <p:sldId id="1474" r:id="rId26"/>
    <p:sldId id="1475" r:id="rId27"/>
    <p:sldId id="1476" r:id="rId28"/>
    <p:sldId id="1477" r:id="rId29"/>
    <p:sldId id="1478" r:id="rId30"/>
    <p:sldId id="1479" r:id="rId31"/>
    <p:sldId id="1480" r:id="rId32"/>
    <p:sldId id="1487" r:id="rId33"/>
    <p:sldId id="1488" r:id="rId34"/>
    <p:sldId id="1489" r:id="rId35"/>
    <p:sldId id="1490" r:id="rId36"/>
    <p:sldId id="1491" r:id="rId37"/>
    <p:sldId id="1492" r:id="rId38"/>
    <p:sldId id="1493"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Claro" initials="AC" lastIdx="4" clrIdx="0"/>
  <p:cmAuthor id="1" name="Karim Belhadjali" initials="Karim" lastIdx="4" clrIdx="1"/>
  <p:cmAuthor id="2" name="CPRA" initials="CPRA" lastIdx="13" clrIdx="2"/>
  <p:cmAuthor id="3" name="Alyson Gaharan" initials="" lastIdx="0" clrIdx="3"/>
  <p:cmAuthor id="4" name="Nick" initials="NS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521"/>
    <a:srgbClr val="E99C11"/>
    <a:srgbClr val="FF00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96" autoAdjust="0"/>
    <p:restoredTop sz="89400" autoAdjust="0"/>
  </p:normalViewPr>
  <p:slideViewPr>
    <p:cSldViewPr>
      <p:cViewPr varScale="1">
        <p:scale>
          <a:sx n="104" d="100"/>
          <a:sy n="104" d="100"/>
        </p:scale>
        <p:origin x="77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9F9CCB5-3F1E-4DC8-AC53-10BD13FEC718}" type="datetimeFigureOut">
              <a:rPr lang="en-US" smtClean="0"/>
              <a:t>11/5/2018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8D189B0-2FF8-4314-9FC1-8CD99D2E30FE}" type="slidenum">
              <a:rPr lang="en-US" smtClean="0"/>
              <a:t>‹#›</a:t>
            </a:fld>
            <a:endParaRPr lang="en-US" dirty="0"/>
          </a:p>
        </p:txBody>
      </p:sp>
    </p:spTree>
    <p:extLst>
      <p:ext uri="{BB962C8B-B14F-4D97-AF65-F5344CB8AC3E}">
        <p14:creationId xmlns:p14="http://schemas.microsoft.com/office/powerpoint/2010/main" val="604065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0DE307B-2DAF-4C38-AF08-7E496B32C2C4}" type="datetimeFigureOut">
              <a:rPr lang="en-US" smtClean="0"/>
              <a:t>11/5/2018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CF92D39-75AF-41CB-83E9-FCCCAF306632}" type="slidenum">
              <a:rPr lang="en-US" smtClean="0"/>
              <a:t>‹#›</a:t>
            </a:fld>
            <a:endParaRPr lang="en-US" dirty="0"/>
          </a:p>
        </p:txBody>
      </p:sp>
    </p:spTree>
    <p:extLst>
      <p:ext uri="{BB962C8B-B14F-4D97-AF65-F5344CB8AC3E}">
        <p14:creationId xmlns:p14="http://schemas.microsoft.com/office/powerpoint/2010/main" val="310563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9: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9: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74" name="Google Shape;374;p9:notes"/>
          <p:cNvSpPr txBox="1">
            <a:spLocks noGrp="1"/>
          </p:cNvSpPr>
          <p:nvPr>
            <p:ph type="sldNum" idx="12"/>
          </p:nvPr>
        </p:nvSpPr>
        <p:spPr>
          <a:xfrm>
            <a:off x="5265809" y="6658664"/>
            <a:ext cx="4028440" cy="3505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11096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8: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77" name="Google Shape;477;p18: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065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0: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94" name="Google Shape;494;p20: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8576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1: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03" name="Google Shape;503;p21: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568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2: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2:notes"/>
          <p:cNvSpPr txBox="1">
            <a:spLocks noGrp="1"/>
          </p:cNvSpPr>
          <p:nvPr>
            <p:ph type="body" idx="1"/>
          </p:nvPr>
        </p:nvSpPr>
        <p:spPr>
          <a:xfrm>
            <a:off x="929640" y="3329940"/>
            <a:ext cx="7437000" cy="31548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13" name="Google Shape;513;p22:notes"/>
          <p:cNvSpPr txBox="1">
            <a:spLocks noGrp="1"/>
          </p:cNvSpPr>
          <p:nvPr>
            <p:ph type="sldNum" idx="12"/>
          </p:nvPr>
        </p:nvSpPr>
        <p:spPr>
          <a:xfrm>
            <a:off x="5265809" y="6658664"/>
            <a:ext cx="4028400" cy="3504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1323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7: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41" name="Google Shape;641;p37: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2577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5: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23" name="Google Shape;623;p35: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6579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6: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32" name="Google Shape;632;p36: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1511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7: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41" name="Google Shape;641;p37: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6041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38: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49" name="Google Shape;649;p38: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1341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9: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59" name="Google Shape;659;p39: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291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0: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0: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86" name="Google Shape;386;p10:notes"/>
          <p:cNvSpPr txBox="1">
            <a:spLocks noGrp="1"/>
          </p:cNvSpPr>
          <p:nvPr>
            <p:ph type="sldNum" idx="12"/>
          </p:nvPr>
        </p:nvSpPr>
        <p:spPr>
          <a:xfrm>
            <a:off x="5265809" y="6658664"/>
            <a:ext cx="4028440" cy="3505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697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40: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68" name="Google Shape;668;p40: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3600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41: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82" name="Google Shape;682;p41: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301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2: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91" name="Google Shape;691;p42: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4623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43: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02" name="Google Shape;702;p43: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4407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4: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10" name="Google Shape;710;p44: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4405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45: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18" name="Google Shape;718;p45: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5223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6: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26" name="Google Shape;726;p46: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3069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7:notes"/>
          <p:cNvSpPr txBox="1">
            <a:spLocks noGrp="1"/>
          </p:cNvSpPr>
          <p:nvPr>
            <p:ph type="body" idx="1"/>
          </p:nvPr>
        </p:nvSpPr>
        <p:spPr>
          <a:xfrm>
            <a:off x="929640" y="3329940"/>
            <a:ext cx="7437000" cy="31548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34" name="Google Shape;734;p47: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8231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48: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51" name="Google Shape;751;p48: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6798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49:notes"/>
          <p:cNvSpPr txBox="1">
            <a:spLocks noGrp="1"/>
          </p:cNvSpPr>
          <p:nvPr>
            <p:ph type="body" idx="1"/>
          </p:nvPr>
        </p:nvSpPr>
        <p:spPr>
          <a:xfrm>
            <a:off x="929640" y="3329940"/>
            <a:ext cx="7437000" cy="31548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60" name="Google Shape;760;p49: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034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1: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00" name="Google Shape;400;p11: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5835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50:notes"/>
          <p:cNvSpPr txBox="1">
            <a:spLocks noGrp="1"/>
          </p:cNvSpPr>
          <p:nvPr>
            <p:ph type="body" idx="1"/>
          </p:nvPr>
        </p:nvSpPr>
        <p:spPr>
          <a:xfrm>
            <a:off x="929640" y="3329940"/>
            <a:ext cx="7437000" cy="31548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68" name="Google Shape;768;p50: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5828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57:notes"/>
          <p:cNvSpPr txBox="1">
            <a:spLocks noGrp="1"/>
          </p:cNvSpPr>
          <p:nvPr>
            <p:ph type="body" idx="1"/>
          </p:nvPr>
        </p:nvSpPr>
        <p:spPr>
          <a:xfrm>
            <a:off x="929640" y="3329940"/>
            <a:ext cx="7437000" cy="31548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26" name="Google Shape;826;p57: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3166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58:notes"/>
          <p:cNvSpPr txBox="1">
            <a:spLocks noGrp="1"/>
          </p:cNvSpPr>
          <p:nvPr>
            <p:ph type="body" idx="1"/>
          </p:nvPr>
        </p:nvSpPr>
        <p:spPr>
          <a:xfrm>
            <a:off x="929640" y="3329940"/>
            <a:ext cx="7437000" cy="31548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35" name="Google Shape;835;p58: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8339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59: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59:notes"/>
          <p:cNvSpPr txBox="1">
            <a:spLocks noGrp="1"/>
          </p:cNvSpPr>
          <p:nvPr>
            <p:ph type="body" idx="1"/>
          </p:nvPr>
        </p:nvSpPr>
        <p:spPr>
          <a:xfrm>
            <a:off x="929640" y="3329940"/>
            <a:ext cx="7437000" cy="3154800"/>
          </a:xfrm>
          <a:prstGeom prst="rect">
            <a:avLst/>
          </a:prstGeom>
          <a:noFill/>
          <a:ln>
            <a:noFill/>
          </a:ln>
        </p:spPr>
        <p:txBody>
          <a:bodyPr spcFirstLastPara="1" wrap="square" lIns="93175" tIns="46575" rIns="93175" bIns="46575" anchor="t" anchorCtr="0">
            <a:noAutofit/>
          </a:bodyPr>
          <a:lstStyle/>
          <a:p>
            <a:pPr marL="178027" marR="0" lvl="0" indent="-101827"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45" name="Google Shape;845;p59:notes"/>
          <p:cNvSpPr txBox="1">
            <a:spLocks noGrp="1"/>
          </p:cNvSpPr>
          <p:nvPr>
            <p:ph type="sldNum" idx="12"/>
          </p:nvPr>
        </p:nvSpPr>
        <p:spPr>
          <a:xfrm>
            <a:off x="5265809" y="6658664"/>
            <a:ext cx="4028400" cy="3504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5926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60:notes"/>
          <p:cNvSpPr txBox="1">
            <a:spLocks noGrp="1"/>
          </p:cNvSpPr>
          <p:nvPr>
            <p:ph type="body" idx="1"/>
          </p:nvPr>
        </p:nvSpPr>
        <p:spPr>
          <a:xfrm>
            <a:off x="929640" y="3329940"/>
            <a:ext cx="7437000" cy="31548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58" name="Google Shape;858;p60: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387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61:notes"/>
          <p:cNvSpPr txBox="1">
            <a:spLocks noGrp="1"/>
          </p:cNvSpPr>
          <p:nvPr>
            <p:ph type="body" idx="1"/>
          </p:nvPr>
        </p:nvSpPr>
        <p:spPr>
          <a:xfrm>
            <a:off x="929640" y="3329940"/>
            <a:ext cx="7437000" cy="31548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67" name="Google Shape;867;p61: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2050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62:notes"/>
          <p:cNvSpPr txBox="1">
            <a:spLocks noGrp="1"/>
          </p:cNvSpPr>
          <p:nvPr>
            <p:ph type="body" idx="1"/>
          </p:nvPr>
        </p:nvSpPr>
        <p:spPr>
          <a:xfrm>
            <a:off x="929640" y="3329940"/>
            <a:ext cx="7437000" cy="31548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76" name="Google Shape;876;p62: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2875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63:notes"/>
          <p:cNvSpPr txBox="1">
            <a:spLocks noGrp="1"/>
          </p:cNvSpPr>
          <p:nvPr>
            <p:ph type="body" idx="1"/>
          </p:nvPr>
        </p:nvSpPr>
        <p:spPr>
          <a:xfrm>
            <a:off x="929640" y="3329940"/>
            <a:ext cx="7437120" cy="31546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84" name="Google Shape;884;p63: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610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2: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24" name="Google Shape;424;p12: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0500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3: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3: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Coastal Master Plan is designed to provide the direction and path forward needed to save our coast. </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These objectives reflect the key issues affecting people in and around Louisiana’s coast, seeking to improve flood protection for families and businesses, recreate the natural processes that built Louisiana’s delta, sustain our unique cultural heritage, and ensure that our coast continues to be both a Sportsman’s Paradise and a hub for commerce and industry.</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33" name="Google Shape;433;p13:notes"/>
          <p:cNvSpPr txBox="1">
            <a:spLocks noGrp="1"/>
          </p:cNvSpPr>
          <p:nvPr>
            <p:ph type="sldNum" idx="12"/>
          </p:nvPr>
        </p:nvSpPr>
        <p:spPr>
          <a:xfrm>
            <a:off x="5265809" y="6658664"/>
            <a:ext cx="4028440" cy="3505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8725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14: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42" name="Google Shape;442;p14:notes"/>
          <p:cNvSpPr txBox="1">
            <a:spLocks noGrp="1"/>
          </p:cNvSpPr>
          <p:nvPr>
            <p:ph type="sldNum" idx="12"/>
          </p:nvPr>
        </p:nvSpPr>
        <p:spPr>
          <a:xfrm>
            <a:off x="5265809" y="6658664"/>
            <a:ext cx="4028440" cy="3505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465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5: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50" name="Google Shape;450;p15: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774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6: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60" name="Google Shape;460;p16: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709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7:notes"/>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68" name="Google Shape;468;p17: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545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9.wdp"/><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Generic">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5801" y="4419600"/>
            <a:ext cx="7772400" cy="1295400"/>
          </a:xfrm>
        </p:spPr>
        <p:txBody>
          <a:bodyPr anchor="t"/>
          <a:lstStyle>
            <a:lvl1pPr algn="l">
              <a:defRPr sz="4000" b="1" cap="all"/>
            </a:lvl1pPr>
          </a:lstStyle>
          <a:p>
            <a:r>
              <a:rPr lang="en-US" dirty="0"/>
              <a:t>Slideshow Title</a:t>
            </a:r>
          </a:p>
        </p:txBody>
      </p:sp>
      <p:sp>
        <p:nvSpPr>
          <p:cNvPr id="14" name="Text Placeholder 2"/>
          <p:cNvSpPr>
            <a:spLocks noGrp="1"/>
          </p:cNvSpPr>
          <p:nvPr>
            <p:ph type="body" idx="1" hasCustomPrompt="1"/>
          </p:nvPr>
        </p:nvSpPr>
        <p:spPr>
          <a:xfrm>
            <a:off x="685801"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Subtitle</a:t>
            </a:r>
          </a:p>
        </p:txBody>
      </p:sp>
      <p:sp>
        <p:nvSpPr>
          <p:cNvPr id="16" name="Picture Placeholder 2"/>
          <p:cNvSpPr>
            <a:spLocks noGrp="1"/>
          </p:cNvSpPr>
          <p:nvPr>
            <p:ph type="pic" idx="10"/>
          </p:nvPr>
        </p:nvSpPr>
        <p:spPr>
          <a:xfrm>
            <a:off x="0" y="683845"/>
            <a:ext cx="9144000" cy="2821355"/>
          </a:xfrm>
          <a:solidFill>
            <a:schemeClr val="accent3">
              <a:lumMod val="75000"/>
            </a:schemeClr>
          </a:solidFill>
        </p:spPr>
        <p:txBody>
          <a:bodyPr/>
          <a:lstStyle>
            <a:lvl1pPr marL="0" indent="0">
              <a:buNone/>
              <a:defRPr sz="3200">
                <a:solidFill>
                  <a:schemeClr val="tx1">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0" name="Text Placeholder 13"/>
          <p:cNvSpPr>
            <a:spLocks noGrp="1"/>
          </p:cNvSpPr>
          <p:nvPr>
            <p:ph type="body" sz="quarter" idx="11" hasCustomPrompt="1"/>
          </p:nvPr>
        </p:nvSpPr>
        <p:spPr>
          <a:xfrm>
            <a:off x="1295400" y="6330117"/>
            <a:ext cx="6553200" cy="410655"/>
          </a:xfrm>
        </p:spPr>
        <p:txBody>
          <a:bodyPr>
            <a:normAutofit/>
          </a:bodyPr>
          <a:lstStyle>
            <a:lvl1pPr marL="0" indent="0" algn="ctr">
              <a:buNone/>
              <a:defRPr sz="1800" b="1">
                <a:solidFill>
                  <a:srgbClr val="FFFFFF"/>
                </a:solidFill>
                <a:latin typeface="+mn-lt"/>
              </a:defRPr>
            </a:lvl1pPr>
          </a:lstStyle>
          <a:p>
            <a:pPr lvl="0"/>
            <a:r>
              <a:rPr lang="en-US" dirty="0"/>
              <a:t>Presenter Name | Presentation Date</a:t>
            </a:r>
          </a:p>
        </p:txBody>
      </p:sp>
    </p:spTree>
    <p:extLst>
      <p:ext uri="{BB962C8B-B14F-4D97-AF65-F5344CB8AC3E}">
        <p14:creationId xmlns:p14="http://schemas.microsoft.com/office/powerpoint/2010/main" val="21258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5328">
          <p15:clr>
            <a:srgbClr val="FBAE40"/>
          </p15:clr>
        </p15:guide>
        <p15:guide id="2" orient="horz" pos="432">
          <p15:clr>
            <a:srgbClr val="FBAE40"/>
          </p15:clr>
        </p15:guide>
        <p15:guide id="3" orient="horz" pos="2208">
          <p15:clr>
            <a:srgbClr val="FBAE40"/>
          </p15:clr>
        </p15:guide>
        <p15:guide id="4" orient="horz" pos="3600">
          <p15:clr>
            <a:srgbClr val="FBAE40"/>
          </p15:clr>
        </p15:guide>
        <p15:guide id="5" orient="horz" pos="2784">
          <p15:clr>
            <a:srgbClr val="FBAE40"/>
          </p15:clr>
        </p15:guide>
        <p15:guide id="6"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Option 4">
    <p:spTree>
      <p:nvGrpSpPr>
        <p:cNvPr id="1" name=""/>
        <p:cNvGrpSpPr/>
        <p:nvPr/>
      </p:nvGrpSpPr>
      <p:grpSpPr>
        <a:xfrm>
          <a:off x="0" y="0"/>
          <a:ext cx="0" cy="0"/>
          <a:chOff x="0" y="0"/>
          <a:chExt cx="0" cy="0"/>
        </a:xfrm>
      </p:grpSpPr>
      <p:pic>
        <p:nvPicPr>
          <p:cNvPr id="3" name="Picture 2" descr="Franklin Floodgate3.jpg"/>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0"/>
            <a:ext cx="9144000" cy="4724401"/>
          </a:xfrm>
          <a:prstGeom prst="rect">
            <a:avLst/>
          </a:prstGeom>
        </p:spPr>
      </p:pic>
      <p:sp>
        <p:nvSpPr>
          <p:cNvPr id="12" name="Title 1"/>
          <p:cNvSpPr>
            <a:spLocks noGrp="1"/>
          </p:cNvSpPr>
          <p:nvPr>
            <p:ph type="ctrTitle" hasCustomPrompt="1"/>
          </p:nvPr>
        </p:nvSpPr>
        <p:spPr>
          <a:xfrm>
            <a:off x="685800" y="3276600"/>
            <a:ext cx="7772400" cy="1447801"/>
          </a:xfrm>
        </p:spPr>
        <p:txBody>
          <a:bodyPr/>
          <a:lstStyle>
            <a:lvl1pPr>
              <a:defRPr>
                <a:solidFill>
                  <a:srgbClr val="FFFFFF"/>
                </a:solidFill>
              </a:defRPr>
            </a:lvl1pPr>
          </a:lstStyle>
          <a:p>
            <a:r>
              <a:rPr lang="en-US" dirty="0"/>
              <a:t>SECTION TITLE</a:t>
            </a:r>
          </a:p>
        </p:txBody>
      </p:sp>
      <p:sp>
        <p:nvSpPr>
          <p:cNvPr id="13" name="Subtitle 2"/>
          <p:cNvSpPr>
            <a:spLocks noGrp="1"/>
          </p:cNvSpPr>
          <p:nvPr>
            <p:ph type="subTitle" idx="1" hasCustomPrompt="1"/>
          </p:nvPr>
        </p:nvSpPr>
        <p:spPr>
          <a:xfrm>
            <a:off x="685800" y="5043709"/>
            <a:ext cx="7772400" cy="67129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7"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8"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4335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976">
          <p15:clr>
            <a:srgbClr val="FBAE40"/>
          </p15:clr>
        </p15:guide>
        <p15:guide id="2" orient="horz" pos="2064">
          <p15:clr>
            <a:srgbClr val="FBAE40"/>
          </p15:clr>
        </p15:guide>
        <p15:guide id="3" orient="horz" pos="3168">
          <p15:clr>
            <a:srgbClr val="FBAE40"/>
          </p15:clr>
        </p15:guide>
        <p15:guide id="4" orient="horz" pos="3600">
          <p15:clr>
            <a:srgbClr val="FBAE40"/>
          </p15:clr>
        </p15:guide>
        <p15:guide id="5" pos="432">
          <p15:clr>
            <a:srgbClr val="FBAE40"/>
          </p15:clr>
        </p15:guide>
        <p15:guide id="6" pos="53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Option 5">
    <p:spTree>
      <p:nvGrpSpPr>
        <p:cNvPr id="1" name=""/>
        <p:cNvGrpSpPr/>
        <p:nvPr/>
      </p:nvGrpSpPr>
      <p:grpSpPr>
        <a:xfrm>
          <a:off x="0" y="0"/>
          <a:ext cx="0" cy="0"/>
          <a:chOff x="0" y="0"/>
          <a:chExt cx="0" cy="0"/>
        </a:xfrm>
      </p:grpSpPr>
      <p:pic>
        <p:nvPicPr>
          <p:cNvPr id="3" name="Picture 2" descr="Cameron Shoreline Restore2.jpg"/>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1000" contrast="40000"/>
                    </a14:imgEffect>
                  </a14:imgLayer>
                </a14:imgProps>
              </a:ext>
              <a:ext uri="{28A0092B-C50C-407E-A947-70E740481C1C}">
                <a14:useLocalDpi xmlns:a14="http://schemas.microsoft.com/office/drawing/2010/main"/>
              </a:ext>
            </a:extLst>
          </a:blip>
          <a:srcRect/>
          <a:stretch/>
        </p:blipFill>
        <p:spPr>
          <a:xfrm>
            <a:off x="0" y="0"/>
            <a:ext cx="9149899" cy="4727448"/>
          </a:xfrm>
          <a:prstGeom prst="rect">
            <a:avLst/>
          </a:prstGeom>
        </p:spPr>
      </p:pic>
      <p:sp>
        <p:nvSpPr>
          <p:cNvPr id="12" name="Title 1"/>
          <p:cNvSpPr>
            <a:spLocks noGrp="1"/>
          </p:cNvSpPr>
          <p:nvPr>
            <p:ph type="ctrTitle" hasCustomPrompt="1"/>
          </p:nvPr>
        </p:nvSpPr>
        <p:spPr>
          <a:xfrm>
            <a:off x="685800" y="3276600"/>
            <a:ext cx="7772400" cy="1447801"/>
          </a:xfrm>
        </p:spPr>
        <p:txBody>
          <a:bodyPr/>
          <a:lstStyle>
            <a:lvl1pPr>
              <a:defRPr>
                <a:solidFill>
                  <a:srgbClr val="FFFFFF"/>
                </a:solidFill>
              </a:defRPr>
            </a:lvl1pPr>
          </a:lstStyle>
          <a:p>
            <a:r>
              <a:rPr lang="en-US" dirty="0"/>
              <a:t>SECTION TITLE</a:t>
            </a:r>
          </a:p>
        </p:txBody>
      </p:sp>
      <p:sp>
        <p:nvSpPr>
          <p:cNvPr id="13" name="Subtitle 2"/>
          <p:cNvSpPr>
            <a:spLocks noGrp="1"/>
          </p:cNvSpPr>
          <p:nvPr>
            <p:ph type="subTitle" idx="1" hasCustomPrompt="1"/>
          </p:nvPr>
        </p:nvSpPr>
        <p:spPr>
          <a:xfrm>
            <a:off x="685800" y="5043709"/>
            <a:ext cx="7772400" cy="67129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7"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8"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118750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976">
          <p15:clr>
            <a:srgbClr val="FBAE40"/>
          </p15:clr>
        </p15:guide>
        <p15:guide id="2" orient="horz" pos="2064">
          <p15:clr>
            <a:srgbClr val="FBAE40"/>
          </p15:clr>
        </p15:guide>
        <p15:guide id="3" orient="horz" pos="3168">
          <p15:clr>
            <a:srgbClr val="FBAE40"/>
          </p15:clr>
        </p15:guide>
        <p15:guide id="4" orient="horz" pos="3600">
          <p15:clr>
            <a:srgbClr val="FBAE40"/>
          </p15:clr>
        </p15:guide>
        <p15:guide id="5" pos="432">
          <p15:clr>
            <a:srgbClr val="FBAE40"/>
          </p15:clr>
        </p15:guide>
        <p15:guide id="6" pos="53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Option 6">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92" t="28786" r="-92" b="2326"/>
          <a:stretch/>
        </p:blipFill>
        <p:spPr>
          <a:xfrm>
            <a:off x="0" y="-4414"/>
            <a:ext cx="9152408" cy="4728815"/>
          </a:xfrm>
          <a:prstGeom prst="rect">
            <a:avLst/>
          </a:prstGeom>
        </p:spPr>
      </p:pic>
      <p:sp>
        <p:nvSpPr>
          <p:cNvPr id="12" name="Title 1"/>
          <p:cNvSpPr>
            <a:spLocks noGrp="1"/>
          </p:cNvSpPr>
          <p:nvPr>
            <p:ph type="ctrTitle" hasCustomPrompt="1"/>
          </p:nvPr>
        </p:nvSpPr>
        <p:spPr>
          <a:xfrm>
            <a:off x="685800" y="3276600"/>
            <a:ext cx="7772400" cy="1447801"/>
          </a:xfrm>
        </p:spPr>
        <p:txBody>
          <a:bodyPr/>
          <a:lstStyle>
            <a:lvl1pPr>
              <a:defRPr>
                <a:solidFill>
                  <a:srgbClr val="FFFFFF"/>
                </a:solidFill>
              </a:defRPr>
            </a:lvl1pPr>
          </a:lstStyle>
          <a:p>
            <a:r>
              <a:rPr lang="en-US" dirty="0"/>
              <a:t>SECTION TITLE</a:t>
            </a:r>
          </a:p>
        </p:txBody>
      </p:sp>
      <p:sp>
        <p:nvSpPr>
          <p:cNvPr id="13" name="Subtitle 2"/>
          <p:cNvSpPr>
            <a:spLocks noGrp="1"/>
          </p:cNvSpPr>
          <p:nvPr>
            <p:ph type="subTitle" idx="1" hasCustomPrompt="1"/>
          </p:nvPr>
        </p:nvSpPr>
        <p:spPr>
          <a:xfrm>
            <a:off x="685800" y="5043709"/>
            <a:ext cx="7772400" cy="67129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7"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8"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4547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976">
          <p15:clr>
            <a:srgbClr val="FBAE40"/>
          </p15:clr>
        </p15:guide>
        <p15:guide id="2" orient="horz" pos="3168">
          <p15:clr>
            <a:srgbClr val="FBAE40"/>
          </p15:clr>
        </p15:guide>
        <p15:guide id="3" orient="horz" pos="2064">
          <p15:clr>
            <a:srgbClr val="FBAE40"/>
          </p15:clr>
        </p15:guide>
        <p15:guide id="4" orient="horz" pos="3600">
          <p15:clr>
            <a:srgbClr val="FBAE40"/>
          </p15:clr>
        </p15:guide>
        <p15:guide id="5" pos="432">
          <p15:clr>
            <a:srgbClr val="FBAE40"/>
          </p15:clr>
        </p15:guide>
        <p15:guide id="6" pos="53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Generic 1">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57200" y="304800"/>
            <a:ext cx="8229600" cy="1066800"/>
          </a:xfrm>
        </p:spPr>
        <p:txBody>
          <a:bodyPr/>
          <a:lstStyle/>
          <a:p>
            <a:r>
              <a:rPr lang="en-US" dirty="0"/>
              <a:t>CLICK TO EDIT MASTER TITLE STYLE</a:t>
            </a:r>
          </a:p>
        </p:txBody>
      </p:sp>
      <p:sp>
        <p:nvSpPr>
          <p:cNvPr id="16" name="Content Placeholder 5"/>
          <p:cNvSpPr>
            <a:spLocks noGrp="1"/>
          </p:cNvSpPr>
          <p:nvPr>
            <p:ph sz="quarter" idx="13"/>
          </p:nvPr>
        </p:nvSpPr>
        <p:spPr>
          <a:xfrm>
            <a:off x="457200" y="1600200"/>
            <a:ext cx="8229600" cy="4572000"/>
          </a:xfrm>
        </p:spPr>
        <p:txBody>
          <a:bodyPr/>
          <a:lstStyle>
            <a:lvl1pPr>
              <a:defRPr b="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7"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210211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2" pos="288">
          <p15:clr>
            <a:srgbClr val="FBAE40"/>
          </p15:clr>
        </p15:guide>
        <p15:guide id="3" pos="5472">
          <p15:clr>
            <a:srgbClr val="FBAE40"/>
          </p15:clr>
        </p15:guide>
        <p15:guide id="4" orient="horz" pos="3888">
          <p15:clr>
            <a:srgbClr val="FBAE40"/>
          </p15:clr>
        </p15:guide>
        <p15:guide id="6" orient="horz" pos="10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3"/>
          <p:cNvPicPr>
            <a:picLocks noChangeAspect="1"/>
          </p:cNvPicPr>
          <p:nvPr userDrawn="1"/>
        </p:nvPicPr>
        <p:blipFill rotWithShape="1">
          <a:blip r:embed="rId2">
            <a:extLst>
              <a:ext uri="{28A0092B-C50C-407E-A947-70E740481C1C}">
                <a14:useLocalDpi xmlns:a14="http://schemas.microsoft.com/office/drawing/2010/main" val="0"/>
              </a:ext>
            </a:extLst>
          </a:blip>
          <a:srcRect t="-3979" b="40347"/>
          <a:stretch/>
        </p:blipFill>
        <p:spPr bwMode="auto">
          <a:xfrm>
            <a:off x="0" y="4419600"/>
            <a:ext cx="914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265333"/>
            <a:ext cx="9144000" cy="5926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defTabSz="457200"/>
            <a:fld id="{0580405D-A643-224E-BD86-D482C39E2277}" type="slidenum">
              <a:rPr lang="en-US" smtClean="0"/>
              <a:pPr defTabSz="457200"/>
              <a:t>‹#›</a:t>
            </a:fld>
            <a:endParaRPr lang="en-US" dirty="0"/>
          </a:p>
        </p:txBody>
      </p:sp>
      <p:sp>
        <p:nvSpPr>
          <p:cNvPr id="4" name="Footer Placeholder 3"/>
          <p:cNvSpPr>
            <a:spLocks noGrp="1"/>
          </p:cNvSpPr>
          <p:nvPr>
            <p:ph type="ftr" sz="quarter" idx="11"/>
          </p:nvPr>
        </p:nvSpPr>
        <p:spPr/>
        <p:txBody>
          <a:bodyPr/>
          <a:lstStyle/>
          <a:p>
            <a:pPr defTabSz="457200"/>
            <a:r>
              <a:rPr lang="en-US" smtClean="0"/>
              <a:t>2017 Coastal Master Plan</a:t>
            </a:r>
            <a:endParaRPr lang="en-US" dirty="0"/>
          </a:p>
        </p:txBody>
      </p:sp>
      <p:sp>
        <p:nvSpPr>
          <p:cNvPr id="7" name="Content Placeholder 5"/>
          <p:cNvSpPr>
            <a:spLocks noGrp="1"/>
          </p:cNvSpPr>
          <p:nvPr>
            <p:ph sz="quarter" idx="13"/>
          </p:nvPr>
        </p:nvSpPr>
        <p:spPr>
          <a:xfrm>
            <a:off x="457200" y="16002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890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Generic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Content Placeholder 5"/>
          <p:cNvSpPr>
            <a:spLocks noGrp="1"/>
          </p:cNvSpPr>
          <p:nvPr>
            <p:ph sz="quarter" idx="13"/>
          </p:nvPr>
        </p:nvSpPr>
        <p:spPr>
          <a:xfrm>
            <a:off x="457200" y="16002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4"/>
          </p:nvPr>
        </p:nvSpPr>
        <p:spPr>
          <a:xfrm>
            <a:off x="4648200" y="16002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11"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1031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2832">
          <p15:clr>
            <a:srgbClr val="FBAE40"/>
          </p15:clr>
        </p15:guide>
        <p15:guide id="2" pos="29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Vertical Content Option 1">
    <p:spTree>
      <p:nvGrpSpPr>
        <p:cNvPr id="1" name=""/>
        <p:cNvGrpSpPr/>
        <p:nvPr/>
      </p:nvGrpSpPr>
      <p:grpSpPr>
        <a:xfrm>
          <a:off x="0" y="0"/>
          <a:ext cx="0" cy="0"/>
          <a:chOff x="0" y="0"/>
          <a:chExt cx="0" cy="0"/>
        </a:xfrm>
      </p:grpSpPr>
      <p:pic>
        <p:nvPicPr>
          <p:cNvPr id="3" name="Picture 2" descr="Scofield Island Restoration3.jpg"/>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4648200" y="0"/>
            <a:ext cx="4495800" cy="6172200"/>
          </a:xfrm>
          <a:prstGeom prst="rect">
            <a:avLst/>
          </a:prstGeom>
        </p:spPr>
      </p:pic>
      <p:sp>
        <p:nvSpPr>
          <p:cNvPr id="2" name="Title 1"/>
          <p:cNvSpPr>
            <a:spLocks noGrp="1"/>
          </p:cNvSpPr>
          <p:nvPr>
            <p:ph type="title" hasCustomPrompt="1"/>
          </p:nvPr>
        </p:nvSpPr>
        <p:spPr>
          <a:xfrm>
            <a:off x="457200" y="304800"/>
            <a:ext cx="4038600" cy="1066800"/>
          </a:xfrm>
        </p:spPr>
        <p:txBody>
          <a:bodyPr>
            <a:noAutofit/>
          </a:bodyPr>
          <a:lstStyle>
            <a:lvl1pPr>
              <a:defRPr sz="2800"/>
            </a:lvl1pPr>
          </a:lstStyle>
          <a:p>
            <a:r>
              <a:rPr lang="en-US" dirty="0"/>
              <a:t>CLICK TO EDIT MASTER TITLE STYLE</a:t>
            </a:r>
          </a:p>
        </p:txBody>
      </p:sp>
      <p:sp>
        <p:nvSpPr>
          <p:cNvPr id="5" name="Content Placeholder 4"/>
          <p:cNvSpPr>
            <a:spLocks noGrp="1"/>
          </p:cNvSpPr>
          <p:nvPr>
            <p:ph sz="quarter" idx="13"/>
          </p:nvPr>
        </p:nvSpPr>
        <p:spPr>
          <a:xfrm>
            <a:off x="457200" y="1600200"/>
            <a:ext cx="4038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10"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22311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2832">
          <p15:clr>
            <a:srgbClr val="FBAE40"/>
          </p15:clr>
        </p15:guide>
        <p15:guide id="2" pos="29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Vertical Content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4038600" cy="1066800"/>
          </a:xfrm>
        </p:spPr>
        <p:txBody>
          <a:bodyPr>
            <a:normAutofit/>
          </a:bodyPr>
          <a:lstStyle>
            <a:lvl1pPr>
              <a:defRPr sz="28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0580405D-A643-224E-BD86-D482C39E2277}" type="slidenum">
              <a:rPr lang="en-US" smtClean="0"/>
              <a:pPr/>
              <a:t>‹#›</a:t>
            </a:fld>
            <a:endParaRPr lang="en-US" dirty="0"/>
          </a:p>
        </p:txBody>
      </p:sp>
      <p:sp>
        <p:nvSpPr>
          <p:cNvPr id="8"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
        <p:nvSpPr>
          <p:cNvPr id="6" name="Content Placeholder 5"/>
          <p:cNvSpPr>
            <a:spLocks noGrp="1"/>
          </p:cNvSpPr>
          <p:nvPr>
            <p:ph sz="quarter" idx="13"/>
          </p:nvPr>
        </p:nvSpPr>
        <p:spPr>
          <a:xfrm>
            <a:off x="457200" y="1600200"/>
            <a:ext cx="4038600" cy="457200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34969" t="10086" r="15817"/>
          <a:stretch/>
        </p:blipFill>
        <p:spPr>
          <a:xfrm>
            <a:off x="4659086" y="0"/>
            <a:ext cx="4504208" cy="6172200"/>
          </a:xfrm>
          <a:prstGeom prst="rect">
            <a:avLst/>
          </a:prstGeom>
        </p:spPr>
      </p:pic>
    </p:spTree>
    <p:extLst>
      <p:ext uri="{BB962C8B-B14F-4D97-AF65-F5344CB8AC3E}">
        <p14:creationId xmlns:p14="http://schemas.microsoft.com/office/powerpoint/2010/main" val="209452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2832">
          <p15:clr>
            <a:srgbClr val="FBAE40"/>
          </p15:clr>
        </p15:guide>
        <p15:guide id="2" pos="29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Vertical Content Opti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8200" y="304800"/>
            <a:ext cx="4038600" cy="1066800"/>
          </a:xfrm>
        </p:spPr>
        <p:txBody>
          <a:bodyPr>
            <a:normAutofit/>
          </a:bodyPr>
          <a:lstStyle>
            <a:lvl1pPr>
              <a:defRPr sz="28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0580405D-A643-224E-BD86-D482C39E2277}" type="slidenum">
              <a:rPr lang="en-US" smtClean="0"/>
              <a:pPr/>
              <a:t>‹#›</a:t>
            </a:fld>
            <a:endParaRPr lang="en-US" dirty="0"/>
          </a:p>
        </p:txBody>
      </p:sp>
      <p:sp>
        <p:nvSpPr>
          <p:cNvPr id="8"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
        <p:nvSpPr>
          <p:cNvPr id="6" name="Content Placeholder 5"/>
          <p:cNvSpPr>
            <a:spLocks noGrp="1"/>
          </p:cNvSpPr>
          <p:nvPr>
            <p:ph sz="quarter" idx="13"/>
          </p:nvPr>
        </p:nvSpPr>
        <p:spPr>
          <a:xfrm>
            <a:off x="4648200" y="16002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34969" t="10086" r="15817"/>
          <a:stretch/>
        </p:blipFill>
        <p:spPr>
          <a:xfrm>
            <a:off x="0" y="0"/>
            <a:ext cx="4504208" cy="6172200"/>
          </a:xfrm>
          <a:prstGeom prst="rect">
            <a:avLst/>
          </a:prstGeom>
        </p:spPr>
      </p:pic>
    </p:spTree>
    <p:extLst>
      <p:ext uri="{BB962C8B-B14F-4D97-AF65-F5344CB8AC3E}">
        <p14:creationId xmlns:p14="http://schemas.microsoft.com/office/powerpoint/2010/main" val="54784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2928">
          <p15:clr>
            <a:srgbClr val="FBAE40"/>
          </p15:clr>
        </p15:guide>
        <p15:guide id="2" pos="283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Bleed Vertical Content Option 4">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4188" t="-1" r="9706" b="256"/>
          <a:stretch/>
        </p:blipFill>
        <p:spPr>
          <a:xfrm>
            <a:off x="0" y="0"/>
            <a:ext cx="4495800" cy="6178163"/>
          </a:xfrm>
          <a:prstGeom prst="rect">
            <a:avLst/>
          </a:prstGeom>
        </p:spPr>
      </p:pic>
      <p:sp>
        <p:nvSpPr>
          <p:cNvPr id="2" name="Title 1"/>
          <p:cNvSpPr>
            <a:spLocks noGrp="1"/>
          </p:cNvSpPr>
          <p:nvPr>
            <p:ph type="title" hasCustomPrompt="1"/>
          </p:nvPr>
        </p:nvSpPr>
        <p:spPr>
          <a:xfrm>
            <a:off x="4648200" y="304800"/>
            <a:ext cx="4038600" cy="1066800"/>
          </a:xfrm>
        </p:spPr>
        <p:txBody>
          <a:bodyPr>
            <a:normAutofit/>
          </a:bodyPr>
          <a:lstStyle>
            <a:lvl1pPr>
              <a:defRPr sz="28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0580405D-A643-224E-BD86-D482C39E2277}" type="slidenum">
              <a:rPr lang="en-US" smtClean="0"/>
              <a:pPr/>
              <a:t>‹#›</a:t>
            </a:fld>
            <a:endParaRPr lang="en-US" dirty="0"/>
          </a:p>
        </p:txBody>
      </p:sp>
      <p:sp>
        <p:nvSpPr>
          <p:cNvPr id="9"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
        <p:nvSpPr>
          <p:cNvPr id="6" name="Content Placeholder 5"/>
          <p:cNvSpPr>
            <a:spLocks noGrp="1"/>
          </p:cNvSpPr>
          <p:nvPr>
            <p:ph sz="quarter" idx="13"/>
          </p:nvPr>
        </p:nvSpPr>
        <p:spPr>
          <a:xfrm>
            <a:off x="4648200" y="16002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685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2928">
          <p15:clr>
            <a:srgbClr val="FBAE40"/>
          </p15:clr>
        </p15:guide>
        <p15:guide id="2" pos="28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a:xfrm>
            <a:off x="-12700" y="-26611"/>
            <a:ext cx="9134475" cy="3524250"/>
          </a:xfrm>
          <a:prstGeom prst="rect">
            <a:avLst/>
          </a:prstGeom>
          <a:noFill/>
          <a:ln>
            <a:noFill/>
          </a:ln>
        </p:spPr>
      </p:pic>
      <p:sp>
        <p:nvSpPr>
          <p:cNvPr id="10" name="Rectangle 9"/>
          <p:cNvSpPr/>
          <p:nvPr userDrawn="1"/>
        </p:nvSpPr>
        <p:spPr>
          <a:xfrm>
            <a:off x="0" y="-1"/>
            <a:ext cx="9144000" cy="68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b="1" spc="300" dirty="0">
                <a:solidFill>
                  <a:schemeClr val="tx2"/>
                </a:solidFill>
              </a:rPr>
              <a:t>2017 COASTAL MASTER PLAN</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512" y="152400"/>
            <a:ext cx="500881" cy="45720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2313" y="152400"/>
            <a:ext cx="457200" cy="457200"/>
          </a:xfrm>
          <a:prstGeom prst="rect">
            <a:avLst/>
          </a:prstGeom>
        </p:spPr>
      </p:pic>
      <p:sp>
        <p:nvSpPr>
          <p:cNvPr id="13" name="Title 1"/>
          <p:cNvSpPr>
            <a:spLocks noGrp="1"/>
          </p:cNvSpPr>
          <p:nvPr>
            <p:ph type="title" hasCustomPrompt="1"/>
          </p:nvPr>
        </p:nvSpPr>
        <p:spPr>
          <a:xfrm>
            <a:off x="685801" y="4419600"/>
            <a:ext cx="7772400" cy="1295400"/>
          </a:xfrm>
        </p:spPr>
        <p:txBody>
          <a:bodyPr anchor="t"/>
          <a:lstStyle>
            <a:lvl1pPr algn="l">
              <a:defRPr sz="4000" b="1" cap="all">
                <a:solidFill>
                  <a:schemeClr val="tx1"/>
                </a:solidFill>
              </a:defRPr>
            </a:lvl1pPr>
          </a:lstStyle>
          <a:p>
            <a:r>
              <a:rPr lang="en-US" dirty="0"/>
              <a:t>Slideshow Title</a:t>
            </a:r>
          </a:p>
        </p:txBody>
      </p:sp>
      <p:sp>
        <p:nvSpPr>
          <p:cNvPr id="14" name="Text Placeholder 2"/>
          <p:cNvSpPr>
            <a:spLocks noGrp="1"/>
          </p:cNvSpPr>
          <p:nvPr>
            <p:ph type="body" idx="1" hasCustomPrompt="1"/>
          </p:nvPr>
        </p:nvSpPr>
        <p:spPr>
          <a:xfrm>
            <a:off x="685801"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Subtitle</a:t>
            </a:r>
          </a:p>
        </p:txBody>
      </p:sp>
      <p:sp>
        <p:nvSpPr>
          <p:cNvPr id="15" name="Text Placeholder 13"/>
          <p:cNvSpPr>
            <a:spLocks noGrp="1"/>
          </p:cNvSpPr>
          <p:nvPr>
            <p:ph type="body" sz="quarter" idx="11" hasCustomPrompt="1"/>
          </p:nvPr>
        </p:nvSpPr>
        <p:spPr>
          <a:xfrm>
            <a:off x="1295400" y="6330117"/>
            <a:ext cx="6553200" cy="410655"/>
          </a:xfrm>
        </p:spPr>
        <p:txBody>
          <a:bodyPr>
            <a:normAutofit/>
          </a:bodyPr>
          <a:lstStyle>
            <a:lvl1pPr marL="0" indent="0" algn="ctr">
              <a:buNone/>
              <a:defRPr sz="1800" b="1">
                <a:solidFill>
                  <a:srgbClr val="FFFFFF"/>
                </a:solidFill>
                <a:latin typeface="+mn-lt"/>
              </a:defRPr>
            </a:lvl1pPr>
          </a:lstStyle>
          <a:p>
            <a:pPr lvl="0"/>
            <a:r>
              <a:rPr lang="en-US" dirty="0"/>
              <a:t>Presenter Name | Presentation Date</a:t>
            </a:r>
          </a:p>
        </p:txBody>
      </p:sp>
    </p:spTree>
    <p:extLst>
      <p:ext uri="{BB962C8B-B14F-4D97-AF65-F5344CB8AC3E}">
        <p14:creationId xmlns:p14="http://schemas.microsoft.com/office/powerpoint/2010/main" val="129845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208">
          <p15:clr>
            <a:srgbClr val="FBAE40"/>
          </p15:clr>
        </p15:guide>
        <p15:guide id="2" orient="horz" pos="3600">
          <p15:clr>
            <a:srgbClr val="FBAE40"/>
          </p15:clr>
        </p15:guide>
        <p15:guide id="3" orient="horz" pos="2784">
          <p15:clr>
            <a:srgbClr val="FBAE40"/>
          </p15:clr>
        </p15:guide>
        <p15:guide id="4" pos="432">
          <p15:clr>
            <a:srgbClr val="FBAE40"/>
          </p15:clr>
        </p15:guide>
        <p15:guide id="5" pos="5328">
          <p15:clr>
            <a:srgbClr val="FBAE40"/>
          </p15:clr>
        </p15:guide>
        <p15:guide id="6" orient="horz" pos="4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eed Vertical Content Generic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4038600" cy="1066800"/>
          </a:xfrm>
        </p:spPr>
        <p:txBody>
          <a:bodyPr>
            <a:normAutofit/>
          </a:bodyPr>
          <a:lstStyle>
            <a:lvl1pPr>
              <a:defRPr sz="28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0580405D-A643-224E-BD86-D482C39E2277}" type="slidenum">
              <a:rPr lang="en-US" smtClean="0"/>
              <a:pPr/>
              <a:t>‹#›</a:t>
            </a:fld>
            <a:endParaRPr lang="en-US" dirty="0"/>
          </a:p>
        </p:txBody>
      </p:sp>
      <p:sp>
        <p:nvSpPr>
          <p:cNvPr id="9" name="Picture Placeholder 8"/>
          <p:cNvSpPr>
            <a:spLocks noGrp="1"/>
          </p:cNvSpPr>
          <p:nvPr>
            <p:ph type="pic" sz="quarter" idx="13"/>
          </p:nvPr>
        </p:nvSpPr>
        <p:spPr>
          <a:xfrm>
            <a:off x="4648200" y="-2"/>
            <a:ext cx="4495800" cy="6172201"/>
          </a:xfrm>
          <a:solidFill>
            <a:schemeClr val="accent3">
              <a:lumMod val="75000"/>
            </a:schemeClr>
          </a:solidFill>
        </p:spPr>
        <p:txBody>
          <a:bodyPr/>
          <a:lstStyle>
            <a:lvl1pPr>
              <a:defRPr>
                <a:solidFill>
                  <a:schemeClr val="tx1">
                    <a:lumMod val="20000"/>
                    <a:lumOff val="80000"/>
                  </a:schemeClr>
                </a:solidFill>
              </a:defRPr>
            </a:lvl1pPr>
          </a:lstStyle>
          <a:p>
            <a:endParaRPr lang="en-US" dirty="0"/>
          </a:p>
        </p:txBody>
      </p:sp>
      <p:sp>
        <p:nvSpPr>
          <p:cNvPr id="8"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
        <p:nvSpPr>
          <p:cNvPr id="5" name="Content Placeholder 4"/>
          <p:cNvSpPr>
            <a:spLocks noGrp="1"/>
          </p:cNvSpPr>
          <p:nvPr>
            <p:ph sz="quarter" idx="14"/>
          </p:nvPr>
        </p:nvSpPr>
        <p:spPr>
          <a:xfrm>
            <a:off x="457200" y="16002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68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2832">
          <p15:clr>
            <a:srgbClr val="FBAE40"/>
          </p15:clr>
        </p15:guide>
        <p15:guide id="2" pos="29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Bleed Vertical Content Generic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8200" y="304800"/>
            <a:ext cx="4038600" cy="1066800"/>
          </a:xfrm>
        </p:spPr>
        <p:txBody>
          <a:bodyPr>
            <a:normAutofit/>
          </a:bodyPr>
          <a:lstStyle>
            <a:lvl1pPr>
              <a:defRPr sz="28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0580405D-A643-224E-BD86-D482C39E2277}" type="slidenum">
              <a:rPr lang="en-US" smtClean="0"/>
              <a:pPr/>
              <a:t>‹#›</a:t>
            </a:fld>
            <a:endParaRPr lang="en-US" dirty="0"/>
          </a:p>
        </p:txBody>
      </p:sp>
      <p:sp>
        <p:nvSpPr>
          <p:cNvPr id="9" name="Picture Placeholder 8"/>
          <p:cNvSpPr>
            <a:spLocks noGrp="1"/>
          </p:cNvSpPr>
          <p:nvPr>
            <p:ph type="pic" sz="quarter" idx="13"/>
          </p:nvPr>
        </p:nvSpPr>
        <p:spPr>
          <a:xfrm>
            <a:off x="0" y="-2"/>
            <a:ext cx="4495800" cy="6172201"/>
          </a:xfrm>
          <a:solidFill>
            <a:schemeClr val="accent3">
              <a:lumMod val="75000"/>
            </a:schemeClr>
          </a:solidFill>
        </p:spPr>
        <p:txBody>
          <a:bodyPr/>
          <a:lstStyle>
            <a:lvl1pPr>
              <a:defRPr>
                <a:solidFill>
                  <a:schemeClr val="tx1">
                    <a:lumMod val="20000"/>
                    <a:lumOff val="80000"/>
                  </a:schemeClr>
                </a:solidFill>
              </a:defRPr>
            </a:lvl1pPr>
          </a:lstStyle>
          <a:p>
            <a:endParaRPr lang="en-US" dirty="0"/>
          </a:p>
        </p:txBody>
      </p:sp>
      <p:sp>
        <p:nvSpPr>
          <p:cNvPr id="8"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
        <p:nvSpPr>
          <p:cNvPr id="5" name="Content Placeholder 4"/>
          <p:cNvSpPr>
            <a:spLocks noGrp="1"/>
          </p:cNvSpPr>
          <p:nvPr>
            <p:ph sz="quarter" idx="14"/>
          </p:nvPr>
        </p:nvSpPr>
        <p:spPr>
          <a:xfrm>
            <a:off x="4648200" y="16002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43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2928">
          <p15:clr>
            <a:srgbClr val="FBAE40"/>
          </p15:clr>
        </p15:guide>
        <p15:guide id="2" pos="283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0580405D-A643-224E-BD86-D482C39E2277}" type="slidenum">
              <a:rPr lang="en-US" smtClean="0"/>
              <a:pPr/>
              <a:t>‹#›</a:t>
            </a:fld>
            <a:endParaRPr lang="en-US" dirty="0"/>
          </a:p>
        </p:txBody>
      </p:sp>
      <p:sp>
        <p:nvSpPr>
          <p:cNvPr id="4" name="Footer Placeholder 3"/>
          <p:cNvSpPr>
            <a:spLocks noGrp="1"/>
          </p:cNvSpPr>
          <p:nvPr>
            <p:ph type="ftr" sz="quarter" idx="11"/>
          </p:nvPr>
        </p:nvSpPr>
        <p:spPr>
          <a:xfrm>
            <a:off x="457200" y="6356350"/>
            <a:ext cx="7315200" cy="365125"/>
          </a:xfrm>
        </p:spPr>
        <p:txBody>
          <a:bodyPr/>
          <a:lstStyle/>
          <a:p>
            <a:r>
              <a:rPr lang="en-US" smtClean="0"/>
              <a:t>2017 Coastal Master Plan</a:t>
            </a:r>
            <a:endParaRPr lang="en-US" dirty="0"/>
          </a:p>
        </p:txBody>
      </p:sp>
      <p:sp>
        <p:nvSpPr>
          <p:cNvPr id="5" name="Text Placeholder 3"/>
          <p:cNvSpPr>
            <a:spLocks noGrp="1"/>
          </p:cNvSpPr>
          <p:nvPr>
            <p:ph type="body" sz="quarter" idx="12"/>
          </p:nvPr>
        </p:nvSpPr>
        <p:spPr>
          <a:xfrm>
            <a:off x="457200" y="5257800"/>
            <a:ext cx="8229600" cy="914399"/>
          </a:xfrm>
        </p:spPr>
        <p:txBody>
          <a:bodyPr/>
          <a:lstStyle/>
          <a:p>
            <a:pPr lvl="0"/>
            <a:r>
              <a:rPr lang="en-US"/>
              <a:t>Click to edit Master text styles</a:t>
            </a:r>
          </a:p>
        </p:txBody>
      </p:sp>
      <p:sp>
        <p:nvSpPr>
          <p:cNvPr id="6" name="Picture Placeholder 4"/>
          <p:cNvSpPr>
            <a:spLocks noGrp="1"/>
          </p:cNvSpPr>
          <p:nvPr>
            <p:ph type="pic" sz="quarter" idx="13"/>
          </p:nvPr>
        </p:nvSpPr>
        <p:spPr>
          <a:xfrm>
            <a:off x="0" y="1600200"/>
            <a:ext cx="9144000" cy="3502025"/>
          </a:xfrm>
          <a:solidFill>
            <a:schemeClr val="accent3">
              <a:lumMod val="75000"/>
            </a:schemeClr>
          </a:solidFill>
        </p:spPr>
      </p:sp>
    </p:spTree>
    <p:extLst>
      <p:ext uri="{BB962C8B-B14F-4D97-AF65-F5344CB8AC3E}">
        <p14:creationId xmlns:p14="http://schemas.microsoft.com/office/powerpoint/2010/main" val="162279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3216">
          <p15:clr>
            <a:srgbClr val="FBAE40"/>
          </p15:clr>
        </p15:guide>
        <p15:guide id="2" orient="horz" pos="331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0580405D-A643-224E-BD86-D482C39E2277}" type="slidenum">
              <a:rPr lang="en-US" smtClean="0"/>
              <a:pPr/>
              <a:t>‹#›</a:t>
            </a:fld>
            <a:endParaRPr lang="en-US" dirty="0"/>
          </a:p>
        </p:txBody>
      </p:sp>
      <p:sp>
        <p:nvSpPr>
          <p:cNvPr id="4" name="Footer Placeholder 3"/>
          <p:cNvSpPr>
            <a:spLocks noGrp="1"/>
          </p:cNvSpPr>
          <p:nvPr>
            <p:ph type="ftr" sz="quarter" idx="11"/>
          </p:nvPr>
        </p:nvSpPr>
        <p:spPr/>
        <p:txBody>
          <a:bodyPr/>
          <a:lstStyle/>
          <a:p>
            <a:r>
              <a:rPr lang="en-US" smtClean="0"/>
              <a:t>2017 Coastal Master Plan</a:t>
            </a:r>
            <a:endParaRPr lang="en-US"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553481"/>
            <a:ext cx="9144000" cy="3551919"/>
          </a:xfrm>
          <a:prstGeom prst="rect">
            <a:avLst/>
          </a:prstGeom>
        </p:spPr>
      </p:pic>
      <p:sp>
        <p:nvSpPr>
          <p:cNvPr id="9" name="Text Placeholder 3"/>
          <p:cNvSpPr>
            <a:spLocks noGrp="1"/>
          </p:cNvSpPr>
          <p:nvPr>
            <p:ph type="body" sz="quarter" idx="12"/>
          </p:nvPr>
        </p:nvSpPr>
        <p:spPr>
          <a:xfrm>
            <a:off x="457200" y="5257800"/>
            <a:ext cx="8229600" cy="914399"/>
          </a:xfrm>
        </p:spPr>
        <p:txBody>
          <a:bodyPr/>
          <a:lstStyle/>
          <a:p>
            <a:pPr lvl="0"/>
            <a:r>
              <a:rPr lang="en-US"/>
              <a:t>Click to edit Master text styles</a:t>
            </a:r>
          </a:p>
        </p:txBody>
      </p:sp>
    </p:spTree>
    <p:extLst>
      <p:ext uri="{BB962C8B-B14F-4D97-AF65-F5344CB8AC3E}">
        <p14:creationId xmlns:p14="http://schemas.microsoft.com/office/powerpoint/2010/main" val="89962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3312">
          <p15:clr>
            <a:srgbClr val="FBAE40"/>
          </p15:clr>
        </p15:guide>
        <p15:guide id="2" orient="horz" pos="32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38400"/>
            <a:ext cx="8229600" cy="1143000"/>
          </a:xfrm>
        </p:spPr>
        <p:txBody>
          <a:bodyPr/>
          <a:lstStyle>
            <a:lvl1pPr>
              <a:defRPr>
                <a:solidFill>
                  <a:schemeClr val="tx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0580405D-A643-224E-BD86-D482C39E2277}" type="slidenum">
              <a:rPr lang="en-US" smtClean="0"/>
              <a:pPr/>
              <a:t>‹#›</a:t>
            </a:fld>
            <a:endParaRPr lang="en-US" dirty="0"/>
          </a:p>
        </p:txBody>
      </p:sp>
      <p:sp>
        <p:nvSpPr>
          <p:cNvPr id="6"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69456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256">
          <p15:clr>
            <a:srgbClr val="FBAE40"/>
          </p15:clr>
        </p15:guide>
        <p15:guide id="2" orient="horz" pos="15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Full Bleed Image + Title Option 1">
    <p:spTree>
      <p:nvGrpSpPr>
        <p:cNvPr id="1" name=""/>
        <p:cNvGrpSpPr/>
        <p:nvPr/>
      </p:nvGrpSpPr>
      <p:grpSpPr>
        <a:xfrm>
          <a:off x="0" y="0"/>
          <a:ext cx="0" cy="0"/>
          <a:chOff x="0" y="0"/>
          <a:chExt cx="0" cy="0"/>
        </a:xfrm>
      </p:grpSpPr>
      <p:pic>
        <p:nvPicPr>
          <p:cNvPr id="3" name="Picture 2" descr="Orleans Land Bridge 1.jpg"/>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394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leed Image + Title Generic">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0" y="-1"/>
            <a:ext cx="9144000" cy="6258821"/>
          </a:xfrm>
          <a:solidFill>
            <a:schemeClr val="accent3">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8"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9"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94452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Full Bleed Image Option 1">
    <p:spTree>
      <p:nvGrpSpPr>
        <p:cNvPr id="1" name=""/>
        <p:cNvGrpSpPr/>
        <p:nvPr/>
      </p:nvGrpSpPr>
      <p:grpSpPr>
        <a:xfrm>
          <a:off x="0" y="0"/>
          <a:ext cx="0" cy="0"/>
          <a:chOff x="0" y="0"/>
          <a:chExt cx="0" cy="0"/>
        </a:xfrm>
      </p:grpSpPr>
      <p:pic>
        <p:nvPicPr>
          <p:cNvPr id="6" name="Picture 5" descr="Biloxi Marsh 2.jpg"/>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274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Bleed Image Generic">
    <p:spTree>
      <p:nvGrpSpPr>
        <p:cNvPr id="1" name=""/>
        <p:cNvGrpSpPr/>
        <p:nvPr/>
      </p:nvGrpSpPr>
      <p:grpSpPr>
        <a:xfrm>
          <a:off x="0" y="0"/>
          <a:ext cx="0" cy="0"/>
          <a:chOff x="0" y="0"/>
          <a:chExt cx="0" cy="0"/>
        </a:xfrm>
      </p:grpSpPr>
      <p:sp>
        <p:nvSpPr>
          <p:cNvPr id="6" name="TextBox 5"/>
          <p:cNvSpPr txBox="1"/>
          <p:nvPr userDrawn="1"/>
        </p:nvSpPr>
        <p:spPr>
          <a:xfrm>
            <a:off x="2001212" y="2724727"/>
            <a:ext cx="184666" cy="369332"/>
          </a:xfrm>
          <a:prstGeom prst="rect">
            <a:avLst/>
          </a:prstGeom>
          <a:noFill/>
        </p:spPr>
        <p:txBody>
          <a:bodyPr wrap="none" rtlCol="0">
            <a:spAutoFit/>
          </a:bodyPr>
          <a:lstStyle/>
          <a:p>
            <a:pPr defTabSz="457200"/>
            <a:endParaRPr lang="en-US" dirty="0">
              <a:solidFill>
                <a:srgbClr val="3D3D3D"/>
              </a:solidFill>
            </a:endParaRPr>
          </a:p>
        </p:txBody>
      </p:sp>
      <p:sp>
        <p:nvSpPr>
          <p:cNvPr id="8" name="Picture Placeholder 2"/>
          <p:cNvSpPr>
            <a:spLocks noGrp="1"/>
          </p:cNvSpPr>
          <p:nvPr>
            <p:ph type="pic" idx="10"/>
          </p:nvPr>
        </p:nvSpPr>
        <p:spPr>
          <a:xfrm>
            <a:off x="0" y="0"/>
            <a:ext cx="9144000" cy="6858000"/>
          </a:xfrm>
          <a:solidFill>
            <a:schemeClr val="accent3">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05939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5"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25575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7" name="Rectangle 16"/>
          <p:cNvSpPr/>
          <p:nvPr userDrawn="1"/>
        </p:nvSpPr>
        <p:spPr>
          <a:xfrm>
            <a:off x="0" y="-1"/>
            <a:ext cx="9144000" cy="6172201"/>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2" name="Picture 3"/>
          <p:cNvPicPr>
            <a:picLocks noChangeAspect="1"/>
          </p:cNvPicPr>
          <p:nvPr userDrawn="1"/>
        </p:nvPicPr>
        <p:blipFill rotWithShape="1">
          <a:blip r:embed="rId2">
            <a:extLst>
              <a:ext uri="{28A0092B-C50C-407E-A947-70E740481C1C}">
                <a14:useLocalDpi xmlns:a14="http://schemas.microsoft.com/office/drawing/2010/main" val="0"/>
              </a:ext>
            </a:extLst>
          </a:blip>
          <a:srcRect t="-3978" b="28417"/>
          <a:stretch/>
        </p:blipFill>
        <p:spPr bwMode="auto">
          <a:xfrm>
            <a:off x="0" y="39624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85801" y="2133600"/>
            <a:ext cx="7772400" cy="1371600"/>
          </a:xfrm>
        </p:spPr>
        <p:txBody>
          <a:bodyPr anchor="t">
            <a:normAutofit/>
          </a:bodyPr>
          <a:lstStyle>
            <a:lvl1pPr algn="l">
              <a:defRPr sz="3600" b="1" cap="all"/>
            </a:lvl1pPr>
          </a:lstStyle>
          <a:p>
            <a:r>
              <a:rPr lang="en-US" dirty="0"/>
              <a:t>Slideshow Title</a:t>
            </a:r>
          </a:p>
        </p:txBody>
      </p:sp>
      <p:sp>
        <p:nvSpPr>
          <p:cNvPr id="3" name="Text Placeholder 2"/>
          <p:cNvSpPr>
            <a:spLocks noGrp="1"/>
          </p:cNvSpPr>
          <p:nvPr>
            <p:ph type="body" idx="1" hasCustomPrompt="1"/>
          </p:nvPr>
        </p:nvSpPr>
        <p:spPr>
          <a:xfrm>
            <a:off x="685801" y="3521770"/>
            <a:ext cx="7772400" cy="440630"/>
          </a:xfrm>
        </p:spPr>
        <p:txBody>
          <a:bodyPr anchor="b">
            <a:no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Subtitle</a:t>
            </a:r>
          </a:p>
        </p:txBody>
      </p:sp>
      <p:sp>
        <p:nvSpPr>
          <p:cNvPr id="11" name="Rectangle 10"/>
          <p:cNvSpPr/>
          <p:nvPr userDrawn="1"/>
        </p:nvSpPr>
        <p:spPr>
          <a:xfrm>
            <a:off x="0" y="-1"/>
            <a:ext cx="9144000" cy="68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b="1" spc="300" dirty="0">
                <a:solidFill>
                  <a:schemeClr val="tx2"/>
                </a:solidFill>
              </a:rPr>
              <a:t>2017 COASTAL MASTER PLAN</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512" y="152400"/>
            <a:ext cx="500881" cy="45720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2313" y="152400"/>
            <a:ext cx="457200" cy="457200"/>
          </a:xfrm>
          <a:prstGeom prst="rect">
            <a:avLst/>
          </a:prstGeom>
        </p:spPr>
      </p:pic>
      <p:sp>
        <p:nvSpPr>
          <p:cNvPr id="10" name="Rectangle 9"/>
          <p:cNvSpPr/>
          <p:nvPr userDrawn="1"/>
        </p:nvSpPr>
        <p:spPr>
          <a:xfrm>
            <a:off x="0" y="6265333"/>
            <a:ext cx="9144000" cy="5926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31" name="Text Placeholder 13"/>
          <p:cNvSpPr>
            <a:spLocks noGrp="1"/>
          </p:cNvSpPr>
          <p:nvPr>
            <p:ph type="body" sz="quarter" idx="11" hasCustomPrompt="1"/>
          </p:nvPr>
        </p:nvSpPr>
        <p:spPr>
          <a:xfrm>
            <a:off x="1295400" y="6330117"/>
            <a:ext cx="6553200" cy="410655"/>
          </a:xfrm>
        </p:spPr>
        <p:txBody>
          <a:bodyPr>
            <a:normAutofit/>
          </a:bodyPr>
          <a:lstStyle>
            <a:lvl1pPr marL="0" indent="0" algn="ctr">
              <a:buNone/>
              <a:defRPr sz="1800" b="1">
                <a:solidFill>
                  <a:srgbClr val="FFFFFF"/>
                </a:solidFill>
                <a:latin typeface="+mn-lt"/>
              </a:defRPr>
            </a:lvl1pPr>
          </a:lstStyle>
          <a:p>
            <a:pPr lvl="0"/>
            <a:r>
              <a:rPr lang="en-US" dirty="0"/>
              <a:t>Presenter Name | Presentation Date</a:t>
            </a:r>
          </a:p>
        </p:txBody>
      </p:sp>
    </p:spTree>
    <p:extLst>
      <p:ext uri="{BB962C8B-B14F-4D97-AF65-F5344CB8AC3E}">
        <p14:creationId xmlns:p14="http://schemas.microsoft.com/office/powerpoint/2010/main" val="78182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344">
          <p15:clr>
            <a:srgbClr val="FBAE40"/>
          </p15:clr>
        </p15:guide>
        <p15:guide id="2" orient="horz" pos="2208">
          <p15:clr>
            <a:srgbClr val="FBAE40"/>
          </p15:clr>
        </p15:guide>
        <p15:guide id="3" orient="horz" pos="2496">
          <p15:clr>
            <a:srgbClr val="FBAE40"/>
          </p15:clr>
        </p15:guide>
        <p15:guide id="4" pos="432">
          <p15:clr>
            <a:srgbClr val="FBAE40"/>
          </p15:clr>
        </p15:guide>
        <p15:guide id="5" pos="5328">
          <p15:clr>
            <a:srgbClr val="FBAE40"/>
          </p15:clr>
        </p15:guide>
        <p15:guide id="6" orient="horz" pos="4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3048000" cy="1295400"/>
          </a:xfrm>
        </p:spPr>
        <p:txBody>
          <a:bodyPr anchor="b">
            <a:noAutofit/>
          </a:bodyPr>
          <a:lstStyle>
            <a:lvl1pPr algn="l">
              <a:defRPr sz="2800" b="1"/>
            </a:lvl1pPr>
          </a:lstStyle>
          <a:p>
            <a:r>
              <a:rPr lang="en-US" dirty="0"/>
              <a:t>CLICK TO EDIT MASTER TITLE STYLE</a:t>
            </a:r>
          </a:p>
        </p:txBody>
      </p:sp>
      <p:sp>
        <p:nvSpPr>
          <p:cNvPr id="4" name="Text Placeholder 3"/>
          <p:cNvSpPr>
            <a:spLocks noGrp="1"/>
          </p:cNvSpPr>
          <p:nvPr>
            <p:ph type="body" sz="half" idx="2"/>
          </p:nvPr>
        </p:nvSpPr>
        <p:spPr>
          <a:xfrm>
            <a:off x="457200" y="1752600"/>
            <a:ext cx="3048000" cy="441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Content Placeholder 5"/>
          <p:cNvSpPr>
            <a:spLocks noGrp="1"/>
          </p:cNvSpPr>
          <p:nvPr>
            <p:ph sz="quarter" idx="13"/>
          </p:nvPr>
        </p:nvSpPr>
        <p:spPr>
          <a:xfrm>
            <a:off x="3657600" y="304800"/>
            <a:ext cx="5029200" cy="586740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10"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147085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104">
          <p15:clr>
            <a:srgbClr val="FBAE40"/>
          </p15:clr>
        </p15:guide>
        <p15:guide id="2" pos="2208">
          <p15:clr>
            <a:srgbClr val="FBAE40"/>
          </p15:clr>
        </p15:guide>
        <p15:guide id="3" pos="230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0" y="4501356"/>
            <a:ext cx="5562600" cy="451644"/>
          </a:xfrm>
        </p:spPr>
        <p:txBody>
          <a:bodyPr anchor="b">
            <a:noAutofit/>
          </a:bodyPr>
          <a:lstStyle>
            <a:lvl1pPr algn="l">
              <a:defRPr sz="22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52600" y="304800"/>
            <a:ext cx="5562600" cy="4044156"/>
          </a:xfrm>
          <a:solidFill>
            <a:schemeClr val="accent3">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52600" y="5105400"/>
            <a:ext cx="5562600" cy="10668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10"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132800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1104">
          <p15:clr>
            <a:srgbClr val="FBAE40"/>
          </p15:clr>
        </p15:guide>
        <p15:guide id="2" pos="4608">
          <p15:clr>
            <a:srgbClr val="FBAE40"/>
          </p15:clr>
        </p15:guide>
        <p15:guide id="3" orient="horz" pos="2736">
          <p15:clr>
            <a:srgbClr val="FBAE40"/>
          </p15:clr>
        </p15:guide>
        <p15:guide id="4" orient="horz" pos="3120">
          <p15:clr>
            <a:srgbClr val="FBAE40"/>
          </p15:clr>
        </p15:guide>
        <p15:guide id="5" orient="horz" pos="3216">
          <p15:clr>
            <a:srgbClr val="FBAE40"/>
          </p15:clr>
        </p15:guide>
        <p15:guide id="6" orient="horz" pos="28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17" name="Rectangle 16"/>
          <p:cNvSpPr/>
          <p:nvPr userDrawn="1"/>
        </p:nvSpPr>
        <p:spPr>
          <a:xfrm>
            <a:off x="0" y="-1"/>
            <a:ext cx="9144000" cy="6172201"/>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8" name="TextBox 17"/>
          <p:cNvSpPr txBox="1"/>
          <p:nvPr userDrawn="1"/>
        </p:nvSpPr>
        <p:spPr>
          <a:xfrm>
            <a:off x="457199" y="2209800"/>
            <a:ext cx="8229601" cy="993169"/>
          </a:xfrm>
          <a:prstGeom prst="rect">
            <a:avLst/>
          </a:prstGeom>
          <a:noFill/>
        </p:spPr>
        <p:txBody>
          <a:bodyPr wrap="square" rtlCol="0">
            <a:normAutofit/>
          </a:bodyPr>
          <a:lstStyle/>
          <a:p>
            <a:pPr algn="ctr" defTabSz="457200">
              <a:lnSpc>
                <a:spcPct val="140000"/>
              </a:lnSpc>
            </a:pPr>
            <a:r>
              <a:rPr lang="en-US" sz="4000" dirty="0">
                <a:solidFill>
                  <a:schemeClr val="tx1"/>
                </a:solidFill>
              </a:rPr>
              <a:t>QUESTIONS?</a:t>
            </a:r>
          </a:p>
        </p:txBody>
      </p:sp>
      <p:sp>
        <p:nvSpPr>
          <p:cNvPr id="11" name="Rectangle 10"/>
          <p:cNvSpPr/>
          <p:nvPr userDrawn="1"/>
        </p:nvSpPr>
        <p:spPr>
          <a:xfrm>
            <a:off x="0" y="-1"/>
            <a:ext cx="9144000" cy="68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b="1" spc="300" dirty="0">
                <a:solidFill>
                  <a:schemeClr val="tx2"/>
                </a:solidFill>
              </a:rPr>
              <a:t>2017 COASTAL MASTER PLAN</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512" y="152400"/>
            <a:ext cx="500881" cy="4572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313" y="152400"/>
            <a:ext cx="457200" cy="457200"/>
          </a:xfrm>
          <a:prstGeom prst="rect">
            <a:avLst/>
          </a:prstGeom>
        </p:spPr>
      </p:pic>
      <p:sp>
        <p:nvSpPr>
          <p:cNvPr id="3" name="Rectangle 2"/>
          <p:cNvSpPr/>
          <p:nvPr userDrawn="1"/>
        </p:nvSpPr>
        <p:spPr>
          <a:xfrm>
            <a:off x="3629157" y="3124402"/>
            <a:ext cx="2261191" cy="609398"/>
          </a:xfrm>
          <a:prstGeom prst="rect">
            <a:avLst/>
          </a:prstGeom>
        </p:spPr>
        <p:txBody>
          <a:bodyPr wrap="square">
            <a:normAutofit/>
          </a:bodyPr>
          <a:lstStyle/>
          <a:p>
            <a:pPr algn="ctr" defTabSz="457200">
              <a:lnSpc>
                <a:spcPct val="140000"/>
              </a:lnSpc>
            </a:pPr>
            <a:r>
              <a:rPr lang="en-US" sz="2400" b="0" dirty="0" err="1">
                <a:solidFill>
                  <a:schemeClr val="tx1"/>
                </a:solidFill>
              </a:rPr>
              <a:t>coastal.la.gov</a:t>
            </a:r>
            <a:endParaRPr lang="en-US" sz="2400" b="0" dirty="0">
              <a:solidFill>
                <a:schemeClr val="tx1"/>
              </a:solidFill>
            </a:endParaRPr>
          </a:p>
        </p:txBody>
      </p:sp>
      <p:pic>
        <p:nvPicPr>
          <p:cNvPr id="4" name="Picture 3"/>
          <p:cNvPicPr>
            <a:picLocks noChangeAspect="1"/>
          </p:cNvPicPr>
          <p:nvPr userDrawn="1"/>
        </p:nvPicPr>
        <p:blipFill>
          <a:blip r:embed="rId4" cstate="print">
            <a:duotone>
              <a:prstClr val="black"/>
              <a:schemeClr val="tx1">
                <a:tint val="45000"/>
                <a:satMod val="400000"/>
              </a:schemeClr>
            </a:duotone>
            <a:extLst>
              <a:ext uri="{BEBA8EAE-BF5A-486C-A8C5-ECC9F3942E4B}">
                <a14:imgProps xmlns:a14="http://schemas.microsoft.com/office/drawing/2010/main">
                  <a14:imgLayer r:embed="rId5">
                    <a14:imgEffect>
                      <a14:saturation sat="4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253649" y="3239823"/>
            <a:ext cx="457200" cy="457200"/>
          </a:xfrm>
          <a:prstGeom prst="rect">
            <a:avLst/>
          </a:prstGeom>
        </p:spPr>
      </p:pic>
      <p:pic>
        <p:nvPicPr>
          <p:cNvPr id="12" name="Picture 3"/>
          <p:cNvPicPr>
            <a:picLocks noChangeAspect="1"/>
          </p:cNvPicPr>
          <p:nvPr userDrawn="1"/>
        </p:nvPicPr>
        <p:blipFill rotWithShape="1">
          <a:blip r:embed="rId6">
            <a:extLst>
              <a:ext uri="{28A0092B-C50C-407E-A947-70E740481C1C}">
                <a14:useLocalDpi xmlns:a14="http://schemas.microsoft.com/office/drawing/2010/main" val="0"/>
              </a:ext>
            </a:extLst>
          </a:blip>
          <a:srcRect t="-3978" b="28417"/>
          <a:stretch/>
        </p:blipFill>
        <p:spPr bwMode="auto">
          <a:xfrm>
            <a:off x="0" y="39624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0" y="6265333"/>
            <a:ext cx="9144000" cy="5926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1" name="Text Placeholder 13"/>
          <p:cNvSpPr>
            <a:spLocks noGrp="1"/>
          </p:cNvSpPr>
          <p:nvPr>
            <p:ph type="body" sz="quarter" idx="11" hasCustomPrompt="1"/>
          </p:nvPr>
        </p:nvSpPr>
        <p:spPr>
          <a:xfrm>
            <a:off x="1295400" y="6330117"/>
            <a:ext cx="6553200" cy="410655"/>
          </a:xfrm>
        </p:spPr>
        <p:txBody>
          <a:bodyPr>
            <a:normAutofit/>
          </a:bodyPr>
          <a:lstStyle>
            <a:lvl1pPr marL="0" indent="0" algn="ctr">
              <a:buNone/>
              <a:defRPr sz="1800" b="1">
                <a:solidFill>
                  <a:srgbClr val="FFFFFF"/>
                </a:solidFill>
                <a:latin typeface="+mn-lt"/>
              </a:defRPr>
            </a:lvl1pPr>
          </a:lstStyle>
          <a:p>
            <a:pPr lvl="0"/>
            <a:r>
              <a:rPr lang="en-US" dirty="0"/>
              <a:t>Presenter Name | Presentation Date</a:t>
            </a:r>
          </a:p>
        </p:txBody>
      </p:sp>
    </p:spTree>
    <p:extLst>
      <p:ext uri="{BB962C8B-B14F-4D97-AF65-F5344CB8AC3E}">
        <p14:creationId xmlns:p14="http://schemas.microsoft.com/office/powerpoint/2010/main" val="169983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432">
          <p15:clr>
            <a:srgbClr val="FBAE40"/>
          </p15:clr>
        </p15:guide>
        <p15:guide id="2" orient="horz" pos="2016">
          <p15:clr>
            <a:srgbClr val="FBAE40"/>
          </p15:clr>
        </p15:guide>
        <p15:guide id="3" orient="horz" pos="1392">
          <p15:clr>
            <a:srgbClr val="FBAE40"/>
          </p15:clr>
        </p15:guide>
        <p15:guide id="4" orient="horz" pos="23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Slide Number Placeholder 2"/>
          <p:cNvSpPr>
            <a:spLocks noGrp="1"/>
          </p:cNvSpPr>
          <p:nvPr>
            <p:ph type="sldNum" sz="quarter" idx="10"/>
          </p:nvPr>
        </p:nvSpPr>
        <p:spPr>
          <a:xfrm>
            <a:off x="7772400" y="6356350"/>
            <a:ext cx="914400" cy="365125"/>
          </a:xfrm>
        </p:spPr>
        <p:txBody>
          <a:bodyPr/>
          <a:lstStyle/>
          <a:p>
            <a:pPr defTabSz="457200"/>
            <a:fld id="{0580405D-A643-224E-BD86-D482C39E2277}" type="slidenum">
              <a:rPr lang="en-US" smtClean="0"/>
              <a:pPr defTabSz="457200"/>
              <a:t>‹#›</a:t>
            </a:fld>
            <a:endParaRPr lang="en-US" dirty="0"/>
          </a:p>
        </p:txBody>
      </p:sp>
      <p:sp>
        <p:nvSpPr>
          <p:cNvPr id="15" name="Footer Placeholder 3"/>
          <p:cNvSpPr>
            <a:spLocks noGrp="1"/>
          </p:cNvSpPr>
          <p:nvPr>
            <p:ph type="ftr" sz="quarter" idx="11"/>
          </p:nvPr>
        </p:nvSpPr>
        <p:spPr>
          <a:xfrm>
            <a:off x="457200" y="6356350"/>
            <a:ext cx="7315200" cy="365125"/>
          </a:xfrm>
        </p:spPr>
        <p:txBody>
          <a:bodyPr/>
          <a:lstStyle/>
          <a:p>
            <a:pPr defTabSz="457200"/>
            <a:r>
              <a:rPr lang="en-US" smtClean="0"/>
              <a:t>2017 Coastal Master Plan</a:t>
            </a:r>
            <a:endParaRPr lang="en-US" dirty="0"/>
          </a:p>
        </p:txBody>
      </p:sp>
      <p:sp>
        <p:nvSpPr>
          <p:cNvPr id="17" name="Rectangle 16"/>
          <p:cNvSpPr/>
          <p:nvPr userDrawn="1"/>
        </p:nvSpPr>
        <p:spPr>
          <a:xfrm>
            <a:off x="0" y="-1"/>
            <a:ext cx="9144000" cy="68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0" spc="300" dirty="0" smtClean="0">
                <a:solidFill>
                  <a:schemeClr val="tx2"/>
                </a:solidFill>
              </a:rPr>
              <a:t>2017 COASTAL MASTER PLAN</a:t>
            </a:r>
            <a:endParaRPr lang="en-US" sz="1600" b="0" spc="300" dirty="0">
              <a:solidFill>
                <a:schemeClr val="tx2"/>
              </a:solidFill>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512" y="152400"/>
            <a:ext cx="500881" cy="45720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313" y="152400"/>
            <a:ext cx="457200" cy="457200"/>
          </a:xfrm>
          <a:prstGeom prst="rect">
            <a:avLst/>
          </a:prstGeom>
        </p:spPr>
      </p:pic>
      <p:pic>
        <p:nvPicPr>
          <p:cNvPr id="20" name="Picture Placeholder 12" descr="Current 100yr Depth P90.png"/>
          <p:cNvPicPr>
            <a:picLocks noChangeAspect="1"/>
          </p:cNvPicPr>
          <p:nvPr userDrawn="1"/>
        </p:nvPicPr>
        <p:blipFill>
          <a:blip r:embed="rId4">
            <a:extLst>
              <a:ext uri="{28A0092B-C50C-407E-A947-70E740481C1C}">
                <a14:useLocalDpi xmlns:a14="http://schemas.microsoft.com/office/drawing/2010/main" val="0"/>
              </a:ext>
            </a:extLst>
          </a:blip>
          <a:srcRect t="29328" b="29328"/>
          <a:stretch>
            <a:fillRect/>
          </a:stretch>
        </p:blipFill>
        <p:spPr>
          <a:xfrm>
            <a:off x="0" y="685800"/>
            <a:ext cx="9144000" cy="2847965"/>
          </a:xfrm>
          <a:prstGeom prst="rect">
            <a:avLst/>
          </a:prstGeom>
        </p:spPr>
      </p:pic>
      <p:sp>
        <p:nvSpPr>
          <p:cNvPr id="21" name="TextBox 20"/>
          <p:cNvSpPr txBox="1"/>
          <p:nvPr userDrawn="1"/>
        </p:nvSpPr>
        <p:spPr>
          <a:xfrm>
            <a:off x="457199" y="4112231"/>
            <a:ext cx="8229601" cy="993169"/>
          </a:xfrm>
          <a:prstGeom prst="rect">
            <a:avLst/>
          </a:prstGeom>
          <a:noFill/>
        </p:spPr>
        <p:txBody>
          <a:bodyPr wrap="square" rtlCol="0">
            <a:normAutofit/>
          </a:bodyPr>
          <a:lstStyle/>
          <a:p>
            <a:pPr algn="ctr" defTabSz="457200">
              <a:lnSpc>
                <a:spcPct val="140000"/>
              </a:lnSpc>
            </a:pPr>
            <a:r>
              <a:rPr lang="en-US" sz="4000" dirty="0">
                <a:solidFill>
                  <a:schemeClr val="tx1"/>
                </a:solidFill>
              </a:rPr>
              <a:t>QUESTIONS?</a:t>
            </a:r>
          </a:p>
        </p:txBody>
      </p:sp>
    </p:spTree>
    <p:extLst>
      <p:ext uri="{BB962C8B-B14F-4D97-AF65-F5344CB8AC3E}">
        <p14:creationId xmlns:p14="http://schemas.microsoft.com/office/powerpoint/2010/main" val="13195580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1" name="Rectangle 10"/>
          <p:cNvSpPr/>
          <p:nvPr userDrawn="1"/>
        </p:nvSpPr>
        <p:spPr>
          <a:xfrm>
            <a:off x="0" y="-1"/>
            <a:ext cx="9144000" cy="4724401"/>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ext Placeholder 9"/>
          <p:cNvSpPr>
            <a:spLocks noGrp="1"/>
          </p:cNvSpPr>
          <p:nvPr>
            <p:ph type="body" sz="quarter" idx="10" hasCustomPrompt="1"/>
          </p:nvPr>
        </p:nvSpPr>
        <p:spPr>
          <a:xfrm>
            <a:off x="1295400" y="4876800"/>
            <a:ext cx="6553200" cy="457201"/>
          </a:xfrm>
        </p:spPr>
        <p:txBody>
          <a:bodyPr anchor="ctr">
            <a:normAutofit/>
          </a:bodyPr>
          <a:lstStyle>
            <a:lvl1pPr marL="0" indent="0" algn="ctr">
              <a:buNone/>
              <a:defRPr sz="1800" b="1">
                <a:solidFill>
                  <a:schemeClr val="tx1"/>
                </a:solidFill>
                <a:latin typeface="+mn-lt"/>
              </a:defRPr>
            </a:lvl1pPr>
          </a:lstStyle>
          <a:p>
            <a:pPr lvl="0"/>
            <a:r>
              <a:rPr lang="en-US" dirty="0"/>
              <a:t>Presenter Name | Email Address</a:t>
            </a:r>
          </a:p>
        </p:txBody>
      </p:sp>
      <p:sp>
        <p:nvSpPr>
          <p:cNvPr id="13" name="TextBox 12"/>
          <p:cNvSpPr txBox="1"/>
          <p:nvPr userDrawn="1"/>
        </p:nvSpPr>
        <p:spPr>
          <a:xfrm>
            <a:off x="457199" y="2209800"/>
            <a:ext cx="8229601" cy="993169"/>
          </a:xfrm>
          <a:prstGeom prst="rect">
            <a:avLst/>
          </a:prstGeom>
          <a:noFill/>
        </p:spPr>
        <p:txBody>
          <a:bodyPr wrap="square" rtlCol="0">
            <a:normAutofit/>
          </a:bodyPr>
          <a:lstStyle/>
          <a:p>
            <a:pPr algn="ctr" defTabSz="457200">
              <a:lnSpc>
                <a:spcPct val="140000"/>
              </a:lnSpc>
            </a:pPr>
            <a:r>
              <a:rPr lang="en-US" sz="4000" dirty="0">
                <a:solidFill>
                  <a:schemeClr val="bg1"/>
                </a:solidFill>
              </a:rPr>
              <a:t>THANK YOU</a:t>
            </a:r>
          </a:p>
        </p:txBody>
      </p:sp>
    </p:spTree>
    <p:extLst>
      <p:ext uri="{BB962C8B-B14F-4D97-AF65-F5344CB8AC3E}">
        <p14:creationId xmlns:p14="http://schemas.microsoft.com/office/powerpoint/2010/main" val="70381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432">
          <p15:clr>
            <a:srgbClr val="FBAE40"/>
          </p15:clr>
        </p15:guide>
        <p15:guide id="2" orient="horz" pos="2976">
          <p15:clr>
            <a:srgbClr val="FBAE40"/>
          </p15:clr>
        </p15:guide>
        <p15:guide id="3" orient="horz" pos="3360">
          <p15:clr>
            <a:srgbClr val="FBAE40"/>
          </p15:clr>
        </p15:guide>
        <p15:guide id="4" orient="horz" pos="3072">
          <p15:clr>
            <a:srgbClr val="FBAE40"/>
          </p15:clr>
        </p15:guide>
        <p15:guide id="5" pos="816">
          <p15:clr>
            <a:srgbClr val="FBAE40"/>
          </p15:clr>
        </p15:guide>
        <p15:guide id="6" pos="49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Title Option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9144000" cy="4762831"/>
          </a:xfrm>
          <a:prstGeom prst="rect">
            <a:avLst/>
          </a:prstGeom>
          <a:noFill/>
          <a:ln>
            <a:noFill/>
          </a:ln>
        </p:spPr>
      </p:pic>
      <p:sp>
        <p:nvSpPr>
          <p:cNvPr id="2" name="Title 1"/>
          <p:cNvSpPr>
            <a:spLocks noGrp="1"/>
          </p:cNvSpPr>
          <p:nvPr>
            <p:ph type="ctrTitle" hasCustomPrompt="1"/>
          </p:nvPr>
        </p:nvSpPr>
        <p:spPr>
          <a:xfrm>
            <a:off x="685800" y="3297962"/>
            <a:ext cx="7772400" cy="1470025"/>
          </a:xfrm>
        </p:spPr>
        <p:txBody>
          <a:bodyPr/>
          <a:lstStyle>
            <a:lvl1pPr>
              <a:defRPr>
                <a:solidFill>
                  <a:schemeClr val="bg1"/>
                </a:solidFill>
              </a:defRPr>
            </a:lvl1pPr>
          </a:lstStyle>
          <a:p>
            <a:r>
              <a:rPr lang="en-US" dirty="0"/>
              <a:t>Section title</a:t>
            </a:r>
          </a:p>
        </p:txBody>
      </p:sp>
      <p:sp>
        <p:nvSpPr>
          <p:cNvPr id="6" name="Slide Number Placeholder 5"/>
          <p:cNvSpPr>
            <a:spLocks noGrp="1"/>
          </p:cNvSpPr>
          <p:nvPr>
            <p:ph type="sldNum" sz="quarter" idx="12"/>
          </p:nvPr>
        </p:nvSpPr>
        <p:spPr/>
        <p:txBody>
          <a:bodyPr/>
          <a:lstStyle/>
          <a:p>
            <a:fld id="{0580405D-A643-224E-BD86-D482C39E2277}" type="slidenum">
              <a:rPr lang="en-US" smtClean="0"/>
              <a:t>‹#›</a:t>
            </a:fld>
            <a:endParaRPr lang="en-US"/>
          </a:p>
        </p:txBody>
      </p:sp>
      <p:sp>
        <p:nvSpPr>
          <p:cNvPr id="8" name="Subtitle 2"/>
          <p:cNvSpPr>
            <a:spLocks noGrp="1"/>
          </p:cNvSpPr>
          <p:nvPr>
            <p:ph type="subTitle" idx="1" hasCustomPrompt="1"/>
          </p:nvPr>
        </p:nvSpPr>
        <p:spPr>
          <a:xfrm>
            <a:off x="685800" y="5053737"/>
            <a:ext cx="6400800" cy="67129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11" name="Footer Placeholder 4"/>
          <p:cNvSpPr>
            <a:spLocks noGrp="1"/>
          </p:cNvSpPr>
          <p:nvPr>
            <p:ph type="ftr" sz="quarter" idx="11"/>
          </p:nvPr>
        </p:nvSpPr>
        <p:spPr>
          <a:xfrm>
            <a:off x="457199" y="6356189"/>
            <a:ext cx="7471317"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213752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93" y="683846"/>
            <a:ext cx="9144000" cy="3634152"/>
          </a:xfrm>
          <a:prstGeom prst="rect">
            <a:avLst/>
          </a:prstGeom>
          <a:ln>
            <a:noFill/>
          </a:ln>
          <a:effectLst/>
        </p:spPr>
      </p:pic>
      <p:sp>
        <p:nvSpPr>
          <p:cNvPr id="3" name="Slide Number Placeholder 2"/>
          <p:cNvSpPr>
            <a:spLocks noGrp="1"/>
          </p:cNvSpPr>
          <p:nvPr>
            <p:ph type="sldNum" sz="quarter" idx="10"/>
          </p:nvPr>
        </p:nvSpPr>
        <p:spPr/>
        <p:txBody>
          <a:bodyPr/>
          <a:lstStyle/>
          <a:p>
            <a:pPr defTabSz="457200"/>
            <a:fld id="{0580405D-A643-224E-BD86-D482C39E2277}" type="slidenum">
              <a:rPr lang="en-US" smtClean="0"/>
              <a:pPr defTabSz="457200"/>
              <a:t>‹#›</a:t>
            </a:fld>
            <a:endParaRPr lang="en-US" dirty="0"/>
          </a:p>
        </p:txBody>
      </p:sp>
      <p:sp>
        <p:nvSpPr>
          <p:cNvPr id="4" name="Footer Placeholder 3"/>
          <p:cNvSpPr>
            <a:spLocks noGrp="1"/>
          </p:cNvSpPr>
          <p:nvPr>
            <p:ph type="ftr" sz="quarter" idx="11"/>
          </p:nvPr>
        </p:nvSpPr>
        <p:spPr/>
        <p:txBody>
          <a:bodyPr/>
          <a:lstStyle/>
          <a:p>
            <a:pPr defTabSz="457200"/>
            <a:r>
              <a:rPr lang="en-US" smtClean="0"/>
              <a:t>2017 Coastal Master Plan</a:t>
            </a:r>
            <a:endParaRPr lang="en-US" dirty="0"/>
          </a:p>
        </p:txBody>
      </p:sp>
      <p:sp>
        <p:nvSpPr>
          <p:cNvPr id="6" name="Text Placeholder 9"/>
          <p:cNvSpPr>
            <a:spLocks noGrp="1"/>
          </p:cNvSpPr>
          <p:nvPr>
            <p:ph type="body" sz="quarter" idx="12" hasCustomPrompt="1"/>
          </p:nvPr>
        </p:nvSpPr>
        <p:spPr>
          <a:xfrm>
            <a:off x="1295400" y="4876800"/>
            <a:ext cx="6553200" cy="457201"/>
          </a:xfrm>
        </p:spPr>
        <p:txBody>
          <a:bodyPr anchor="ctr">
            <a:normAutofit/>
          </a:bodyPr>
          <a:lstStyle>
            <a:lvl1pPr marL="0" indent="0" algn="ctr">
              <a:buNone/>
              <a:defRPr sz="1800" b="1">
                <a:solidFill>
                  <a:schemeClr val="tx1"/>
                </a:solidFill>
                <a:latin typeface="+mn-lt"/>
              </a:defRPr>
            </a:lvl1pPr>
          </a:lstStyle>
          <a:p>
            <a:pPr lvl="0"/>
            <a:r>
              <a:rPr lang="en-US" dirty="0" smtClean="0"/>
              <a:t>Presenter Name | Email Address</a:t>
            </a:r>
            <a:endParaRPr lang="en-US" dirty="0"/>
          </a:p>
        </p:txBody>
      </p:sp>
      <p:sp>
        <p:nvSpPr>
          <p:cNvPr id="7" name="Rectangle 6"/>
          <p:cNvSpPr/>
          <p:nvPr userDrawn="1"/>
        </p:nvSpPr>
        <p:spPr>
          <a:xfrm>
            <a:off x="0" y="-1"/>
            <a:ext cx="9144000" cy="68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0" spc="300" dirty="0" smtClean="0">
                <a:solidFill>
                  <a:schemeClr val="tx2"/>
                </a:solidFill>
              </a:rPr>
              <a:t>2017 COASTAL MASTER PLAN</a:t>
            </a:r>
            <a:endParaRPr lang="en-US" sz="1600" b="0" spc="300" dirty="0">
              <a:solidFill>
                <a:schemeClr val="tx2"/>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512" y="152400"/>
            <a:ext cx="500881" cy="4572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2313" y="152400"/>
            <a:ext cx="457200" cy="457200"/>
          </a:xfrm>
          <a:prstGeom prst="rect">
            <a:avLst/>
          </a:prstGeom>
        </p:spPr>
      </p:pic>
    </p:spTree>
    <p:extLst>
      <p:ext uri="{BB962C8B-B14F-4D97-AF65-F5344CB8AC3E}">
        <p14:creationId xmlns:p14="http://schemas.microsoft.com/office/powerpoint/2010/main" val="7986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Full Bleed Image + Title Generic">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a:xfrm>
            <a:off x="7772400" y="6356350"/>
            <a:ext cx="914400" cy="365125"/>
          </a:xfrm>
        </p:spPr>
        <p:txBody>
          <a:bodyPr/>
          <a:lstStyle/>
          <a:p>
            <a:pPr defTabSz="457200"/>
            <a:fld id="{0580405D-A643-224E-BD86-D482C39E2277}" type="slidenum">
              <a:rPr lang="en-US" smtClean="0"/>
              <a:pPr defTabSz="457200"/>
              <a:t>‹#›</a:t>
            </a:fld>
            <a:endParaRPr lang="en-US" dirty="0"/>
          </a:p>
        </p:txBody>
      </p:sp>
      <p:sp>
        <p:nvSpPr>
          <p:cNvPr id="10" name="Footer Placeholder 3"/>
          <p:cNvSpPr>
            <a:spLocks noGrp="1"/>
          </p:cNvSpPr>
          <p:nvPr>
            <p:ph type="ftr" sz="quarter" idx="11"/>
          </p:nvPr>
        </p:nvSpPr>
        <p:spPr>
          <a:xfrm>
            <a:off x="457200" y="6356350"/>
            <a:ext cx="7315200" cy="365125"/>
          </a:xfrm>
        </p:spPr>
        <p:txBody>
          <a:bodyPr/>
          <a:lstStyle/>
          <a:p>
            <a:pPr defTabSz="457200"/>
            <a:r>
              <a:rPr lang="en-US" smtClean="0"/>
              <a:t>2017 Coastal Master Plan</a:t>
            </a:r>
            <a:endParaRPr lang="en-US" dirty="0"/>
          </a:p>
        </p:txBody>
      </p:sp>
      <p:sp>
        <p:nvSpPr>
          <p:cNvPr id="11" name="Text Placeholder 9"/>
          <p:cNvSpPr>
            <a:spLocks noGrp="1"/>
          </p:cNvSpPr>
          <p:nvPr>
            <p:ph type="body" sz="quarter" idx="12" hasCustomPrompt="1"/>
          </p:nvPr>
        </p:nvSpPr>
        <p:spPr>
          <a:xfrm>
            <a:off x="1295400" y="4876800"/>
            <a:ext cx="6553200" cy="457201"/>
          </a:xfrm>
        </p:spPr>
        <p:txBody>
          <a:bodyPr anchor="ctr">
            <a:normAutofit/>
          </a:bodyPr>
          <a:lstStyle>
            <a:lvl1pPr marL="0" indent="0" algn="ctr">
              <a:buNone/>
              <a:defRPr sz="1800" b="1">
                <a:solidFill>
                  <a:schemeClr val="tx1"/>
                </a:solidFill>
                <a:latin typeface="+mn-lt"/>
              </a:defRPr>
            </a:lvl1pPr>
          </a:lstStyle>
          <a:p>
            <a:pPr lvl="0"/>
            <a:r>
              <a:rPr lang="en-US" dirty="0" smtClean="0"/>
              <a:t>Presenter Name | Email Address</a:t>
            </a:r>
            <a:endParaRPr lang="en-US" dirty="0"/>
          </a:p>
        </p:txBody>
      </p:sp>
      <p:sp>
        <p:nvSpPr>
          <p:cNvPr id="12" name="Rectangle 11"/>
          <p:cNvSpPr/>
          <p:nvPr userDrawn="1"/>
        </p:nvSpPr>
        <p:spPr>
          <a:xfrm>
            <a:off x="0" y="-1"/>
            <a:ext cx="9144000" cy="68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0" spc="300" dirty="0" smtClean="0">
                <a:solidFill>
                  <a:schemeClr val="tx2"/>
                </a:solidFill>
              </a:rPr>
              <a:t>2017 COASTAL MASTER PLAN</a:t>
            </a:r>
            <a:endParaRPr lang="en-US" sz="1600" b="0" spc="300" dirty="0">
              <a:solidFill>
                <a:schemeClr val="tx2"/>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512" y="152400"/>
            <a:ext cx="500881" cy="4572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313" y="152400"/>
            <a:ext cx="457200" cy="457200"/>
          </a:xfrm>
          <a:prstGeom prst="rect">
            <a:avLst/>
          </a:prstGeom>
        </p:spPr>
      </p:pic>
      <p:pic>
        <p:nvPicPr>
          <p:cNvPr id="15" name="Picture Placeholder 12" descr="Current 100yr Depth P90.png"/>
          <p:cNvPicPr>
            <a:picLocks noChangeAspect="1"/>
          </p:cNvPicPr>
          <p:nvPr userDrawn="1"/>
        </p:nvPicPr>
        <p:blipFill>
          <a:blip r:embed="rId4">
            <a:extLst>
              <a:ext uri="{28A0092B-C50C-407E-A947-70E740481C1C}">
                <a14:useLocalDpi xmlns:a14="http://schemas.microsoft.com/office/drawing/2010/main" val="0"/>
              </a:ext>
            </a:extLst>
          </a:blip>
          <a:srcRect t="29328" b="29328"/>
          <a:stretch>
            <a:fillRect/>
          </a:stretch>
        </p:blipFill>
        <p:spPr>
          <a:xfrm>
            <a:off x="0" y="685800"/>
            <a:ext cx="9144000" cy="2847965"/>
          </a:xfrm>
          <a:prstGeom prst="rect">
            <a:avLst/>
          </a:prstGeom>
        </p:spPr>
      </p:pic>
    </p:spTree>
    <p:extLst>
      <p:ext uri="{BB962C8B-B14F-4D97-AF65-F5344CB8AC3E}">
        <p14:creationId xmlns:p14="http://schemas.microsoft.com/office/powerpoint/2010/main" val="35189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
        <p:cNvGrpSpPr/>
        <p:nvPr/>
      </p:nvGrpSpPr>
      <p:grpSpPr>
        <a:xfrm>
          <a:off x="0" y="0"/>
          <a:ext cx="0" cy="0"/>
          <a:chOff x="0" y="0"/>
          <a:chExt cx="0" cy="0"/>
        </a:xfrm>
      </p:grpSpPr>
      <p:sp>
        <p:nvSpPr>
          <p:cNvPr id="54" name="Google Shape;54;p8"/>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8"/>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 name="Google Shape;56;p8"/>
          <p:cNvSpPr txBox="1">
            <a:spLocks noGrp="1"/>
          </p:cNvSpPr>
          <p:nvPr>
            <p:ph type="ctrTitle"/>
          </p:nvPr>
        </p:nvSpPr>
        <p:spPr>
          <a:xfrm>
            <a:off x="685800" y="2552699"/>
            <a:ext cx="7772400" cy="1447801"/>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FFFFFF"/>
              </a:buClr>
              <a:buSzPts val="2800"/>
              <a:buFont typeface="Arial"/>
              <a:buNone/>
              <a:defRPr sz="28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5212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 Generic 1">
  <p:cSld name="1_Content Slide Generic 1">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5"/>
          <p:cNvSpPr txBox="1">
            <a:spLocks noGrp="1"/>
          </p:cNvSpPr>
          <p:nvPr>
            <p:ph type="body" idx="1"/>
          </p:nvPr>
        </p:nvSpPr>
        <p:spPr>
          <a:xfrm>
            <a:off x="457200" y="1600200"/>
            <a:ext cx="8229600" cy="4572000"/>
          </a:xfrm>
          <a:prstGeom prst="rect">
            <a:avLst/>
          </a:prstGeom>
          <a:noFill/>
          <a:ln>
            <a:noFill/>
          </a:ln>
        </p:spPr>
        <p:txBody>
          <a:bodyPr spcFirstLastPara="1" wrap="square" lIns="91425" tIns="45700" rIns="91425" bIns="45700" anchor="t" anchorCtr="0"/>
          <a:lstStyle>
            <a:lvl1pPr marL="457200" marR="0" lvl="0" indent="-365760" algn="l" rtl="0">
              <a:lnSpc>
                <a:spcPct val="100000"/>
              </a:lnSpc>
              <a:spcBef>
                <a:spcPts val="480"/>
              </a:spcBef>
              <a:spcAft>
                <a:spcPts val="0"/>
              </a:spcAft>
              <a:buClr>
                <a:schemeClr val="dk1"/>
              </a:buClr>
              <a:buSzPts val="2160"/>
              <a:buFont typeface="Arial"/>
              <a:buChar char="•"/>
              <a:defRPr sz="2400" b="1" i="0" u="none" strike="noStrike" cap="none">
                <a:solidFill>
                  <a:schemeClr val="dk1"/>
                </a:solidFill>
                <a:latin typeface="Arial"/>
                <a:ea typeface="Arial"/>
                <a:cs typeface="Arial"/>
                <a:sym typeface="Arial"/>
              </a:defRPr>
            </a:lvl1pPr>
            <a:lvl2pPr marL="914400" marR="0" lvl="1"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Google Shape;40;p5"/>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5"/>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9264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mod="1">
    <p:ext uri="{DCECCB84-F9BA-43D5-87BE-67443E8EF086}">
      <p15:sldGuideLst xmlns:p15="http://schemas.microsoft.com/office/powerpoint/2012/main">
        <p15:guide id="1" pos="288">
          <p15:clr>
            <a:srgbClr val="FBAE40"/>
          </p15:clr>
        </p15:guide>
        <p15:guide id="2" pos="5472">
          <p15:clr>
            <a:srgbClr val="FBAE40"/>
          </p15:clr>
        </p15:guide>
        <p15:guide id="3" orient="horz" pos="3888">
          <p15:clr>
            <a:srgbClr val="FBAE40"/>
          </p15:clr>
        </p15:guide>
        <p15:guide id="4"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Option 2">
    <p:spTree>
      <p:nvGrpSpPr>
        <p:cNvPr id="1" name=""/>
        <p:cNvGrpSpPr/>
        <p:nvPr/>
      </p:nvGrpSpPr>
      <p:grpSpPr>
        <a:xfrm>
          <a:off x="0" y="0"/>
          <a:ext cx="0" cy="0"/>
          <a:chOff x="0" y="0"/>
          <a:chExt cx="0" cy="0"/>
        </a:xfrm>
      </p:grpSpPr>
      <p:sp>
        <p:nvSpPr>
          <p:cNvPr id="17" name="Rectangle 16"/>
          <p:cNvSpPr/>
          <p:nvPr userDrawn="1"/>
        </p:nvSpPr>
        <p:spPr>
          <a:xfrm>
            <a:off x="0" y="-1"/>
            <a:ext cx="9144000" cy="6172201"/>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hasCustomPrompt="1"/>
          </p:nvPr>
        </p:nvSpPr>
        <p:spPr>
          <a:xfrm>
            <a:off x="685801" y="2356684"/>
            <a:ext cx="7772400" cy="1148516"/>
          </a:xfrm>
        </p:spPr>
        <p:txBody>
          <a:bodyPr anchor="t">
            <a:normAutofit/>
          </a:bodyPr>
          <a:lstStyle>
            <a:lvl1pPr algn="l">
              <a:defRPr sz="3200" b="1" cap="all"/>
            </a:lvl1pPr>
          </a:lstStyle>
          <a:p>
            <a:r>
              <a:rPr lang="en-US" dirty="0"/>
              <a:t>Slideshow Title</a:t>
            </a:r>
          </a:p>
        </p:txBody>
      </p:sp>
      <p:sp>
        <p:nvSpPr>
          <p:cNvPr id="3" name="Text Placeholder 2"/>
          <p:cNvSpPr>
            <a:spLocks noGrp="1"/>
          </p:cNvSpPr>
          <p:nvPr>
            <p:ph type="body" idx="1" hasCustomPrompt="1"/>
          </p:nvPr>
        </p:nvSpPr>
        <p:spPr>
          <a:xfrm>
            <a:off x="685801" y="3521770"/>
            <a:ext cx="7772400" cy="440630"/>
          </a:xfrm>
        </p:spPr>
        <p:txBody>
          <a:bodyPr anchor="b">
            <a:no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Subtitle</a:t>
            </a:r>
          </a:p>
        </p:txBody>
      </p:sp>
      <p:sp>
        <p:nvSpPr>
          <p:cNvPr id="11" name="Rectangle 10"/>
          <p:cNvSpPr/>
          <p:nvPr userDrawn="1"/>
        </p:nvSpPr>
        <p:spPr>
          <a:xfrm>
            <a:off x="0" y="-1"/>
            <a:ext cx="9144000" cy="68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b="1" spc="300" dirty="0">
                <a:solidFill>
                  <a:schemeClr val="tx2"/>
                </a:solidFill>
              </a:rPr>
              <a:t>2017 COASTAL MASTER PLAN</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512" y="152400"/>
            <a:ext cx="500881" cy="4572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313" y="152400"/>
            <a:ext cx="457200" cy="457200"/>
          </a:xfrm>
          <a:prstGeom prst="rect">
            <a:avLst/>
          </a:prstGeom>
        </p:spPr>
      </p:pic>
      <p:pic>
        <p:nvPicPr>
          <p:cNvPr id="13" name="Picture 3"/>
          <p:cNvPicPr>
            <a:picLocks noChangeAspect="1"/>
          </p:cNvPicPr>
          <p:nvPr userDrawn="1"/>
        </p:nvPicPr>
        <p:blipFill rotWithShape="1">
          <a:blip r:embed="rId4">
            <a:extLst>
              <a:ext uri="{28A0092B-C50C-407E-A947-70E740481C1C}">
                <a14:useLocalDpi xmlns:a14="http://schemas.microsoft.com/office/drawing/2010/main" val="0"/>
              </a:ext>
            </a:extLst>
          </a:blip>
          <a:srcRect t="-3978" b="28417"/>
          <a:stretch/>
        </p:blipFill>
        <p:spPr bwMode="auto">
          <a:xfrm>
            <a:off x="0" y="39624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0" y="6265333"/>
            <a:ext cx="9144000" cy="5926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31" name="Text Placeholder 13"/>
          <p:cNvSpPr>
            <a:spLocks noGrp="1"/>
          </p:cNvSpPr>
          <p:nvPr>
            <p:ph type="body" sz="quarter" idx="11" hasCustomPrompt="1"/>
          </p:nvPr>
        </p:nvSpPr>
        <p:spPr>
          <a:xfrm>
            <a:off x="1295400" y="6330117"/>
            <a:ext cx="6553200" cy="410655"/>
          </a:xfrm>
        </p:spPr>
        <p:txBody>
          <a:bodyPr>
            <a:normAutofit/>
          </a:bodyPr>
          <a:lstStyle>
            <a:lvl1pPr marL="0" indent="0" algn="ctr">
              <a:buNone/>
              <a:defRPr sz="1800" b="1">
                <a:solidFill>
                  <a:srgbClr val="FFFFFF"/>
                </a:solidFill>
                <a:latin typeface="+mn-lt"/>
              </a:defRPr>
            </a:lvl1pPr>
          </a:lstStyle>
          <a:p>
            <a:pPr lvl="0"/>
            <a:r>
              <a:rPr lang="en-US" dirty="0"/>
              <a:t>Presenter Name | Presentation Date</a:t>
            </a:r>
          </a:p>
        </p:txBody>
      </p:sp>
      <p:sp>
        <p:nvSpPr>
          <p:cNvPr id="15" name="Title 5"/>
          <p:cNvSpPr txBox="1">
            <a:spLocks/>
          </p:cNvSpPr>
          <p:nvPr userDrawn="1"/>
        </p:nvSpPr>
        <p:spPr>
          <a:xfrm>
            <a:off x="685800" y="1747084"/>
            <a:ext cx="7772400" cy="6151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cap="all" baseline="0">
                <a:solidFill>
                  <a:schemeClr val="tx1"/>
                </a:solidFill>
                <a:latin typeface="+mj-lt"/>
                <a:ea typeface="+mj-ea"/>
                <a:cs typeface="+mj-cs"/>
              </a:defRPr>
            </a:lvl1pPr>
          </a:lstStyle>
          <a:p>
            <a:r>
              <a:rPr lang="en-US" sz="4000" b="1" dirty="0">
                <a:solidFill>
                  <a:schemeClr val="accent2">
                    <a:lumMod val="75000"/>
                  </a:schemeClr>
                </a:solidFill>
              </a:rPr>
              <a:t>2017 Coastal Master Plan</a:t>
            </a:r>
            <a:endParaRPr lang="en-US" sz="4000" b="1" dirty="0"/>
          </a:p>
        </p:txBody>
      </p:sp>
    </p:spTree>
    <p:extLst>
      <p:ext uri="{BB962C8B-B14F-4D97-AF65-F5344CB8AC3E}">
        <p14:creationId xmlns:p14="http://schemas.microsoft.com/office/powerpoint/2010/main" val="116853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488">
          <p15:clr>
            <a:srgbClr val="FBAE40"/>
          </p15:clr>
        </p15:guide>
        <p15:guide id="2" orient="horz" pos="2208">
          <p15:clr>
            <a:srgbClr val="FBAE40"/>
          </p15:clr>
        </p15:guide>
        <p15:guide id="3" orient="horz" pos="2496">
          <p15:clr>
            <a:srgbClr val="FBAE40"/>
          </p15:clr>
        </p15:guide>
        <p15:guide id="4" pos="432">
          <p15:clr>
            <a:srgbClr val="FBAE40"/>
          </p15:clr>
        </p15:guide>
        <p15:guide id="5" pos="5328">
          <p15:clr>
            <a:srgbClr val="FBAE40"/>
          </p15:clr>
        </p15:guide>
        <p15:guide id="6" orient="horz" pos="4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Solid Color">
  <p:cSld name="1_Section Title Solid Color">
    <p:spTree>
      <p:nvGrpSpPr>
        <p:cNvPr id="1" name="Shape 42"/>
        <p:cNvGrpSpPr/>
        <p:nvPr/>
      </p:nvGrpSpPr>
      <p:grpSpPr>
        <a:xfrm>
          <a:off x="0" y="0"/>
          <a:ext cx="0" cy="0"/>
          <a:chOff x="0" y="0"/>
          <a:chExt cx="0" cy="0"/>
        </a:xfrm>
      </p:grpSpPr>
      <p:sp>
        <p:nvSpPr>
          <p:cNvPr id="43" name="Google Shape;43;p6"/>
          <p:cNvSpPr/>
          <p:nvPr/>
        </p:nvSpPr>
        <p:spPr>
          <a:xfrm>
            <a:off x="0" y="-1"/>
            <a:ext cx="9144000" cy="6272614"/>
          </a:xfrm>
          <a:prstGeom prst="rect">
            <a:avLst/>
          </a:prstGeom>
          <a:solidFill>
            <a:srgbClr val="BDE8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EF3F2"/>
              </a:solidFill>
              <a:latin typeface="Arial"/>
              <a:ea typeface="Arial"/>
              <a:cs typeface="Arial"/>
              <a:sym typeface="Arial"/>
            </a:endParaRPr>
          </a:p>
        </p:txBody>
      </p:sp>
      <p:sp>
        <p:nvSpPr>
          <p:cNvPr id="44" name="Google Shape;44;p6"/>
          <p:cNvSpPr txBox="1">
            <a:spLocks noGrp="1"/>
          </p:cNvSpPr>
          <p:nvPr>
            <p:ph type="ctrTitle"/>
          </p:nvPr>
        </p:nvSpPr>
        <p:spPr>
          <a:xfrm>
            <a:off x="685800" y="2552699"/>
            <a:ext cx="7772400" cy="1447801"/>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FFFFFF"/>
              </a:buClr>
              <a:buSzPts val="2800"/>
              <a:buFont typeface="Arial"/>
              <a:buNone/>
              <a:defRPr sz="32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6"/>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6"/>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1355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pos="432">
          <p15:clr>
            <a:srgbClr val="FBAE40"/>
          </p15:clr>
        </p15:guide>
        <p15:guide id="2" pos="5328">
          <p15:clr>
            <a:srgbClr val="FBAE40"/>
          </p15:clr>
        </p15:guide>
        <p15:guide id="3" orient="horz" pos="2976">
          <p15:clr>
            <a:srgbClr val="FBAE40"/>
          </p15:clr>
        </p15:guide>
        <p15:guide id="4" orient="horz" pos="3168">
          <p15:clr>
            <a:srgbClr val="FBAE40"/>
          </p15:clr>
        </p15:guide>
        <p15:guide id="5" orient="horz" pos="3600">
          <p15:clr>
            <a:srgbClr val="FBAE40"/>
          </p15:clr>
        </p15:guide>
        <p15:guide id="6" orient="horz" pos="20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Title Solid Color">
    <p:spTree>
      <p:nvGrpSpPr>
        <p:cNvPr id="1" name=""/>
        <p:cNvGrpSpPr/>
        <p:nvPr/>
      </p:nvGrpSpPr>
      <p:grpSpPr>
        <a:xfrm>
          <a:off x="0" y="0"/>
          <a:ext cx="0" cy="0"/>
          <a:chOff x="0" y="0"/>
          <a:chExt cx="0" cy="0"/>
        </a:xfrm>
      </p:grpSpPr>
      <p:sp>
        <p:nvSpPr>
          <p:cNvPr id="7" name="Rectangle 6"/>
          <p:cNvSpPr/>
          <p:nvPr userDrawn="1"/>
        </p:nvSpPr>
        <p:spPr>
          <a:xfrm>
            <a:off x="0" y="-1"/>
            <a:ext cx="9144000" cy="4724401"/>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hasCustomPrompt="1"/>
          </p:nvPr>
        </p:nvSpPr>
        <p:spPr>
          <a:xfrm>
            <a:off x="685800" y="3276600"/>
            <a:ext cx="7772400" cy="1447801"/>
          </a:xfrm>
        </p:spPr>
        <p:txBody>
          <a:bodyPr/>
          <a:lstStyle>
            <a:lvl1pPr>
              <a:defRPr>
                <a:solidFill>
                  <a:srgbClr val="FFFFFF"/>
                </a:solidFill>
              </a:defRPr>
            </a:lvl1pPr>
          </a:lstStyle>
          <a:p>
            <a:r>
              <a:rPr lang="en-US" dirty="0"/>
              <a:t>SECTION TITLE</a:t>
            </a:r>
          </a:p>
        </p:txBody>
      </p:sp>
      <p:sp>
        <p:nvSpPr>
          <p:cNvPr id="3" name="Subtitle 2"/>
          <p:cNvSpPr>
            <a:spLocks noGrp="1"/>
          </p:cNvSpPr>
          <p:nvPr>
            <p:ph type="subTitle" idx="1" hasCustomPrompt="1"/>
          </p:nvPr>
        </p:nvSpPr>
        <p:spPr>
          <a:xfrm>
            <a:off x="685800" y="5043709"/>
            <a:ext cx="7772400" cy="67129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6"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8"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152680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432">
          <p15:clr>
            <a:srgbClr val="FBAE40"/>
          </p15:clr>
        </p15:guide>
        <p15:guide id="2" pos="5328">
          <p15:clr>
            <a:srgbClr val="FBAE40"/>
          </p15:clr>
        </p15:guide>
        <p15:guide id="3" orient="horz" pos="2976">
          <p15:clr>
            <a:srgbClr val="FBAE40"/>
          </p15:clr>
        </p15:guide>
        <p15:guide id="4" orient="horz" pos="3168">
          <p15:clr>
            <a:srgbClr val="FBAE40"/>
          </p15:clr>
        </p15:guide>
        <p15:guide id="5" orient="horz" pos="3600">
          <p15:clr>
            <a:srgbClr val="FBAE40"/>
          </p15:clr>
        </p15:guide>
        <p15:guide id="6" orient="horz" pos="20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Generic">
    <p:spTree>
      <p:nvGrpSpPr>
        <p:cNvPr id="1" name=""/>
        <p:cNvGrpSpPr/>
        <p:nvPr/>
      </p:nvGrpSpPr>
      <p:grpSpPr>
        <a:xfrm>
          <a:off x="0" y="0"/>
          <a:ext cx="0" cy="0"/>
          <a:chOff x="0" y="0"/>
          <a:chExt cx="0" cy="0"/>
        </a:xfrm>
      </p:grpSpPr>
      <p:sp>
        <p:nvSpPr>
          <p:cNvPr id="23" name="Picture Placeholder 2"/>
          <p:cNvSpPr>
            <a:spLocks noGrp="1"/>
          </p:cNvSpPr>
          <p:nvPr>
            <p:ph type="pic" idx="10"/>
          </p:nvPr>
        </p:nvSpPr>
        <p:spPr>
          <a:xfrm>
            <a:off x="0" y="0"/>
            <a:ext cx="9144000" cy="4724401"/>
          </a:xfrm>
          <a:solidFill>
            <a:schemeClr val="accent3">
              <a:lumMod val="75000"/>
            </a:schemeClr>
          </a:solidFill>
        </p:spPr>
        <p:txBody>
          <a:bodyPr/>
          <a:lstStyle>
            <a:lvl1pPr marL="0" indent="0">
              <a:buNone/>
              <a:defRPr sz="3200">
                <a:solidFill>
                  <a:schemeClr val="tx1">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Title 1"/>
          <p:cNvSpPr>
            <a:spLocks noGrp="1"/>
          </p:cNvSpPr>
          <p:nvPr>
            <p:ph type="ctrTitle" hasCustomPrompt="1"/>
          </p:nvPr>
        </p:nvSpPr>
        <p:spPr>
          <a:xfrm>
            <a:off x="685800" y="3276600"/>
            <a:ext cx="7772400" cy="1447801"/>
          </a:xfrm>
        </p:spPr>
        <p:txBody>
          <a:bodyPr/>
          <a:lstStyle>
            <a:lvl1pPr>
              <a:defRPr>
                <a:solidFill>
                  <a:srgbClr val="FFFFFF"/>
                </a:solidFill>
              </a:defRPr>
            </a:lvl1pPr>
          </a:lstStyle>
          <a:p>
            <a:r>
              <a:rPr lang="en-US" dirty="0"/>
              <a:t>SECTION TITLE</a:t>
            </a:r>
          </a:p>
        </p:txBody>
      </p:sp>
      <p:sp>
        <p:nvSpPr>
          <p:cNvPr id="20" name="Subtitle 2"/>
          <p:cNvSpPr>
            <a:spLocks noGrp="1"/>
          </p:cNvSpPr>
          <p:nvPr>
            <p:ph type="subTitle" idx="1" hasCustomPrompt="1"/>
          </p:nvPr>
        </p:nvSpPr>
        <p:spPr>
          <a:xfrm>
            <a:off x="685800" y="5043709"/>
            <a:ext cx="7772400" cy="67129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21"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22"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213301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976">
          <p15:clr>
            <a:srgbClr val="FBAE40"/>
          </p15:clr>
        </p15:guide>
        <p15:guide id="2" orient="horz" pos="2064">
          <p15:clr>
            <a:srgbClr val="FBAE40"/>
          </p15:clr>
        </p15:guide>
        <p15:guide id="3" orient="horz" pos="3168">
          <p15:clr>
            <a:srgbClr val="FBAE40"/>
          </p15:clr>
        </p15:guide>
        <p15:guide id="4" orient="horz" pos="3600">
          <p15:clr>
            <a:srgbClr val="FBAE40"/>
          </p15:clr>
        </p15:guide>
        <p15:guide id="5" pos="432">
          <p15:clr>
            <a:srgbClr val="FBAE40"/>
          </p15:clr>
        </p15:guide>
        <p15:guide id="6" pos="53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Option 1">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724402"/>
          </a:xfrm>
          <a:prstGeom prst="rect">
            <a:avLst/>
          </a:prstGeom>
        </p:spPr>
      </p:pic>
      <p:sp>
        <p:nvSpPr>
          <p:cNvPr id="16" name="Title 1"/>
          <p:cNvSpPr>
            <a:spLocks noGrp="1"/>
          </p:cNvSpPr>
          <p:nvPr>
            <p:ph type="ctrTitle" hasCustomPrompt="1"/>
          </p:nvPr>
        </p:nvSpPr>
        <p:spPr>
          <a:xfrm>
            <a:off x="685800" y="3276600"/>
            <a:ext cx="7772400" cy="1447801"/>
          </a:xfrm>
        </p:spPr>
        <p:txBody>
          <a:bodyPr/>
          <a:lstStyle>
            <a:lvl1pPr>
              <a:defRPr>
                <a:solidFill>
                  <a:srgbClr val="FFFFFF"/>
                </a:solidFill>
              </a:defRPr>
            </a:lvl1pPr>
          </a:lstStyle>
          <a:p>
            <a:r>
              <a:rPr lang="en-US" dirty="0"/>
              <a:t>SECTION TITLE</a:t>
            </a:r>
          </a:p>
        </p:txBody>
      </p:sp>
      <p:sp>
        <p:nvSpPr>
          <p:cNvPr id="17" name="Subtitle 2"/>
          <p:cNvSpPr>
            <a:spLocks noGrp="1"/>
          </p:cNvSpPr>
          <p:nvPr>
            <p:ph type="subTitle" idx="1" hasCustomPrompt="1"/>
          </p:nvPr>
        </p:nvSpPr>
        <p:spPr>
          <a:xfrm>
            <a:off x="685800" y="5043709"/>
            <a:ext cx="7772400" cy="67129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18"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19"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111422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976">
          <p15:clr>
            <a:srgbClr val="FBAE40"/>
          </p15:clr>
        </p15:guide>
        <p15:guide id="2" pos="432">
          <p15:clr>
            <a:srgbClr val="FBAE40"/>
          </p15:clr>
        </p15:guide>
        <p15:guide id="3" pos="5328">
          <p15:clr>
            <a:srgbClr val="FBAE40"/>
          </p15:clr>
        </p15:guide>
        <p15:guide id="4" orient="horz" pos="3168">
          <p15:clr>
            <a:srgbClr val="FBAE40"/>
          </p15:clr>
        </p15:guide>
        <p15:guide id="5" orient="horz" pos="2064">
          <p15:clr>
            <a:srgbClr val="FBAE40"/>
          </p15:clr>
        </p15:guide>
        <p15:guide id="6" orient="horz" pos="36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Option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9144000" cy="4724402"/>
          </a:xfrm>
          <a:prstGeom prst="rect">
            <a:avLst/>
          </a:prstGeom>
          <a:noFill/>
          <a:ln>
            <a:noFill/>
          </a:ln>
        </p:spPr>
      </p:pic>
      <p:sp>
        <p:nvSpPr>
          <p:cNvPr id="15" name="Title 1"/>
          <p:cNvSpPr>
            <a:spLocks noGrp="1"/>
          </p:cNvSpPr>
          <p:nvPr>
            <p:ph type="ctrTitle" hasCustomPrompt="1"/>
          </p:nvPr>
        </p:nvSpPr>
        <p:spPr>
          <a:xfrm>
            <a:off x="685800" y="3276600"/>
            <a:ext cx="7772400" cy="1447801"/>
          </a:xfrm>
        </p:spPr>
        <p:txBody>
          <a:bodyPr/>
          <a:lstStyle>
            <a:lvl1pPr>
              <a:defRPr>
                <a:solidFill>
                  <a:srgbClr val="FFFFFF"/>
                </a:solidFill>
              </a:defRPr>
            </a:lvl1pPr>
          </a:lstStyle>
          <a:p>
            <a:r>
              <a:rPr lang="en-US" dirty="0"/>
              <a:t>SECTION TITLE</a:t>
            </a:r>
          </a:p>
        </p:txBody>
      </p:sp>
      <p:sp>
        <p:nvSpPr>
          <p:cNvPr id="16" name="Subtitle 2"/>
          <p:cNvSpPr>
            <a:spLocks noGrp="1"/>
          </p:cNvSpPr>
          <p:nvPr>
            <p:ph type="subTitle" idx="1" hasCustomPrompt="1"/>
          </p:nvPr>
        </p:nvSpPr>
        <p:spPr>
          <a:xfrm>
            <a:off x="685800" y="5043709"/>
            <a:ext cx="7772400" cy="67129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17"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18"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55765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976">
          <p15:clr>
            <a:srgbClr val="FBAE40"/>
          </p15:clr>
        </p15:guide>
        <p15:guide id="2" orient="horz" pos="2064">
          <p15:clr>
            <a:srgbClr val="FBAE40"/>
          </p15:clr>
        </p15:guide>
        <p15:guide id="3" orient="horz" pos="3168">
          <p15:clr>
            <a:srgbClr val="FBAE40"/>
          </p15:clr>
        </p15:guide>
        <p15:guide id="4" orient="horz" pos="3600">
          <p15:clr>
            <a:srgbClr val="FBAE40"/>
          </p15:clr>
        </p15:guide>
        <p15:guide id="5" pos="432">
          <p15:clr>
            <a:srgbClr val="FBAE40"/>
          </p15:clr>
        </p15:guide>
        <p15:guide id="6" pos="53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Option 3">
    <p:spTree>
      <p:nvGrpSpPr>
        <p:cNvPr id="1" name=""/>
        <p:cNvGrpSpPr/>
        <p:nvPr/>
      </p:nvGrpSpPr>
      <p:grpSpPr>
        <a:xfrm>
          <a:off x="0" y="0"/>
          <a:ext cx="0" cy="0"/>
          <a:chOff x="0" y="0"/>
          <a:chExt cx="0" cy="0"/>
        </a:xfrm>
      </p:grpSpPr>
      <p:pic>
        <p:nvPicPr>
          <p:cNvPr id="3" name="Picture 2" descr="Seabrook Sector Gate Complex.jpg"/>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0"/>
            <a:ext cx="9144000" cy="4724400"/>
          </a:xfrm>
          <a:prstGeom prst="rect">
            <a:avLst/>
          </a:prstGeom>
        </p:spPr>
      </p:pic>
      <p:sp>
        <p:nvSpPr>
          <p:cNvPr id="12" name="Title 1"/>
          <p:cNvSpPr>
            <a:spLocks noGrp="1"/>
          </p:cNvSpPr>
          <p:nvPr>
            <p:ph type="ctrTitle" hasCustomPrompt="1"/>
          </p:nvPr>
        </p:nvSpPr>
        <p:spPr>
          <a:xfrm>
            <a:off x="685800" y="3276600"/>
            <a:ext cx="7772400" cy="1447801"/>
          </a:xfrm>
        </p:spPr>
        <p:txBody>
          <a:bodyPr/>
          <a:lstStyle>
            <a:lvl1pPr>
              <a:defRPr>
                <a:solidFill>
                  <a:srgbClr val="FFFFFF"/>
                </a:solidFill>
              </a:defRPr>
            </a:lvl1pPr>
          </a:lstStyle>
          <a:p>
            <a:r>
              <a:rPr lang="en-US" dirty="0"/>
              <a:t>SECTION TITLE</a:t>
            </a:r>
          </a:p>
        </p:txBody>
      </p:sp>
      <p:sp>
        <p:nvSpPr>
          <p:cNvPr id="13" name="Subtitle 2"/>
          <p:cNvSpPr>
            <a:spLocks noGrp="1"/>
          </p:cNvSpPr>
          <p:nvPr>
            <p:ph type="subTitle" idx="1" hasCustomPrompt="1"/>
          </p:nvPr>
        </p:nvSpPr>
        <p:spPr>
          <a:xfrm>
            <a:off x="685800" y="5043709"/>
            <a:ext cx="7772400" cy="67129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8" name="Slide Number Placeholder 5"/>
          <p:cNvSpPr>
            <a:spLocks noGrp="1"/>
          </p:cNvSpPr>
          <p:nvPr>
            <p:ph type="sldNum" sz="quarter" idx="12"/>
          </p:nvPr>
        </p:nvSpPr>
        <p:spPr>
          <a:xfrm>
            <a:off x="7772400" y="6356350"/>
            <a:ext cx="914400" cy="365125"/>
          </a:xfrm>
        </p:spPr>
        <p:txBody>
          <a:bodyPr/>
          <a:lstStyle/>
          <a:p>
            <a:fld id="{0580405D-A643-224E-BD86-D482C39E2277}" type="slidenum">
              <a:rPr lang="en-US" smtClean="0"/>
              <a:pPr/>
              <a:t>‹#›</a:t>
            </a:fld>
            <a:endParaRPr lang="en-US" dirty="0"/>
          </a:p>
        </p:txBody>
      </p:sp>
      <p:sp>
        <p:nvSpPr>
          <p:cNvPr id="9" name="Footer Placeholder 4"/>
          <p:cNvSpPr>
            <a:spLocks noGrp="1"/>
          </p:cNvSpPr>
          <p:nvPr>
            <p:ph type="ftr" sz="quarter" idx="11"/>
          </p:nvPr>
        </p:nvSpPr>
        <p:spPr>
          <a:xfrm>
            <a:off x="457200" y="6356189"/>
            <a:ext cx="7315200" cy="365125"/>
          </a:xfrm>
          <a:prstGeom prst="rect">
            <a:avLst/>
          </a:prstGeom>
        </p:spPr>
        <p:txBody>
          <a:bodyPr/>
          <a:lstStyle/>
          <a:p>
            <a:r>
              <a:rPr lang="en-US" smtClean="0"/>
              <a:t>2017 Coastal Master Plan</a:t>
            </a:r>
            <a:endParaRPr lang="en-US" dirty="0"/>
          </a:p>
        </p:txBody>
      </p:sp>
    </p:spTree>
    <p:extLst>
      <p:ext uri="{BB962C8B-B14F-4D97-AF65-F5344CB8AC3E}">
        <p14:creationId xmlns:p14="http://schemas.microsoft.com/office/powerpoint/2010/main" val="191998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976">
          <p15:clr>
            <a:srgbClr val="FBAE40"/>
          </p15:clr>
        </p15:guide>
        <p15:guide id="2" orient="horz" pos="2064">
          <p15:clr>
            <a:srgbClr val="FBAE40"/>
          </p15:clr>
        </p15:guide>
        <p15:guide id="3" orient="horz" pos="3168">
          <p15:clr>
            <a:srgbClr val="FBAE40"/>
          </p15:clr>
        </p15:guide>
        <p15:guide id="4" orient="horz" pos="3600">
          <p15:clr>
            <a:srgbClr val="FBAE40"/>
          </p15:clr>
        </p15:guide>
        <p15:guide id="5" pos="432">
          <p15:clr>
            <a:srgbClr val="FBAE40"/>
          </p15:clr>
        </p15:guide>
        <p15:guide id="6" pos="532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65333"/>
            <a:ext cx="9144000" cy="5926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Placeholder 1"/>
          <p:cNvSpPr>
            <a:spLocks noGrp="1"/>
          </p:cNvSpPr>
          <p:nvPr>
            <p:ph type="title"/>
          </p:nvPr>
        </p:nvSpPr>
        <p:spPr>
          <a:xfrm>
            <a:off x="457200" y="304800"/>
            <a:ext cx="8229600" cy="1066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772400" y="6356350"/>
            <a:ext cx="914400" cy="365125"/>
          </a:xfrm>
          <a:prstGeom prst="rect">
            <a:avLst/>
          </a:prstGeom>
        </p:spPr>
        <p:txBody>
          <a:bodyPr vert="horz" lIns="91440" tIns="45720" rIns="91440" bIns="45720" rtlCol="0" anchor="ctr"/>
          <a:lstStyle>
            <a:lvl1pPr algn="r">
              <a:defRPr sz="1200">
                <a:solidFill>
                  <a:srgbClr val="FFFFFF"/>
                </a:solidFill>
              </a:defRPr>
            </a:lvl1pPr>
          </a:lstStyle>
          <a:p>
            <a:pPr defTabSz="457200"/>
            <a:fld id="{0580405D-A643-224E-BD86-D482C39E2277}" type="slidenum">
              <a:rPr lang="en-US" smtClean="0"/>
              <a:pPr defTabSz="457200"/>
              <a:t>‹#›</a:t>
            </a:fld>
            <a:endParaRPr lang="en-US" dirty="0"/>
          </a:p>
        </p:txBody>
      </p:sp>
      <p:sp>
        <p:nvSpPr>
          <p:cNvPr id="8" name="Footer Placeholder 4"/>
          <p:cNvSpPr>
            <a:spLocks noGrp="1"/>
          </p:cNvSpPr>
          <p:nvPr>
            <p:ph type="ftr" sz="quarter" idx="3"/>
          </p:nvPr>
        </p:nvSpPr>
        <p:spPr>
          <a:xfrm>
            <a:off x="457200" y="6356350"/>
            <a:ext cx="7315200" cy="365125"/>
          </a:xfrm>
          <a:prstGeom prst="rect">
            <a:avLst/>
          </a:prstGeom>
        </p:spPr>
        <p:txBody>
          <a:bodyPr vert="horz" lIns="91440" tIns="45720" rIns="91440" bIns="45720" rtlCol="0" anchor="ctr"/>
          <a:lstStyle>
            <a:lvl1pPr algn="l">
              <a:defRPr sz="1200">
                <a:solidFill>
                  <a:srgbClr val="FFFFFF"/>
                </a:solidFill>
              </a:defRPr>
            </a:lvl1pPr>
          </a:lstStyle>
          <a:p>
            <a:r>
              <a:rPr lang="en-US" smtClean="0"/>
              <a:t>2017 Coastal Master Plan</a:t>
            </a:r>
            <a:endParaRPr lang="en-US" dirty="0"/>
          </a:p>
        </p:txBody>
      </p:sp>
    </p:spTree>
    <p:extLst>
      <p:ext uri="{BB962C8B-B14F-4D97-AF65-F5344CB8AC3E}">
        <p14:creationId xmlns:p14="http://schemas.microsoft.com/office/powerpoint/2010/main" val="159502531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 id="2147483946" r:id="rId22"/>
    <p:sldLayoutId id="2147483947" r:id="rId23"/>
    <p:sldLayoutId id="2147483948" r:id="rId24"/>
    <p:sldLayoutId id="2147483949" r:id="rId25"/>
    <p:sldLayoutId id="2147483950" r:id="rId26"/>
    <p:sldLayoutId id="2147483951" r:id="rId27"/>
    <p:sldLayoutId id="2147483952" r:id="rId28"/>
    <p:sldLayoutId id="2147483953" r:id="rId29"/>
    <p:sldLayoutId id="2147483954" r:id="rId30"/>
    <p:sldLayoutId id="2147483955" r:id="rId31"/>
    <p:sldLayoutId id="2147483956" r:id="rId32"/>
    <p:sldLayoutId id="2147483957" r:id="rId33"/>
    <p:sldLayoutId id="2147483958" r:id="rId34"/>
    <p:sldLayoutId id="2147483959" r:id="rId35"/>
    <p:sldLayoutId id="2147483960" r:id="rId36"/>
    <p:sldLayoutId id="2147483961" r:id="rId37"/>
    <p:sldLayoutId id="2147483964" r:id="rId38"/>
    <p:sldLayoutId id="2147483965" r:id="rId39"/>
    <p:sldLayoutId id="2147483967" r:id="rId4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dt="0"/>
  <p:txStyles>
    <p:titleStyle>
      <a:lvl1pPr algn="l" defTabSz="457200" rtl="0" eaLnBrk="1" latinLnBrk="0" hangingPunct="1">
        <a:spcBef>
          <a:spcPct val="0"/>
        </a:spcBef>
        <a:buNone/>
        <a:defRPr sz="2800" b="1" kern="1200" cap="all" baseline="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1"/>
        </a:buClr>
        <a:buSzPct val="90000"/>
        <a:buFont typeface="Arial"/>
        <a:buChar char="•"/>
        <a:defRPr sz="2400" b="1" i="0" kern="1200">
          <a:solidFill>
            <a:schemeClr val="tx1"/>
          </a:solidFill>
          <a:latin typeface="+mn-lt"/>
          <a:ea typeface="+mn-ea"/>
          <a:cs typeface="Arial" charset="0"/>
        </a:defRPr>
      </a:lvl1pPr>
      <a:lvl2pPr marL="742950" indent="-285750" algn="l" defTabSz="457200" rtl="0" eaLnBrk="1" latinLnBrk="0" hangingPunct="1">
        <a:spcBef>
          <a:spcPct val="20000"/>
        </a:spcBef>
        <a:buClr>
          <a:schemeClr val="tx1"/>
        </a:buClr>
        <a:buFont typeface="Arial"/>
        <a:buChar char="–"/>
        <a:defRPr sz="2200" b="0" i="0" kern="1200">
          <a:solidFill>
            <a:schemeClr val="tx1"/>
          </a:solidFill>
          <a:latin typeface="+mn-lt"/>
          <a:ea typeface="+mn-ea"/>
          <a:cs typeface="Arial" charset="0"/>
        </a:defRPr>
      </a:lvl2pPr>
      <a:lvl3pPr marL="1143000" indent="-228600" algn="l" defTabSz="457200" rtl="0" eaLnBrk="1" latinLnBrk="0" hangingPunct="1">
        <a:spcBef>
          <a:spcPct val="20000"/>
        </a:spcBef>
        <a:buClr>
          <a:schemeClr val="tx1"/>
        </a:buClr>
        <a:buFont typeface="Arial"/>
        <a:buChar char="•"/>
        <a:defRPr sz="2000" b="0" i="0" kern="1200">
          <a:solidFill>
            <a:schemeClr val="tx1"/>
          </a:solidFill>
          <a:latin typeface="+mn-lt"/>
          <a:ea typeface="+mn-ea"/>
          <a:cs typeface="Arial" charset="0"/>
        </a:defRPr>
      </a:lvl3pPr>
      <a:lvl4pPr marL="1600200" indent="-228600" algn="l" defTabSz="457200" rtl="0" eaLnBrk="1" latinLnBrk="0" hangingPunct="1">
        <a:spcBef>
          <a:spcPct val="20000"/>
        </a:spcBef>
        <a:buClr>
          <a:schemeClr val="tx1"/>
        </a:buClr>
        <a:buFont typeface="Arial"/>
        <a:buChar char="–"/>
        <a:defRPr sz="1800" b="0" i="0" kern="1200">
          <a:solidFill>
            <a:schemeClr val="tx1"/>
          </a:solidFill>
          <a:latin typeface="+mn-lt"/>
          <a:ea typeface="+mn-ea"/>
          <a:cs typeface="Arial" charset="0"/>
        </a:defRPr>
      </a:lvl4pPr>
      <a:lvl5pPr marL="2057400" indent="-228600" algn="l" defTabSz="457200" rtl="0" eaLnBrk="1" latinLnBrk="0" hangingPunct="1">
        <a:spcBef>
          <a:spcPct val="20000"/>
        </a:spcBef>
        <a:buClr>
          <a:schemeClr val="tx1"/>
        </a:buClr>
        <a:buFont typeface="Arial"/>
        <a:buChar char="»"/>
        <a:defRPr sz="1600" b="0" i="0" kern="1200">
          <a:solidFill>
            <a:schemeClr val="tx1"/>
          </a:solidFill>
          <a:latin typeface="+mn-lt"/>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F26B43"/>
          </p15:clr>
        </p15:guide>
        <p15:guide id="2" pos="5472">
          <p15:clr>
            <a:srgbClr val="F26B43"/>
          </p15:clr>
        </p15:guide>
        <p15:guide id="3" orient="horz" pos="192">
          <p15:clr>
            <a:srgbClr val="F26B43"/>
          </p15:clr>
        </p15:guide>
        <p15:guide id="4" orient="horz" pos="3888">
          <p15:clr>
            <a:srgbClr val="F26B43"/>
          </p15:clr>
        </p15:guide>
        <p15:guide id="5" orient="horz" pos="864">
          <p15:clr>
            <a:srgbClr val="F26B43"/>
          </p15:clr>
        </p15:guide>
        <p15:guide id="6" orient="horz" pos="1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38.xml"/><Relationship Id="rId5" Type="http://schemas.openxmlformats.org/officeDocument/2006/relationships/image" Target="../media/image42.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38.xml"/><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jpg"/><Relationship Id="rId2" Type="http://schemas.openxmlformats.org/officeDocument/2006/relationships/notesSlide" Target="../notesSlides/notesSlide27.xml"/><Relationship Id="rId1" Type="http://schemas.openxmlformats.org/officeDocument/2006/relationships/slideLayout" Target="../slideLayouts/slideLayout39.xml"/><Relationship Id="rId6" Type="http://schemas.openxmlformats.org/officeDocument/2006/relationships/image" Target="../media/image57.jp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39.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69.jpg"/><Relationship Id="rId2" Type="http://schemas.openxmlformats.org/officeDocument/2006/relationships/notesSlide" Target="../notesSlides/notesSlide33.xml"/><Relationship Id="rId1" Type="http://schemas.openxmlformats.org/officeDocument/2006/relationships/slideLayout" Target="../slideLayouts/slideLayout39.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3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905000"/>
            <a:ext cx="7772400" cy="1371600"/>
          </a:xfrm>
        </p:spPr>
        <p:txBody>
          <a:bodyPr>
            <a:normAutofit/>
          </a:bodyPr>
          <a:lstStyle/>
          <a:p>
            <a:r>
              <a:rPr lang="en-US" sz="4000" dirty="0" smtClean="0"/>
              <a:t>2023 Coastal Master plan</a:t>
            </a:r>
            <a:br>
              <a:rPr lang="en-US" sz="4000" dirty="0" smtClean="0"/>
            </a:br>
            <a:r>
              <a:rPr lang="en-US" sz="2400" b="0" dirty="0" smtClean="0"/>
              <a:t>committed to our coast</a:t>
            </a:r>
            <a:endParaRPr lang="en-US" sz="2400" b="0" dirty="0"/>
          </a:p>
        </p:txBody>
      </p:sp>
      <p:sp>
        <p:nvSpPr>
          <p:cNvPr id="3" name="Text Placeholder 2"/>
          <p:cNvSpPr>
            <a:spLocks noGrp="1"/>
          </p:cNvSpPr>
          <p:nvPr>
            <p:ph type="body" idx="1"/>
          </p:nvPr>
        </p:nvSpPr>
        <p:spPr>
          <a:xfrm>
            <a:off x="723900" y="3657600"/>
            <a:ext cx="7772400" cy="440630"/>
          </a:xfrm>
        </p:spPr>
        <p:txBody>
          <a:bodyPr/>
          <a:lstStyle/>
          <a:p>
            <a:r>
              <a:rPr lang="en-US" sz="2200" dirty="0" err="1">
                <a:solidFill>
                  <a:schemeClr val="tx2"/>
                </a:solidFill>
              </a:rPr>
              <a:t>Barataria</a:t>
            </a:r>
            <a:r>
              <a:rPr lang="en-US" sz="2200" dirty="0">
                <a:solidFill>
                  <a:schemeClr val="tx2"/>
                </a:solidFill>
              </a:rPr>
              <a:t>-Terrebonne National Estuary Program</a:t>
            </a:r>
          </a:p>
          <a:p>
            <a:r>
              <a:rPr lang="en-US" sz="2200" dirty="0">
                <a:solidFill>
                  <a:schemeClr val="tx2"/>
                </a:solidFill>
              </a:rPr>
              <a:t>Management </a:t>
            </a:r>
            <a:r>
              <a:rPr lang="en-US" sz="2200" dirty="0" smtClean="0">
                <a:solidFill>
                  <a:schemeClr val="tx2"/>
                </a:solidFill>
              </a:rPr>
              <a:t>Conference</a:t>
            </a:r>
            <a:endParaRPr lang="en-US" sz="2200" dirty="0">
              <a:solidFill>
                <a:schemeClr val="tx2"/>
              </a:solidFill>
            </a:endParaRPr>
          </a:p>
        </p:txBody>
      </p:sp>
      <p:sp>
        <p:nvSpPr>
          <p:cNvPr id="4" name="Text Placeholder 3"/>
          <p:cNvSpPr>
            <a:spLocks noGrp="1"/>
          </p:cNvSpPr>
          <p:nvPr>
            <p:ph type="body" sz="quarter" idx="11"/>
          </p:nvPr>
        </p:nvSpPr>
        <p:spPr/>
        <p:txBody>
          <a:bodyPr/>
          <a:lstStyle/>
          <a:p>
            <a:r>
              <a:rPr lang="en-US" dirty="0" smtClean="0"/>
              <a:t>Stuart Brown | November 1, 2018</a:t>
            </a:r>
            <a:endParaRPr lang="en-US" dirty="0"/>
          </a:p>
        </p:txBody>
      </p:sp>
      <p:sp>
        <p:nvSpPr>
          <p:cNvPr id="5" name="Rectangle 4"/>
          <p:cNvSpPr/>
          <p:nvPr/>
        </p:nvSpPr>
        <p:spPr>
          <a:xfrm>
            <a:off x="2667000" y="152400"/>
            <a:ext cx="3886200" cy="381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97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66"/>
          <p:cNvPicPr preferRelativeResize="0"/>
          <p:nvPr/>
        </p:nvPicPr>
        <p:blipFill rotWithShape="1">
          <a:blip r:embed="rId3">
            <a:alphaModFix/>
          </a:blip>
          <a:srcRect/>
          <a:stretch/>
        </p:blipFill>
        <p:spPr>
          <a:xfrm>
            <a:off x="0" y="1218636"/>
            <a:ext cx="9144000" cy="4220056"/>
          </a:xfrm>
          <a:prstGeom prst="rect">
            <a:avLst/>
          </a:prstGeom>
          <a:noFill/>
          <a:ln>
            <a:noFill/>
          </a:ln>
        </p:spPr>
      </p:pic>
      <p:sp>
        <p:nvSpPr>
          <p:cNvPr id="471" name="Google Shape;471;p66"/>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2017 COASTAL MASTER PLAN </a:t>
            </a:r>
            <a:br>
              <a:rPr lang="en-US" sz="2800" b="1" i="0" u="none" strike="noStrike" cap="none">
                <a:solidFill>
                  <a:schemeClr val="dk1"/>
                </a:solidFill>
                <a:latin typeface="Arial"/>
                <a:ea typeface="Arial"/>
                <a:cs typeface="Arial"/>
                <a:sym typeface="Arial"/>
              </a:rPr>
            </a:br>
            <a:r>
              <a:rPr lang="en-US" sz="2200" b="1" i="0" u="none" strike="noStrike" cap="none">
                <a:solidFill>
                  <a:schemeClr val="dk2"/>
                </a:solidFill>
                <a:latin typeface="Arial"/>
                <a:ea typeface="Arial"/>
                <a:cs typeface="Arial"/>
                <a:sym typeface="Arial"/>
              </a:rPr>
              <a:t>FUTURE WITHOUT ACTION | </a:t>
            </a:r>
            <a:r>
              <a:rPr lang="en-US" sz="2200" b="1" i="0" u="none" strike="noStrike" cap="none">
                <a:solidFill>
                  <a:schemeClr val="accent6"/>
                </a:solidFill>
                <a:latin typeface="Arial"/>
                <a:ea typeface="Arial"/>
                <a:cs typeface="Arial"/>
                <a:sym typeface="Arial"/>
              </a:rPr>
              <a:t>MEDIUM SCENARIO </a:t>
            </a:r>
            <a:r>
              <a:rPr lang="en-US" sz="2200" b="1" i="0" u="none" strike="noStrike" cap="none">
                <a:solidFill>
                  <a:schemeClr val="dk2"/>
                </a:solidFill>
                <a:latin typeface="Arial"/>
                <a:ea typeface="Arial"/>
                <a:cs typeface="Arial"/>
                <a:sym typeface="Arial"/>
              </a:rPr>
              <a:t>| </a:t>
            </a:r>
            <a:r>
              <a:rPr lang="en-US" sz="2200" b="1" i="0" u="none" strike="noStrike" cap="none">
                <a:solidFill>
                  <a:schemeClr val="accent2"/>
                </a:solidFill>
                <a:latin typeface="Arial"/>
                <a:ea typeface="Arial"/>
                <a:cs typeface="Arial"/>
                <a:sym typeface="Arial"/>
              </a:rPr>
              <a:t>YEAR 50</a:t>
            </a:r>
            <a:endParaRPr sz="2200" b="1" i="0" u="none" strike="noStrike" cap="none">
              <a:solidFill>
                <a:schemeClr val="dk1"/>
              </a:solidFill>
              <a:latin typeface="Arial"/>
              <a:ea typeface="Arial"/>
              <a:cs typeface="Arial"/>
              <a:sym typeface="Arial"/>
            </a:endParaRPr>
          </a:p>
        </p:txBody>
      </p:sp>
      <p:sp>
        <p:nvSpPr>
          <p:cNvPr id="472" name="Google Shape;472;p66"/>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10</a:t>
            </a:fld>
            <a:endParaRPr sz="1200" b="0" i="0" u="none" strike="noStrike" cap="none">
              <a:solidFill>
                <a:srgbClr val="FFFFFF"/>
              </a:solidFill>
              <a:latin typeface="Arial"/>
              <a:ea typeface="Arial"/>
              <a:cs typeface="Arial"/>
              <a:sym typeface="Arial"/>
            </a:endParaRPr>
          </a:p>
        </p:txBody>
      </p:sp>
      <p:sp>
        <p:nvSpPr>
          <p:cNvPr id="473" name="Google Shape;473;p66"/>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pic>
        <p:nvPicPr>
          <p:cNvPr id="474" name="Google Shape;474;p66"/>
          <p:cNvPicPr preferRelativeResize="0"/>
          <p:nvPr/>
        </p:nvPicPr>
        <p:blipFill rotWithShape="1">
          <a:blip r:embed="rId4">
            <a:alphaModFix/>
          </a:blip>
          <a:srcRect/>
          <a:stretch/>
        </p:blipFill>
        <p:spPr>
          <a:xfrm>
            <a:off x="0" y="3889148"/>
            <a:ext cx="2057400" cy="977050"/>
          </a:xfrm>
          <a:prstGeom prst="rect">
            <a:avLst/>
          </a:prstGeom>
          <a:noFill/>
          <a:ln>
            <a:noFill/>
          </a:ln>
        </p:spPr>
      </p:pic>
    </p:spTree>
    <p:extLst>
      <p:ext uri="{BB962C8B-B14F-4D97-AF65-F5344CB8AC3E}">
        <p14:creationId xmlns:p14="http://schemas.microsoft.com/office/powerpoint/2010/main" val="22369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67"/>
          <p:cNvPicPr preferRelativeResize="0"/>
          <p:nvPr/>
        </p:nvPicPr>
        <p:blipFill rotWithShape="1">
          <a:blip r:embed="rId3">
            <a:alphaModFix/>
          </a:blip>
          <a:srcRect/>
          <a:stretch/>
        </p:blipFill>
        <p:spPr>
          <a:xfrm>
            <a:off x="0" y="1234079"/>
            <a:ext cx="9143999" cy="3997880"/>
          </a:xfrm>
          <a:prstGeom prst="rect">
            <a:avLst/>
          </a:prstGeom>
          <a:noFill/>
          <a:ln>
            <a:noFill/>
          </a:ln>
        </p:spPr>
      </p:pic>
      <p:sp>
        <p:nvSpPr>
          <p:cNvPr id="480" name="Google Shape;480;p67"/>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2017 COASTAL MASTER PLAN</a:t>
            </a:r>
            <a:br>
              <a:rPr lang="en-US" sz="2800" b="1" i="0" u="none" strike="noStrike" cap="none">
                <a:solidFill>
                  <a:schemeClr val="dk1"/>
                </a:solidFill>
                <a:latin typeface="Arial"/>
                <a:ea typeface="Arial"/>
                <a:cs typeface="Arial"/>
                <a:sym typeface="Arial"/>
              </a:rPr>
            </a:br>
            <a:r>
              <a:rPr lang="en-US" sz="2200" b="1" i="0" u="none" strike="noStrike" cap="none">
                <a:solidFill>
                  <a:schemeClr val="dk2"/>
                </a:solidFill>
                <a:latin typeface="Arial"/>
                <a:ea typeface="Arial"/>
                <a:cs typeface="Arial"/>
                <a:sym typeface="Arial"/>
              </a:rPr>
              <a:t>FUTURE WITH ACTION | </a:t>
            </a:r>
            <a:r>
              <a:rPr lang="en-US" sz="2200" b="1" i="0" u="none" strike="noStrike" cap="none">
                <a:solidFill>
                  <a:schemeClr val="accent6"/>
                </a:solidFill>
                <a:latin typeface="Arial"/>
                <a:ea typeface="Arial"/>
                <a:cs typeface="Arial"/>
                <a:sym typeface="Arial"/>
              </a:rPr>
              <a:t>MEDIUM SCENARIO </a:t>
            </a:r>
            <a:r>
              <a:rPr lang="en-US" sz="2200" b="1" i="0" u="none" strike="noStrike" cap="none">
                <a:solidFill>
                  <a:schemeClr val="dk2"/>
                </a:solidFill>
                <a:latin typeface="Arial"/>
                <a:ea typeface="Arial"/>
                <a:cs typeface="Arial"/>
                <a:sym typeface="Arial"/>
              </a:rPr>
              <a:t>| </a:t>
            </a:r>
            <a:r>
              <a:rPr lang="en-US" sz="2200" b="1" i="0" u="none" strike="noStrike" cap="none">
                <a:solidFill>
                  <a:schemeClr val="accent2"/>
                </a:solidFill>
                <a:latin typeface="Arial"/>
                <a:ea typeface="Arial"/>
                <a:cs typeface="Arial"/>
                <a:sym typeface="Arial"/>
              </a:rPr>
              <a:t>YEAR 50</a:t>
            </a:r>
            <a:endParaRPr sz="2200" b="1" i="0" u="none" strike="noStrike" cap="none">
              <a:solidFill>
                <a:schemeClr val="accent2"/>
              </a:solidFill>
              <a:latin typeface="Arial"/>
              <a:ea typeface="Arial"/>
              <a:cs typeface="Arial"/>
              <a:sym typeface="Arial"/>
            </a:endParaRPr>
          </a:p>
        </p:txBody>
      </p:sp>
      <p:sp>
        <p:nvSpPr>
          <p:cNvPr id="481" name="Google Shape;481;p67"/>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11</a:t>
            </a:fld>
            <a:endParaRPr sz="1200" b="0" i="0" u="none" strike="noStrike" cap="none">
              <a:solidFill>
                <a:srgbClr val="FFFFFF"/>
              </a:solidFill>
              <a:latin typeface="Arial"/>
              <a:ea typeface="Arial"/>
              <a:cs typeface="Arial"/>
              <a:sym typeface="Arial"/>
            </a:endParaRPr>
          </a:p>
        </p:txBody>
      </p:sp>
      <p:sp>
        <p:nvSpPr>
          <p:cNvPr id="482" name="Google Shape;482;p67"/>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pic>
        <p:nvPicPr>
          <p:cNvPr id="483" name="Google Shape;483;p67"/>
          <p:cNvPicPr preferRelativeResize="0"/>
          <p:nvPr/>
        </p:nvPicPr>
        <p:blipFill rotWithShape="1">
          <a:blip r:embed="rId4">
            <a:alphaModFix/>
          </a:blip>
          <a:srcRect/>
          <a:stretch/>
        </p:blipFill>
        <p:spPr>
          <a:xfrm>
            <a:off x="0" y="3889148"/>
            <a:ext cx="2057400" cy="1460756"/>
          </a:xfrm>
          <a:prstGeom prst="rect">
            <a:avLst/>
          </a:prstGeom>
          <a:noFill/>
          <a:ln>
            <a:noFill/>
          </a:ln>
        </p:spPr>
      </p:pic>
    </p:spTree>
    <p:extLst>
      <p:ext uri="{BB962C8B-B14F-4D97-AF65-F5344CB8AC3E}">
        <p14:creationId xmlns:p14="http://schemas.microsoft.com/office/powerpoint/2010/main" val="305447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69"/>
          <p:cNvPicPr preferRelativeResize="0"/>
          <p:nvPr/>
        </p:nvPicPr>
        <p:blipFill rotWithShape="1">
          <a:blip r:embed="rId3">
            <a:alphaModFix/>
          </a:blip>
          <a:srcRect/>
          <a:stretch/>
        </p:blipFill>
        <p:spPr>
          <a:xfrm>
            <a:off x="0" y="1219200"/>
            <a:ext cx="9143998" cy="5036524"/>
          </a:xfrm>
          <a:prstGeom prst="rect">
            <a:avLst/>
          </a:prstGeom>
          <a:noFill/>
          <a:ln>
            <a:noFill/>
          </a:ln>
        </p:spPr>
      </p:pic>
      <p:sp>
        <p:nvSpPr>
          <p:cNvPr id="497" name="Google Shape;497;p69"/>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12</a:t>
            </a:fld>
            <a:endParaRPr sz="1200" b="0" i="0" u="none" strike="noStrike" cap="none">
              <a:solidFill>
                <a:srgbClr val="FFFFFF"/>
              </a:solidFill>
              <a:latin typeface="Arial"/>
              <a:ea typeface="Arial"/>
              <a:cs typeface="Arial"/>
              <a:sym typeface="Arial"/>
            </a:endParaRPr>
          </a:p>
        </p:txBody>
      </p:sp>
      <p:sp>
        <p:nvSpPr>
          <p:cNvPr id="498" name="Google Shape;498;p69"/>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
        <p:nvSpPr>
          <p:cNvPr id="499" name="Google Shape;499;p69"/>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2017 COASTAL MASTER PLAN</a:t>
            </a:r>
            <a:r>
              <a:rPr lang="en-US" sz="2200" b="1" i="0" u="none" strike="noStrike" cap="none">
                <a:solidFill>
                  <a:schemeClr val="dk1"/>
                </a:solidFill>
                <a:latin typeface="Arial"/>
                <a:ea typeface="Arial"/>
                <a:cs typeface="Arial"/>
                <a:sym typeface="Arial"/>
              </a:rPr>
              <a:t/>
            </a:r>
            <a:br>
              <a:rPr lang="en-US" sz="2200" b="1" i="0" u="none" strike="noStrike" cap="none">
                <a:solidFill>
                  <a:schemeClr val="dk1"/>
                </a:solidFill>
                <a:latin typeface="Arial"/>
                <a:ea typeface="Arial"/>
                <a:cs typeface="Arial"/>
                <a:sym typeface="Arial"/>
              </a:rPr>
            </a:br>
            <a:r>
              <a:rPr lang="en-US" sz="2000" b="1" i="0" u="none" strike="noStrike" cap="none">
                <a:solidFill>
                  <a:schemeClr val="dk2"/>
                </a:solidFill>
                <a:latin typeface="Arial"/>
                <a:ea typeface="Arial"/>
                <a:cs typeface="Arial"/>
                <a:sym typeface="Arial"/>
              </a:rPr>
              <a:t>FUTURE WITHOUT ACTION | </a:t>
            </a:r>
            <a:r>
              <a:rPr lang="en-US" sz="2000" b="1" i="0" u="none" strike="noStrike" cap="none">
                <a:solidFill>
                  <a:schemeClr val="accent6"/>
                </a:solidFill>
                <a:latin typeface="Arial"/>
                <a:ea typeface="Arial"/>
                <a:cs typeface="Arial"/>
                <a:sym typeface="Arial"/>
              </a:rPr>
              <a:t>MEDIUM SCENARIO </a:t>
            </a:r>
            <a:r>
              <a:rPr lang="en-US" sz="2000" b="1" i="0" u="none" strike="noStrike" cap="none">
                <a:solidFill>
                  <a:schemeClr val="dk2"/>
                </a:solidFill>
                <a:latin typeface="Arial"/>
                <a:ea typeface="Arial"/>
                <a:cs typeface="Arial"/>
                <a:sym typeface="Arial"/>
              </a:rPr>
              <a:t>| </a:t>
            </a:r>
            <a:r>
              <a:rPr lang="en-US" sz="2000" b="1" i="0" u="none" strike="noStrike" cap="none">
                <a:solidFill>
                  <a:schemeClr val="accent2"/>
                </a:solidFill>
                <a:latin typeface="Arial"/>
                <a:ea typeface="Arial"/>
                <a:cs typeface="Arial"/>
                <a:sym typeface="Arial"/>
              </a:rPr>
              <a:t>YEAR 50</a:t>
            </a:r>
            <a:endParaRPr sz="2000" b="1" i="0" u="none" strike="noStrike" cap="none">
              <a:solidFill>
                <a:schemeClr val="accent2"/>
              </a:solidFill>
              <a:latin typeface="Arial"/>
              <a:ea typeface="Arial"/>
              <a:cs typeface="Arial"/>
              <a:sym typeface="Arial"/>
            </a:endParaRPr>
          </a:p>
        </p:txBody>
      </p:sp>
      <p:pic>
        <p:nvPicPr>
          <p:cNvPr id="500" name="Google Shape;500;p69"/>
          <p:cNvPicPr preferRelativeResize="0"/>
          <p:nvPr/>
        </p:nvPicPr>
        <p:blipFill rotWithShape="1">
          <a:blip r:embed="rId4">
            <a:alphaModFix/>
          </a:blip>
          <a:srcRect/>
          <a:stretch/>
        </p:blipFill>
        <p:spPr>
          <a:xfrm>
            <a:off x="0" y="4547829"/>
            <a:ext cx="4035396" cy="1707908"/>
          </a:xfrm>
          <a:prstGeom prst="rect">
            <a:avLst/>
          </a:prstGeom>
          <a:noFill/>
          <a:ln>
            <a:noFill/>
          </a:ln>
        </p:spPr>
      </p:pic>
    </p:spTree>
    <p:extLst>
      <p:ext uri="{BB962C8B-B14F-4D97-AF65-F5344CB8AC3E}">
        <p14:creationId xmlns:p14="http://schemas.microsoft.com/office/powerpoint/2010/main" val="50517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70"/>
          <p:cNvPicPr preferRelativeResize="0"/>
          <p:nvPr/>
        </p:nvPicPr>
        <p:blipFill rotWithShape="1">
          <a:blip r:embed="rId3">
            <a:alphaModFix/>
          </a:blip>
          <a:srcRect/>
          <a:stretch/>
        </p:blipFill>
        <p:spPr>
          <a:xfrm>
            <a:off x="5450" y="1219200"/>
            <a:ext cx="9143998" cy="5036524"/>
          </a:xfrm>
          <a:prstGeom prst="rect">
            <a:avLst/>
          </a:prstGeom>
          <a:noFill/>
          <a:ln>
            <a:noFill/>
          </a:ln>
        </p:spPr>
      </p:pic>
      <p:sp>
        <p:nvSpPr>
          <p:cNvPr id="506" name="Google Shape;506;p70"/>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13</a:t>
            </a:fld>
            <a:endParaRPr sz="1200" b="0" i="0" u="none" strike="noStrike" cap="none">
              <a:solidFill>
                <a:srgbClr val="FFFFFF"/>
              </a:solidFill>
              <a:latin typeface="Arial"/>
              <a:ea typeface="Arial"/>
              <a:cs typeface="Arial"/>
              <a:sym typeface="Arial"/>
            </a:endParaRPr>
          </a:p>
        </p:txBody>
      </p:sp>
      <p:sp>
        <p:nvSpPr>
          <p:cNvPr id="507" name="Google Shape;507;p70"/>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
        <p:nvSpPr>
          <p:cNvPr id="508" name="Google Shape;508;p70"/>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2017 COASTAL MASTER PLAN</a:t>
            </a:r>
            <a:br>
              <a:rPr lang="en-US" sz="2800" b="1" i="0" u="none" strike="noStrike" cap="none">
                <a:solidFill>
                  <a:schemeClr val="dk1"/>
                </a:solidFill>
                <a:latin typeface="Arial"/>
                <a:ea typeface="Arial"/>
                <a:cs typeface="Arial"/>
                <a:sym typeface="Arial"/>
              </a:rPr>
            </a:br>
            <a:r>
              <a:rPr lang="en-US" sz="2000" b="1" i="0" u="none" strike="noStrike" cap="none">
                <a:solidFill>
                  <a:schemeClr val="dk2"/>
                </a:solidFill>
                <a:latin typeface="Arial"/>
                <a:ea typeface="Arial"/>
                <a:cs typeface="Arial"/>
                <a:sym typeface="Arial"/>
              </a:rPr>
              <a:t>FUTURE WITH ACTION | </a:t>
            </a:r>
            <a:r>
              <a:rPr lang="en-US" sz="2000" b="1" i="0" u="none" strike="noStrike" cap="none">
                <a:solidFill>
                  <a:schemeClr val="accent6"/>
                </a:solidFill>
                <a:latin typeface="Arial"/>
                <a:ea typeface="Arial"/>
                <a:cs typeface="Arial"/>
                <a:sym typeface="Arial"/>
              </a:rPr>
              <a:t>MEDIUM SCENARIO </a:t>
            </a:r>
            <a:r>
              <a:rPr lang="en-US" sz="2000" b="1" i="0" u="none" strike="noStrike" cap="none">
                <a:solidFill>
                  <a:schemeClr val="dk2"/>
                </a:solidFill>
                <a:latin typeface="Arial"/>
                <a:ea typeface="Arial"/>
                <a:cs typeface="Arial"/>
                <a:sym typeface="Arial"/>
              </a:rPr>
              <a:t>| </a:t>
            </a:r>
            <a:r>
              <a:rPr lang="en-US" sz="2000" b="1" i="0" u="none" strike="noStrike" cap="none">
                <a:solidFill>
                  <a:schemeClr val="accent2"/>
                </a:solidFill>
                <a:latin typeface="Arial"/>
                <a:ea typeface="Arial"/>
                <a:cs typeface="Arial"/>
                <a:sym typeface="Arial"/>
              </a:rPr>
              <a:t>YEAR 50</a:t>
            </a:r>
            <a:endParaRPr sz="2000" b="1" i="0" u="none" strike="noStrike" cap="none">
              <a:solidFill>
                <a:schemeClr val="accent2"/>
              </a:solidFill>
              <a:latin typeface="Arial"/>
              <a:ea typeface="Arial"/>
              <a:cs typeface="Arial"/>
              <a:sym typeface="Arial"/>
            </a:endParaRPr>
          </a:p>
        </p:txBody>
      </p:sp>
      <p:pic>
        <p:nvPicPr>
          <p:cNvPr id="509" name="Google Shape;509;p70"/>
          <p:cNvPicPr preferRelativeResize="0"/>
          <p:nvPr/>
        </p:nvPicPr>
        <p:blipFill rotWithShape="1">
          <a:blip r:embed="rId4">
            <a:alphaModFix/>
          </a:blip>
          <a:srcRect/>
          <a:stretch/>
        </p:blipFill>
        <p:spPr>
          <a:xfrm>
            <a:off x="0" y="4547829"/>
            <a:ext cx="4035396" cy="1707908"/>
          </a:xfrm>
          <a:prstGeom prst="rect">
            <a:avLst/>
          </a:prstGeom>
          <a:noFill/>
          <a:ln>
            <a:noFill/>
          </a:ln>
        </p:spPr>
      </p:pic>
    </p:spTree>
    <p:extLst>
      <p:ext uri="{BB962C8B-B14F-4D97-AF65-F5344CB8AC3E}">
        <p14:creationId xmlns:p14="http://schemas.microsoft.com/office/powerpoint/2010/main" val="170767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1"/>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14</a:t>
            </a:fld>
            <a:endParaRPr sz="1200" b="0" i="0" u="none" strike="noStrike" cap="none">
              <a:solidFill>
                <a:srgbClr val="FFFFFF"/>
              </a:solidFill>
              <a:latin typeface="Arial"/>
              <a:ea typeface="Arial"/>
              <a:cs typeface="Arial"/>
              <a:sym typeface="Arial"/>
            </a:endParaRPr>
          </a:p>
        </p:txBody>
      </p:sp>
      <p:sp>
        <p:nvSpPr>
          <p:cNvPr id="516" name="Google Shape;516;p71"/>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2017 COASTAL MASTER PLAN</a:t>
            </a:r>
            <a:br>
              <a:rPr lang="en-US" sz="2800" b="1" i="0" u="none" strike="noStrike" cap="none">
                <a:solidFill>
                  <a:schemeClr val="dk1"/>
                </a:solidFill>
                <a:latin typeface="Arial"/>
                <a:ea typeface="Arial"/>
                <a:cs typeface="Arial"/>
                <a:sym typeface="Arial"/>
              </a:rPr>
            </a:br>
            <a:r>
              <a:rPr lang="en-US" sz="2000" b="1" i="0" u="none" strike="noStrike" cap="none">
                <a:solidFill>
                  <a:schemeClr val="dk2"/>
                </a:solidFill>
                <a:latin typeface="Arial"/>
                <a:ea typeface="Arial"/>
                <a:cs typeface="Arial"/>
                <a:sym typeface="Arial"/>
              </a:rPr>
              <a:t>FWA - FWOA DIFFERENCE | </a:t>
            </a:r>
            <a:r>
              <a:rPr lang="en-US" sz="2000" b="1" i="0" u="none" strike="noStrike" cap="none">
                <a:solidFill>
                  <a:schemeClr val="accent6"/>
                </a:solidFill>
                <a:latin typeface="Arial"/>
                <a:ea typeface="Arial"/>
                <a:cs typeface="Arial"/>
                <a:sym typeface="Arial"/>
              </a:rPr>
              <a:t>MEDIUM SCENARIO </a:t>
            </a:r>
            <a:r>
              <a:rPr lang="en-US" sz="2000" b="1" i="0" u="none" strike="noStrike" cap="none">
                <a:solidFill>
                  <a:schemeClr val="dk2"/>
                </a:solidFill>
                <a:latin typeface="Arial"/>
                <a:ea typeface="Arial"/>
                <a:cs typeface="Arial"/>
                <a:sym typeface="Arial"/>
              </a:rPr>
              <a:t>| </a:t>
            </a:r>
            <a:r>
              <a:rPr lang="en-US" sz="2000" b="1" i="0" u="none" strike="noStrike" cap="none">
                <a:solidFill>
                  <a:schemeClr val="accent2"/>
                </a:solidFill>
                <a:latin typeface="Arial"/>
                <a:ea typeface="Arial"/>
                <a:cs typeface="Arial"/>
                <a:sym typeface="Arial"/>
              </a:rPr>
              <a:t>YEAR 50</a:t>
            </a:r>
            <a:endParaRPr sz="2000" b="1" i="0" u="none" strike="noStrike" cap="none">
              <a:solidFill>
                <a:schemeClr val="accent2"/>
              </a:solidFill>
              <a:latin typeface="Arial"/>
              <a:ea typeface="Arial"/>
              <a:cs typeface="Arial"/>
              <a:sym typeface="Arial"/>
            </a:endParaRPr>
          </a:p>
        </p:txBody>
      </p:sp>
      <p:pic>
        <p:nvPicPr>
          <p:cNvPr id="517" name="Google Shape;517;p71"/>
          <p:cNvPicPr preferRelativeResize="0"/>
          <p:nvPr/>
        </p:nvPicPr>
        <p:blipFill rotWithShape="1">
          <a:blip r:embed="rId3">
            <a:alphaModFix/>
          </a:blip>
          <a:srcRect/>
          <a:stretch/>
        </p:blipFill>
        <p:spPr>
          <a:xfrm>
            <a:off x="0" y="1237275"/>
            <a:ext cx="9144001" cy="5031551"/>
          </a:xfrm>
          <a:prstGeom prst="rect">
            <a:avLst/>
          </a:prstGeom>
          <a:noFill/>
          <a:ln>
            <a:noFill/>
          </a:ln>
        </p:spPr>
      </p:pic>
      <p:sp>
        <p:nvSpPr>
          <p:cNvPr id="518" name="Google Shape;518;p71"/>
          <p:cNvSpPr txBox="1">
            <a:spLocks noGrp="1"/>
          </p:cNvSpPr>
          <p:nvPr>
            <p:ph type="ftr" idx="11"/>
          </p:nvPr>
        </p:nvSpPr>
        <p:spPr>
          <a:xfrm>
            <a:off x="457200" y="6356189"/>
            <a:ext cx="56388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99422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86"/>
          <p:cNvSpPr txBox="1">
            <a:spLocks noGrp="1"/>
          </p:cNvSpPr>
          <p:nvPr>
            <p:ph type="ctrTitle"/>
          </p:nvPr>
        </p:nvSpPr>
        <p:spPr>
          <a:xfrm>
            <a:off x="685800" y="3276600"/>
            <a:ext cx="7772400" cy="144780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2023 COASTAL MASTER PLAN</a:t>
            </a:r>
            <a:endParaRPr sz="2800" b="1" i="0" u="none" strike="noStrike" cap="none">
              <a:solidFill>
                <a:srgbClr val="FFFFFF"/>
              </a:solidFill>
              <a:latin typeface="Arial"/>
              <a:ea typeface="Arial"/>
              <a:cs typeface="Arial"/>
              <a:sym typeface="Arial"/>
            </a:endParaRPr>
          </a:p>
        </p:txBody>
      </p:sp>
      <p:sp>
        <p:nvSpPr>
          <p:cNvPr id="644" name="Google Shape;644;p86"/>
          <p:cNvSpPr txBox="1">
            <a:spLocks noGrp="1"/>
          </p:cNvSpPr>
          <p:nvPr>
            <p:ph type="subTitle" idx="1"/>
          </p:nvPr>
        </p:nvSpPr>
        <p:spPr>
          <a:xfrm>
            <a:off x="685800" y="5043709"/>
            <a:ext cx="7772400" cy="671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60"/>
              <a:buFont typeface="Arial"/>
              <a:buNone/>
            </a:pPr>
            <a:endParaRPr sz="2400" b="1" i="0" u="none" strike="noStrike" cap="none" dirty="0">
              <a:solidFill>
                <a:schemeClr val="dk1"/>
              </a:solidFill>
              <a:latin typeface="Arial"/>
              <a:ea typeface="Arial"/>
              <a:cs typeface="Arial"/>
              <a:sym typeface="Arial"/>
            </a:endParaRPr>
          </a:p>
        </p:txBody>
      </p:sp>
      <p:sp>
        <p:nvSpPr>
          <p:cNvPr id="645" name="Google Shape;645;p86"/>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15</a:t>
            </a:fld>
            <a:endParaRPr sz="1200" b="0" i="0" u="none" strike="noStrike" cap="none">
              <a:solidFill>
                <a:srgbClr val="FFFFFF"/>
              </a:solidFill>
              <a:latin typeface="Arial"/>
              <a:ea typeface="Arial"/>
              <a:cs typeface="Arial"/>
              <a:sym typeface="Arial"/>
            </a:endParaRPr>
          </a:p>
        </p:txBody>
      </p:sp>
      <p:sp>
        <p:nvSpPr>
          <p:cNvPr id="646" name="Google Shape;646;p86"/>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55694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4"/>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2023 COASTAL MASTER PLAN</a:t>
            </a:r>
            <a:endParaRPr sz="2200" b="1" i="0" u="none" strike="noStrike" cap="none">
              <a:solidFill>
                <a:schemeClr val="dk2"/>
              </a:solidFill>
              <a:latin typeface="Arial"/>
              <a:ea typeface="Arial"/>
              <a:cs typeface="Arial"/>
              <a:sym typeface="Arial"/>
            </a:endParaRPr>
          </a:p>
        </p:txBody>
      </p:sp>
      <p:sp>
        <p:nvSpPr>
          <p:cNvPr id="626" name="Google Shape;626;p84"/>
          <p:cNvSpPr txBox="1">
            <a:spLocks noGrp="1"/>
          </p:cNvSpPr>
          <p:nvPr>
            <p:ph type="body" idx="1"/>
          </p:nvPr>
        </p:nvSpPr>
        <p:spPr>
          <a:xfrm>
            <a:off x="457200" y="1600200"/>
            <a:ext cx="53340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60"/>
              <a:buFont typeface="Arial"/>
              <a:buNone/>
            </a:pPr>
            <a:r>
              <a:rPr lang="en-US" sz="2400" b="1" i="0" u="none" strike="noStrike" cap="none">
                <a:solidFill>
                  <a:schemeClr val="accent3"/>
                </a:solidFill>
                <a:latin typeface="Arial"/>
                <a:ea typeface="Arial"/>
                <a:cs typeface="Arial"/>
                <a:sym typeface="Arial"/>
              </a:rPr>
              <a:t>Focus:</a:t>
            </a: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Project Sequencing</a:t>
            </a: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Managing Transitions/ Adaptation</a:t>
            </a: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Illustrating Medium-term Outcomes</a:t>
            </a: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Solving Future Problems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240"/>
              </a:spcBef>
              <a:spcAft>
                <a:spcPts val="0"/>
              </a:spcAft>
              <a:buClr>
                <a:schemeClr val="dk1"/>
              </a:buClr>
              <a:buSzPts val="108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160"/>
              <a:buFont typeface="Arial"/>
              <a:buNone/>
            </a:pPr>
            <a:r>
              <a:rPr lang="en-US" sz="2400" b="1" i="0" u="none" strike="noStrike" cap="none">
                <a:solidFill>
                  <a:schemeClr val="accent3"/>
                </a:solidFill>
                <a:latin typeface="Arial"/>
                <a:ea typeface="Arial"/>
                <a:cs typeface="Arial"/>
                <a:sym typeface="Arial"/>
              </a:rPr>
              <a:t>Outcome: </a:t>
            </a:r>
            <a:r>
              <a:rPr lang="en-US" sz="2400" b="0" i="0" u="none" strike="noStrike" cap="none">
                <a:solidFill>
                  <a:srgbClr val="5A5A5B"/>
                </a:solidFill>
                <a:latin typeface="Arial"/>
                <a:ea typeface="Arial"/>
                <a:cs typeface="Arial"/>
                <a:sym typeface="Arial"/>
              </a:rPr>
              <a:t>a final plan that is realistic and practical, better links protection and restoration projects, and focuses on a message of transition and adaptation</a:t>
            </a:r>
            <a:endParaRPr sz="2400" b="0" i="0" u="none" strike="noStrike" cap="none">
              <a:solidFill>
                <a:srgbClr val="5A5A5B"/>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160"/>
              <a:buFont typeface="Arial"/>
              <a:buNone/>
            </a:pPr>
            <a:endParaRPr sz="2400" b="1" i="0" u="none" strike="noStrike" cap="none">
              <a:solidFill>
                <a:schemeClr val="dk1"/>
              </a:solidFill>
              <a:latin typeface="Arial"/>
              <a:ea typeface="Arial"/>
              <a:cs typeface="Arial"/>
              <a:sym typeface="Arial"/>
            </a:endParaRPr>
          </a:p>
        </p:txBody>
      </p:sp>
      <p:sp>
        <p:nvSpPr>
          <p:cNvPr id="627" name="Google Shape;627;p84"/>
          <p:cNvSpPr txBox="1">
            <a:spLocks noGrp="1"/>
          </p:cNvSpPr>
          <p:nvPr>
            <p:ph type="sldNum" idx="12"/>
          </p:nvPr>
        </p:nvSpPr>
        <p:spPr>
          <a:xfrm>
            <a:off x="7772400" y="6416675"/>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16</a:t>
            </a:fld>
            <a:endParaRPr sz="1200" b="0" i="0" u="none" strike="noStrike" cap="none">
              <a:solidFill>
                <a:srgbClr val="FFFFFF"/>
              </a:solidFill>
              <a:latin typeface="Arial"/>
              <a:ea typeface="Arial"/>
              <a:cs typeface="Arial"/>
              <a:sym typeface="Arial"/>
            </a:endParaRPr>
          </a:p>
        </p:txBody>
      </p:sp>
      <p:pic>
        <p:nvPicPr>
          <p:cNvPr id="628" name="Google Shape;628;p84"/>
          <p:cNvPicPr preferRelativeResize="0"/>
          <p:nvPr/>
        </p:nvPicPr>
        <p:blipFill rotWithShape="1">
          <a:blip r:embed="rId3">
            <a:alphaModFix/>
          </a:blip>
          <a:srcRect/>
          <a:stretch/>
        </p:blipFill>
        <p:spPr>
          <a:xfrm>
            <a:off x="5760720" y="1676400"/>
            <a:ext cx="2926080" cy="3656170"/>
          </a:xfrm>
          <a:prstGeom prst="rect">
            <a:avLst/>
          </a:prstGeom>
          <a:noFill/>
          <a:ln>
            <a:noFill/>
          </a:ln>
        </p:spPr>
      </p:pic>
      <p:sp>
        <p:nvSpPr>
          <p:cNvPr id="629" name="Google Shape;629;p84"/>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1039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85"/>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A5A5B"/>
              </a:buClr>
              <a:buSzPts val="2800"/>
              <a:buFont typeface="Arial"/>
              <a:buNone/>
            </a:pPr>
            <a:r>
              <a:rPr lang="en-US" sz="2800" b="1" i="0" u="none" strike="noStrike" cap="none">
                <a:solidFill>
                  <a:srgbClr val="5A5A5B"/>
                </a:solidFill>
                <a:latin typeface="Arial"/>
                <a:ea typeface="Arial"/>
                <a:cs typeface="Arial"/>
                <a:sym typeface="Arial"/>
              </a:rPr>
              <a:t>2023 COASTAL MASTER PLAN</a:t>
            </a:r>
            <a:endParaRPr sz="2800" b="1" i="0" u="none" strike="noStrike" cap="none">
              <a:solidFill>
                <a:schemeClr val="dk1"/>
              </a:solidFill>
              <a:latin typeface="Arial"/>
              <a:ea typeface="Arial"/>
              <a:cs typeface="Arial"/>
              <a:sym typeface="Arial"/>
            </a:endParaRPr>
          </a:p>
        </p:txBody>
      </p:sp>
      <p:sp>
        <p:nvSpPr>
          <p:cNvPr id="635" name="Google Shape;635;p85"/>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17</a:t>
            </a:fld>
            <a:endParaRPr sz="1200" b="0" i="0" u="none" strike="noStrike" cap="none">
              <a:solidFill>
                <a:srgbClr val="FFFFFF"/>
              </a:solidFill>
              <a:latin typeface="Arial"/>
              <a:ea typeface="Arial"/>
              <a:cs typeface="Arial"/>
              <a:sym typeface="Arial"/>
            </a:endParaRPr>
          </a:p>
        </p:txBody>
      </p:sp>
      <p:graphicFrame>
        <p:nvGraphicFramePr>
          <p:cNvPr id="636" name="Google Shape;636;p85"/>
          <p:cNvGraphicFramePr/>
          <p:nvPr/>
        </p:nvGraphicFramePr>
        <p:xfrm>
          <a:off x="457201" y="1447800"/>
          <a:ext cx="8229575" cy="4187325"/>
        </p:xfrm>
        <a:graphic>
          <a:graphicData uri="http://schemas.openxmlformats.org/drawingml/2006/table">
            <a:tbl>
              <a:tblPr>
                <a:noFill/>
              </a:tblPr>
              <a:tblGrid>
                <a:gridCol w="3985925">
                  <a:extLst>
                    <a:ext uri="{9D8B030D-6E8A-4147-A177-3AD203B41FA5}">
                      <a16:colId xmlns:a16="http://schemas.microsoft.com/office/drawing/2014/main" val="20000"/>
                    </a:ext>
                  </a:extLst>
                </a:gridCol>
                <a:gridCol w="707275">
                  <a:extLst>
                    <a:ext uri="{9D8B030D-6E8A-4147-A177-3AD203B41FA5}">
                      <a16:colId xmlns:a16="http://schemas.microsoft.com/office/drawing/2014/main" val="20001"/>
                    </a:ext>
                  </a:extLst>
                </a:gridCol>
                <a:gridCol w="707275">
                  <a:extLst>
                    <a:ext uri="{9D8B030D-6E8A-4147-A177-3AD203B41FA5}">
                      <a16:colId xmlns:a16="http://schemas.microsoft.com/office/drawing/2014/main" val="20002"/>
                    </a:ext>
                  </a:extLst>
                </a:gridCol>
                <a:gridCol w="707275">
                  <a:extLst>
                    <a:ext uri="{9D8B030D-6E8A-4147-A177-3AD203B41FA5}">
                      <a16:colId xmlns:a16="http://schemas.microsoft.com/office/drawing/2014/main" val="20003"/>
                    </a:ext>
                  </a:extLst>
                </a:gridCol>
                <a:gridCol w="707275">
                  <a:extLst>
                    <a:ext uri="{9D8B030D-6E8A-4147-A177-3AD203B41FA5}">
                      <a16:colId xmlns:a16="http://schemas.microsoft.com/office/drawing/2014/main" val="20004"/>
                    </a:ext>
                  </a:extLst>
                </a:gridCol>
                <a:gridCol w="707275">
                  <a:extLst>
                    <a:ext uri="{9D8B030D-6E8A-4147-A177-3AD203B41FA5}">
                      <a16:colId xmlns:a16="http://schemas.microsoft.com/office/drawing/2014/main" val="20005"/>
                    </a:ext>
                  </a:extLst>
                </a:gridCol>
                <a:gridCol w="707275">
                  <a:extLst>
                    <a:ext uri="{9D8B030D-6E8A-4147-A177-3AD203B41FA5}">
                      <a16:colId xmlns:a16="http://schemas.microsoft.com/office/drawing/2014/main" val="20006"/>
                    </a:ext>
                  </a:extLst>
                </a:gridCol>
              </a:tblGrid>
              <a:tr h="330825">
                <a:tc>
                  <a:txBody>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Activity</a:t>
                      </a:r>
                      <a:endParaRPr sz="1400" u="none" strike="noStrike" cap="none">
                        <a:solidFill>
                          <a:schemeClr val="dk1"/>
                        </a:solidFill>
                      </a:endParaRPr>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2018</a:t>
                      </a:r>
                      <a:endParaRPr sz="1400" u="none" strike="noStrike" cap="none">
                        <a:solidFill>
                          <a:schemeClr val="dk1"/>
                        </a:solidFill>
                      </a:endParaRPr>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2019</a:t>
                      </a:r>
                      <a:endParaRPr sz="1400" u="none" strike="noStrike" cap="none">
                        <a:solidFill>
                          <a:schemeClr val="dk1"/>
                        </a:solidFill>
                      </a:endParaRPr>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2020</a:t>
                      </a:r>
                      <a:endParaRPr sz="1400" u="none" strike="noStrike" cap="none">
                        <a:solidFill>
                          <a:schemeClr val="dk1"/>
                        </a:solidFill>
                      </a:endParaRPr>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2021</a:t>
                      </a:r>
                      <a:endParaRPr sz="1400" u="none" strike="noStrike" cap="none">
                        <a:solidFill>
                          <a:schemeClr val="dk1"/>
                        </a:solidFill>
                      </a:endParaRPr>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2022</a:t>
                      </a:r>
                      <a:endParaRPr sz="1400" u="none" strike="noStrike" cap="none">
                        <a:solidFill>
                          <a:schemeClr val="dk1"/>
                        </a:solidFill>
                      </a:endParaRPr>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2023</a:t>
                      </a:r>
                      <a:endParaRPr sz="1400" u="none" strike="noStrike" cap="none">
                        <a:solidFill>
                          <a:schemeClr val="dk1"/>
                        </a:solidFill>
                      </a:endParaRPr>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321375">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757171"/>
                          </a:solidFill>
                          <a:latin typeface="Arial"/>
                          <a:ea typeface="Arial"/>
                          <a:cs typeface="Arial"/>
                          <a:sym typeface="Arial"/>
                        </a:rPr>
                        <a:t>New Project Development </a:t>
                      </a:r>
                      <a:endParaRPr sz="1400" u="none" strike="noStrike" cap="none" dirty="0"/>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21375">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57171"/>
                          </a:solidFill>
                          <a:latin typeface="Arial"/>
                          <a:ea typeface="Arial"/>
                          <a:cs typeface="Arial"/>
                          <a:sym typeface="Arial"/>
                        </a:rPr>
                        <a:t>Model Updates and Cal/ Val</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1375">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57171"/>
                          </a:solidFill>
                          <a:latin typeface="Arial"/>
                          <a:ea typeface="Arial"/>
                          <a:cs typeface="Arial"/>
                          <a:sym typeface="Arial"/>
                        </a:rPr>
                        <a:t>Update Scenarios and FWOA List</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21375">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57171"/>
                          </a:solidFill>
                          <a:latin typeface="Arial"/>
                          <a:ea typeface="Arial"/>
                          <a:cs typeface="Arial"/>
                          <a:sym typeface="Arial"/>
                        </a:rPr>
                        <a:t>New FWOA Runs</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1375">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57171"/>
                          </a:solidFill>
                          <a:latin typeface="Arial"/>
                          <a:ea typeface="Arial"/>
                          <a:cs typeface="Arial"/>
                          <a:sym typeface="Arial"/>
                        </a:rPr>
                        <a:t>Project Attributes (projects)</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1375">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57171"/>
                          </a:solidFill>
                          <a:latin typeface="Arial"/>
                          <a:ea typeface="Arial"/>
                          <a:cs typeface="Arial"/>
                          <a:sym typeface="Arial"/>
                        </a:rPr>
                        <a:t>New Project Modeling</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21375">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57171"/>
                          </a:solidFill>
                          <a:latin typeface="Arial"/>
                          <a:ea typeface="Arial"/>
                          <a:cs typeface="Arial"/>
                          <a:sym typeface="Arial"/>
                        </a:rPr>
                        <a:t>Project Attributes (alternatives)</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21375">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57171"/>
                          </a:solidFill>
                          <a:latin typeface="Arial"/>
                          <a:ea typeface="Arial"/>
                          <a:cs typeface="Arial"/>
                          <a:sym typeface="Arial"/>
                        </a:rPr>
                        <a:t>Alternatives Modeling (draft plan)</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21375">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57171"/>
                          </a:solidFill>
                          <a:latin typeface="Arial"/>
                          <a:ea typeface="Arial"/>
                          <a:cs typeface="Arial"/>
                          <a:sym typeface="Arial"/>
                        </a:rPr>
                        <a:t>Document Development (draft)</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21375">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57171"/>
                          </a:solidFill>
                          <a:latin typeface="Arial"/>
                          <a:ea typeface="Arial"/>
                          <a:cs typeface="Arial"/>
                          <a:sym typeface="Arial"/>
                        </a:rPr>
                        <a:t>Formal Public Meetings</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extLst>
                  <a:ext uri="{0D108BD9-81ED-4DB2-BD59-A6C34878D82A}">
                    <a16:rowId xmlns:a16="http://schemas.microsoft.com/office/drawing/2014/main" val="10010"/>
                  </a:ext>
                </a:extLst>
              </a:tr>
              <a:tr h="321375">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57171"/>
                          </a:solidFill>
                          <a:latin typeface="Arial"/>
                          <a:ea typeface="Arial"/>
                          <a:cs typeface="Arial"/>
                          <a:sym typeface="Arial"/>
                        </a:rPr>
                        <a:t>CPRA Board Meeting</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extLst>
                  <a:ext uri="{0D108BD9-81ED-4DB2-BD59-A6C34878D82A}">
                    <a16:rowId xmlns:a16="http://schemas.microsoft.com/office/drawing/2014/main" val="10011"/>
                  </a:ext>
                </a:extLst>
              </a:tr>
              <a:tr h="321375">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57171"/>
                          </a:solidFill>
                          <a:latin typeface="Arial"/>
                          <a:ea typeface="Arial"/>
                          <a:cs typeface="Arial"/>
                          <a:sym typeface="Arial"/>
                        </a:rPr>
                        <a:t>Final Master Plan to Legislature</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a:t>
                      </a:r>
                      <a:endParaRPr sz="1400" u="none" strike="noStrike" cap="none"/>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 </a:t>
                      </a:r>
                      <a:endParaRPr sz="1400" u="none" strike="noStrike" cap="none" dirty="0"/>
                    </a:p>
                  </a:txBody>
                  <a:tcPr marL="9450" marR="9450" marT="94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extLst>
                  <a:ext uri="{0D108BD9-81ED-4DB2-BD59-A6C34878D82A}">
                    <a16:rowId xmlns:a16="http://schemas.microsoft.com/office/drawing/2014/main" val="10012"/>
                  </a:ext>
                </a:extLst>
              </a:tr>
            </a:tbl>
          </a:graphicData>
        </a:graphic>
      </p:graphicFrame>
      <p:sp>
        <p:nvSpPr>
          <p:cNvPr id="637" name="Google Shape;637;p85"/>
          <p:cNvSpPr txBox="1"/>
          <p:nvPr/>
        </p:nvSpPr>
        <p:spPr>
          <a:xfrm>
            <a:off x="457200" y="5791200"/>
            <a:ext cx="822959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Arial"/>
                <a:ea typeface="Arial"/>
                <a:cs typeface="Arial"/>
                <a:sym typeface="Arial"/>
              </a:rPr>
              <a:t>FWOA = Future Without Action</a:t>
            </a:r>
            <a:endParaRPr sz="1400" b="0" i="1" u="none" strike="noStrike" cap="none">
              <a:solidFill>
                <a:schemeClr val="dk1"/>
              </a:solidFill>
              <a:latin typeface="Arial"/>
              <a:ea typeface="Arial"/>
              <a:cs typeface="Arial"/>
              <a:sym typeface="Arial"/>
            </a:endParaRPr>
          </a:p>
        </p:txBody>
      </p:sp>
      <p:sp>
        <p:nvSpPr>
          <p:cNvPr id="638" name="Google Shape;638;p85"/>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97435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86"/>
          <p:cNvSpPr txBox="1">
            <a:spLocks noGrp="1"/>
          </p:cNvSpPr>
          <p:nvPr>
            <p:ph type="ctrTitle"/>
          </p:nvPr>
        </p:nvSpPr>
        <p:spPr>
          <a:xfrm>
            <a:off x="685800" y="3276600"/>
            <a:ext cx="7772400" cy="144780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2023 COASTAL MASTER PLAN</a:t>
            </a:r>
            <a:endParaRPr sz="2800" b="1" i="0" u="none" strike="noStrike" cap="none">
              <a:solidFill>
                <a:srgbClr val="FFFFFF"/>
              </a:solidFill>
              <a:latin typeface="Arial"/>
              <a:ea typeface="Arial"/>
              <a:cs typeface="Arial"/>
              <a:sym typeface="Arial"/>
            </a:endParaRPr>
          </a:p>
        </p:txBody>
      </p:sp>
      <p:sp>
        <p:nvSpPr>
          <p:cNvPr id="644" name="Google Shape;644;p86"/>
          <p:cNvSpPr txBox="1">
            <a:spLocks noGrp="1"/>
          </p:cNvSpPr>
          <p:nvPr>
            <p:ph type="subTitle" idx="1"/>
          </p:nvPr>
        </p:nvSpPr>
        <p:spPr>
          <a:xfrm>
            <a:off x="685800" y="5043709"/>
            <a:ext cx="7772400" cy="671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60"/>
              <a:buFont typeface="Arial"/>
              <a:buNone/>
            </a:pPr>
            <a:r>
              <a:rPr lang="en-US" sz="2400" b="1" i="0" u="none" strike="noStrike" cap="none">
                <a:solidFill>
                  <a:schemeClr val="dk1"/>
                </a:solidFill>
                <a:latin typeface="Arial"/>
                <a:ea typeface="Arial"/>
                <a:cs typeface="Arial"/>
                <a:sym typeface="Arial"/>
              </a:rPr>
              <a:t>Technical Analysis</a:t>
            </a:r>
            <a:endParaRPr sz="2400" b="1" i="0" u="none" strike="noStrike" cap="none">
              <a:solidFill>
                <a:schemeClr val="dk1"/>
              </a:solidFill>
              <a:latin typeface="Arial"/>
              <a:ea typeface="Arial"/>
              <a:cs typeface="Arial"/>
              <a:sym typeface="Arial"/>
            </a:endParaRPr>
          </a:p>
        </p:txBody>
      </p:sp>
      <p:sp>
        <p:nvSpPr>
          <p:cNvPr id="645" name="Google Shape;645;p86"/>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18</a:t>
            </a:fld>
            <a:endParaRPr sz="1200" b="0" i="0" u="none" strike="noStrike" cap="none">
              <a:solidFill>
                <a:srgbClr val="FFFFFF"/>
              </a:solidFill>
              <a:latin typeface="Arial"/>
              <a:ea typeface="Arial"/>
              <a:cs typeface="Arial"/>
              <a:sym typeface="Arial"/>
            </a:endParaRPr>
          </a:p>
        </p:txBody>
      </p:sp>
      <p:sp>
        <p:nvSpPr>
          <p:cNvPr id="646" name="Google Shape;646;p86"/>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85660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87"/>
          <p:cNvPicPr preferRelativeResize="0"/>
          <p:nvPr/>
        </p:nvPicPr>
        <p:blipFill rotWithShape="1">
          <a:blip r:embed="rId3">
            <a:alphaModFix/>
          </a:blip>
          <a:srcRect/>
          <a:stretch/>
        </p:blipFill>
        <p:spPr>
          <a:xfrm>
            <a:off x="2544620" y="4126530"/>
            <a:ext cx="1722578" cy="1645921"/>
          </a:xfrm>
          <a:prstGeom prst="rect">
            <a:avLst/>
          </a:prstGeom>
          <a:noFill/>
          <a:ln>
            <a:noFill/>
          </a:ln>
        </p:spPr>
      </p:pic>
      <p:pic>
        <p:nvPicPr>
          <p:cNvPr id="652" name="Google Shape;652;p87"/>
          <p:cNvPicPr preferRelativeResize="0"/>
          <p:nvPr/>
        </p:nvPicPr>
        <p:blipFill rotWithShape="1">
          <a:blip r:embed="rId4">
            <a:alphaModFix/>
          </a:blip>
          <a:srcRect/>
          <a:stretch/>
        </p:blipFill>
        <p:spPr>
          <a:xfrm>
            <a:off x="685800" y="1543200"/>
            <a:ext cx="7774761" cy="2468879"/>
          </a:xfrm>
          <a:prstGeom prst="rect">
            <a:avLst/>
          </a:prstGeom>
          <a:noFill/>
          <a:ln>
            <a:noFill/>
          </a:ln>
        </p:spPr>
      </p:pic>
      <p:pic>
        <p:nvPicPr>
          <p:cNvPr id="653" name="Google Shape;653;p87"/>
          <p:cNvPicPr preferRelativeResize="0"/>
          <p:nvPr/>
        </p:nvPicPr>
        <p:blipFill rotWithShape="1">
          <a:blip r:embed="rId5">
            <a:alphaModFix/>
          </a:blip>
          <a:srcRect/>
          <a:stretch/>
        </p:blipFill>
        <p:spPr>
          <a:xfrm>
            <a:off x="761999" y="4126530"/>
            <a:ext cx="1722578" cy="1645921"/>
          </a:xfrm>
          <a:prstGeom prst="rect">
            <a:avLst/>
          </a:prstGeom>
          <a:noFill/>
          <a:ln>
            <a:noFill/>
          </a:ln>
        </p:spPr>
      </p:pic>
      <p:sp>
        <p:nvSpPr>
          <p:cNvPr id="654" name="Google Shape;654;p87"/>
          <p:cNvSpPr txBox="1"/>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TECHNICAL ANALYSIS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2200"/>
              <a:buFont typeface="Arial"/>
              <a:buNone/>
            </a:pPr>
            <a:r>
              <a:rPr lang="en-US" sz="2200" b="1" i="0" u="none" strike="noStrike" cap="none">
                <a:solidFill>
                  <a:schemeClr val="dk2"/>
                </a:solidFill>
                <a:latin typeface="Arial"/>
                <a:ea typeface="Arial"/>
                <a:cs typeface="Arial"/>
                <a:sym typeface="Arial"/>
              </a:rPr>
              <a:t>2017 PREDICTIVE MODELS</a:t>
            </a:r>
            <a:endParaRPr sz="2200" b="1" i="0" u="none" strike="noStrike" cap="none">
              <a:solidFill>
                <a:schemeClr val="dk2"/>
              </a:solidFill>
              <a:latin typeface="Arial"/>
              <a:ea typeface="Arial"/>
              <a:cs typeface="Arial"/>
              <a:sym typeface="Arial"/>
            </a:endParaRPr>
          </a:p>
        </p:txBody>
      </p:sp>
      <p:sp>
        <p:nvSpPr>
          <p:cNvPr id="655" name="Google Shape;655;p87"/>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
        <p:nvSpPr>
          <p:cNvPr id="656" name="Google Shape;656;p87"/>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19</a:t>
            </a:fld>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72968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5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77" name="Google Shape;377;p58"/>
          <p:cNvSpPr/>
          <p:nvPr/>
        </p:nvSpPr>
        <p:spPr>
          <a:xfrm>
            <a:off x="914400" y="1710495"/>
            <a:ext cx="7467600" cy="1794705"/>
          </a:xfrm>
          <a:prstGeom prst="rect">
            <a:avLst/>
          </a:prstGeom>
          <a:solidFill>
            <a:schemeClr val="lt1">
              <a:alpha val="84313"/>
            </a:scheme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8" name="Google Shape;378;p58"/>
          <p:cNvSpPr/>
          <p:nvPr/>
        </p:nvSpPr>
        <p:spPr>
          <a:xfrm>
            <a:off x="1143000" y="1981200"/>
            <a:ext cx="6972300"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Single state entity with authority to articulate a clear statement of priorities to achieve comprehensive coastal protection for Louisiana.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Mandate is to develop, implement, and enforce a comprehensive coastal protection and restoration Master Plan.</a:t>
            </a:r>
            <a:endParaRPr sz="1400" b="0" i="0" u="none" strike="noStrike" cap="none">
              <a:solidFill>
                <a:srgbClr val="000000"/>
              </a:solidFill>
              <a:latin typeface="Arial"/>
              <a:ea typeface="Arial"/>
              <a:cs typeface="Arial"/>
              <a:sym typeface="Arial"/>
            </a:endParaRPr>
          </a:p>
        </p:txBody>
      </p:sp>
      <p:pic>
        <p:nvPicPr>
          <p:cNvPr id="379" name="Google Shape;379;p58"/>
          <p:cNvPicPr preferRelativeResize="0"/>
          <p:nvPr/>
        </p:nvPicPr>
        <p:blipFill rotWithShape="1">
          <a:blip r:embed="rId4">
            <a:alphaModFix/>
          </a:blip>
          <a:srcRect/>
          <a:stretch/>
        </p:blipFill>
        <p:spPr>
          <a:xfrm>
            <a:off x="1239736" y="5867400"/>
            <a:ext cx="762000" cy="762000"/>
          </a:xfrm>
          <a:prstGeom prst="rect">
            <a:avLst/>
          </a:prstGeom>
          <a:noFill/>
          <a:ln>
            <a:noFill/>
          </a:ln>
        </p:spPr>
      </p:pic>
      <p:sp>
        <p:nvSpPr>
          <p:cNvPr id="380" name="Google Shape;380;p58"/>
          <p:cNvSpPr txBox="1"/>
          <p:nvPr/>
        </p:nvSpPr>
        <p:spPr>
          <a:xfrm>
            <a:off x="457200" y="228600"/>
            <a:ext cx="8229600" cy="1219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COASTAL PROTECTION </a:t>
            </a:r>
            <a:br>
              <a:rPr lang="en-US" sz="2800" b="1" i="0" u="none" strike="noStrike" cap="none">
                <a:solidFill>
                  <a:srgbClr val="FFFFFF"/>
                </a:solidFill>
                <a:latin typeface="Arial"/>
                <a:ea typeface="Arial"/>
                <a:cs typeface="Arial"/>
                <a:sym typeface="Arial"/>
              </a:rPr>
            </a:br>
            <a:r>
              <a:rPr lang="en-US" sz="2800" b="1" i="0" u="none" strike="noStrike" cap="none">
                <a:solidFill>
                  <a:srgbClr val="FFFFFF"/>
                </a:solidFill>
                <a:latin typeface="Arial"/>
                <a:ea typeface="Arial"/>
                <a:cs typeface="Arial"/>
                <a:sym typeface="Arial"/>
              </a:rPr>
              <a:t>AND RESTORATION AUTHORITY</a:t>
            </a:r>
            <a:endParaRPr sz="2800" b="1" i="0" u="none" strike="noStrike" cap="none">
              <a:solidFill>
                <a:srgbClr val="FFFFFF"/>
              </a:solidFill>
              <a:latin typeface="Arial"/>
              <a:ea typeface="Arial"/>
              <a:cs typeface="Arial"/>
              <a:sym typeface="Arial"/>
            </a:endParaRPr>
          </a:p>
        </p:txBody>
      </p:sp>
      <p:pic>
        <p:nvPicPr>
          <p:cNvPr id="381" name="Google Shape;381;p58"/>
          <p:cNvPicPr preferRelativeResize="0"/>
          <p:nvPr/>
        </p:nvPicPr>
        <p:blipFill rotWithShape="1">
          <a:blip r:embed="rId5">
            <a:alphaModFix/>
          </a:blip>
          <a:srcRect/>
          <a:stretch/>
        </p:blipFill>
        <p:spPr>
          <a:xfrm>
            <a:off x="294194" y="5815054"/>
            <a:ext cx="838204" cy="838204"/>
          </a:xfrm>
          <a:prstGeom prst="rect">
            <a:avLst/>
          </a:prstGeom>
          <a:noFill/>
          <a:ln>
            <a:noFill/>
          </a:ln>
        </p:spPr>
      </p:pic>
      <p:sp>
        <p:nvSpPr>
          <p:cNvPr id="382" name="Google Shape;382;p58"/>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2</a:t>
            </a:fld>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44602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61" name="Google Shape;661;p88"/>
          <p:cNvPicPr preferRelativeResize="0"/>
          <p:nvPr/>
        </p:nvPicPr>
        <p:blipFill rotWithShape="1">
          <a:blip r:embed="rId3">
            <a:alphaModFix/>
          </a:blip>
          <a:srcRect/>
          <a:stretch/>
        </p:blipFill>
        <p:spPr>
          <a:xfrm>
            <a:off x="1691640" y="3346192"/>
            <a:ext cx="5852160" cy="2749808"/>
          </a:xfrm>
          <a:prstGeom prst="rect">
            <a:avLst/>
          </a:prstGeom>
          <a:noFill/>
          <a:ln>
            <a:noFill/>
          </a:ln>
        </p:spPr>
      </p:pic>
      <p:sp>
        <p:nvSpPr>
          <p:cNvPr id="662" name="Google Shape;662;p88"/>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TECHNICAL ANALYSIS</a:t>
            </a:r>
            <a:br>
              <a:rPr lang="en-US" sz="2800" b="1" i="0" u="none" strike="noStrike" cap="none">
                <a:solidFill>
                  <a:schemeClr val="dk1"/>
                </a:solidFill>
                <a:latin typeface="Arial"/>
                <a:ea typeface="Arial"/>
                <a:cs typeface="Arial"/>
                <a:sym typeface="Arial"/>
              </a:rPr>
            </a:br>
            <a:r>
              <a:rPr lang="en-US" sz="2200" b="1" i="0" u="none" strike="noStrike" cap="none">
                <a:solidFill>
                  <a:schemeClr val="dk2"/>
                </a:solidFill>
                <a:latin typeface="Arial"/>
                <a:ea typeface="Arial"/>
                <a:cs typeface="Arial"/>
                <a:sym typeface="Arial"/>
              </a:rPr>
              <a:t>PREDICTIVE MODEL UPDATES</a:t>
            </a:r>
            <a:endParaRPr sz="2200" b="1" i="0" u="none" strike="noStrike" cap="none">
              <a:solidFill>
                <a:schemeClr val="dk2"/>
              </a:solidFill>
              <a:latin typeface="Arial"/>
              <a:ea typeface="Arial"/>
              <a:cs typeface="Arial"/>
              <a:sym typeface="Arial"/>
            </a:endParaRPr>
          </a:p>
        </p:txBody>
      </p:sp>
      <p:sp>
        <p:nvSpPr>
          <p:cNvPr id="663" name="Google Shape;663;p88"/>
          <p:cNvSpPr txBox="1">
            <a:spLocks noGrp="1"/>
          </p:cNvSpPr>
          <p:nvPr>
            <p:ph type="body" idx="1"/>
          </p:nvPr>
        </p:nvSpPr>
        <p:spPr>
          <a:xfrm>
            <a:off x="457200" y="1523999"/>
            <a:ext cx="8229600" cy="1828801"/>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836"/>
              <a:buFont typeface="Arial"/>
              <a:buChar char="•"/>
            </a:pPr>
            <a:r>
              <a:rPr lang="en-US" sz="2040" b="1" i="0" u="none" strike="noStrike" cap="none">
                <a:solidFill>
                  <a:schemeClr val="dk1"/>
                </a:solidFill>
                <a:latin typeface="Arial"/>
                <a:ea typeface="Arial"/>
                <a:cs typeface="Arial"/>
                <a:sym typeface="Arial"/>
              </a:rPr>
              <a:t>ICM and Storm Surge and Risk Assessment Models:</a:t>
            </a:r>
            <a:endParaRPr sz="2400" b="1" i="0" u="none" strike="noStrike" cap="none">
              <a:solidFill>
                <a:schemeClr val="dk1"/>
              </a:solidFill>
              <a:latin typeface="Arial"/>
              <a:ea typeface="Arial"/>
              <a:cs typeface="Arial"/>
              <a:sym typeface="Arial"/>
            </a:endParaRPr>
          </a:p>
          <a:p>
            <a:pPr marL="742950" marR="0" lvl="1" indent="-285750" algn="l" rtl="0">
              <a:lnSpc>
                <a:spcPct val="80000"/>
              </a:lnSpc>
              <a:spcBef>
                <a:spcPts val="374"/>
              </a:spcBef>
              <a:spcAft>
                <a:spcPts val="0"/>
              </a:spcAft>
              <a:buClr>
                <a:schemeClr val="dk1"/>
              </a:buClr>
              <a:buSzPts val="1870"/>
              <a:buFont typeface="Arial"/>
              <a:buChar char="–"/>
            </a:pPr>
            <a:r>
              <a:rPr lang="en-US" sz="1870" b="0" i="0" u="none" strike="noStrike" cap="none">
                <a:solidFill>
                  <a:schemeClr val="dk1"/>
                </a:solidFill>
                <a:latin typeface="Arial"/>
                <a:ea typeface="Arial"/>
                <a:cs typeface="Arial"/>
                <a:sym typeface="Arial"/>
              </a:rPr>
              <a:t>Revisit key assumptions with new, potentially implementable insights</a:t>
            </a:r>
            <a:endParaRPr sz="1870" b="0" i="0" u="none" strike="noStrike" cap="none">
              <a:solidFill>
                <a:schemeClr val="dk1"/>
              </a:solidFill>
              <a:latin typeface="Arial"/>
              <a:ea typeface="Arial"/>
              <a:cs typeface="Arial"/>
              <a:sym typeface="Arial"/>
            </a:endParaRPr>
          </a:p>
          <a:p>
            <a:pPr marL="742950" marR="0" lvl="1" indent="-285750" algn="l" rtl="0">
              <a:lnSpc>
                <a:spcPct val="80000"/>
              </a:lnSpc>
              <a:spcBef>
                <a:spcPts val="374"/>
              </a:spcBef>
              <a:spcAft>
                <a:spcPts val="0"/>
              </a:spcAft>
              <a:buClr>
                <a:schemeClr val="dk1"/>
              </a:buClr>
              <a:buSzPts val="1870"/>
              <a:buFont typeface="Arial"/>
              <a:buChar char="–"/>
            </a:pPr>
            <a:r>
              <a:rPr lang="en-US" sz="1870" b="0" i="0" u="none" strike="noStrike" cap="none">
                <a:solidFill>
                  <a:schemeClr val="dk1"/>
                </a:solidFill>
                <a:latin typeface="Arial"/>
                <a:ea typeface="Arial"/>
                <a:cs typeface="Arial"/>
                <a:sym typeface="Arial"/>
              </a:rPr>
              <a:t>Consider incorporation of newly available or improved data</a:t>
            </a:r>
            <a:endParaRPr sz="1870" b="0" i="0" u="none" strike="noStrike" cap="none">
              <a:solidFill>
                <a:schemeClr val="dk1"/>
              </a:solidFill>
              <a:latin typeface="Arial"/>
              <a:ea typeface="Arial"/>
              <a:cs typeface="Arial"/>
              <a:sym typeface="Arial"/>
            </a:endParaRPr>
          </a:p>
          <a:p>
            <a:pPr marL="742950" marR="0" lvl="1" indent="-285750" algn="l" rtl="0">
              <a:lnSpc>
                <a:spcPct val="80000"/>
              </a:lnSpc>
              <a:spcBef>
                <a:spcPts val="374"/>
              </a:spcBef>
              <a:spcAft>
                <a:spcPts val="0"/>
              </a:spcAft>
              <a:buClr>
                <a:schemeClr val="dk1"/>
              </a:buClr>
              <a:buSzPts val="1870"/>
              <a:buFont typeface="Arial"/>
              <a:buChar char="–"/>
            </a:pPr>
            <a:r>
              <a:rPr lang="en-US" sz="1870" b="0" i="0" u="none" strike="noStrike" cap="none">
                <a:solidFill>
                  <a:schemeClr val="dk1"/>
                </a:solidFill>
                <a:latin typeface="Arial"/>
                <a:ea typeface="Arial"/>
                <a:cs typeface="Arial"/>
                <a:sym typeface="Arial"/>
              </a:rPr>
              <a:t>Address straightforward improvements identified during the 2017 analyses</a:t>
            </a:r>
            <a:endParaRPr sz="2040" b="1" i="0" u="none" strike="noStrike" cap="none">
              <a:solidFill>
                <a:schemeClr val="dk1"/>
              </a:solidFill>
              <a:latin typeface="Arial"/>
              <a:ea typeface="Arial"/>
              <a:cs typeface="Arial"/>
              <a:sym typeface="Arial"/>
            </a:endParaRPr>
          </a:p>
        </p:txBody>
      </p:sp>
      <p:sp>
        <p:nvSpPr>
          <p:cNvPr id="664" name="Google Shape;664;p88"/>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20</a:t>
            </a:fld>
            <a:endParaRPr sz="1200" b="0" i="0" u="none" strike="noStrike" cap="none">
              <a:solidFill>
                <a:srgbClr val="FFFFFF"/>
              </a:solidFill>
              <a:latin typeface="Arial"/>
              <a:ea typeface="Arial"/>
              <a:cs typeface="Arial"/>
              <a:sym typeface="Arial"/>
            </a:endParaRPr>
          </a:p>
        </p:txBody>
      </p:sp>
      <p:sp>
        <p:nvSpPr>
          <p:cNvPr id="665" name="Google Shape;665;p88"/>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47251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graphicFrame>
        <p:nvGraphicFramePr>
          <p:cNvPr id="670" name="Google Shape;670;p89"/>
          <p:cNvGraphicFramePr/>
          <p:nvPr/>
        </p:nvGraphicFramePr>
        <p:xfrm>
          <a:off x="236219" y="1971026"/>
          <a:ext cx="8610575" cy="3439195"/>
        </p:xfrm>
        <a:graphic>
          <a:graphicData uri="http://schemas.openxmlformats.org/drawingml/2006/table">
            <a:tbl>
              <a:tblPr firstRow="1" bandRow="1">
                <a:noFill/>
              </a:tblPr>
              <a:tblGrid>
                <a:gridCol w="1385325">
                  <a:extLst>
                    <a:ext uri="{9D8B030D-6E8A-4147-A177-3AD203B41FA5}">
                      <a16:colId xmlns:a16="http://schemas.microsoft.com/office/drawing/2014/main" val="20000"/>
                    </a:ext>
                  </a:extLst>
                </a:gridCol>
                <a:gridCol w="989525">
                  <a:extLst>
                    <a:ext uri="{9D8B030D-6E8A-4147-A177-3AD203B41FA5}">
                      <a16:colId xmlns:a16="http://schemas.microsoft.com/office/drawing/2014/main" val="20001"/>
                    </a:ext>
                  </a:extLst>
                </a:gridCol>
                <a:gridCol w="1282725">
                  <a:extLst>
                    <a:ext uri="{9D8B030D-6E8A-4147-A177-3AD203B41FA5}">
                      <a16:colId xmlns:a16="http://schemas.microsoft.com/office/drawing/2014/main" val="20002"/>
                    </a:ext>
                  </a:extLst>
                </a:gridCol>
                <a:gridCol w="1082175">
                  <a:extLst>
                    <a:ext uri="{9D8B030D-6E8A-4147-A177-3AD203B41FA5}">
                      <a16:colId xmlns:a16="http://schemas.microsoft.com/office/drawing/2014/main" val="20003"/>
                    </a:ext>
                  </a:extLst>
                </a:gridCol>
                <a:gridCol w="1238225">
                  <a:extLst>
                    <a:ext uri="{9D8B030D-6E8A-4147-A177-3AD203B41FA5}">
                      <a16:colId xmlns:a16="http://schemas.microsoft.com/office/drawing/2014/main" val="20004"/>
                    </a:ext>
                  </a:extLst>
                </a:gridCol>
                <a:gridCol w="126100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tblGrid>
              <a:tr h="153532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lt1"/>
                          </a:solidFill>
                        </a:rPr>
                        <a:t>SCENARIO</a:t>
                      </a:r>
                      <a:endParaRPr sz="1600" b="0" i="0" u="none" strike="noStrike" cap="none">
                        <a:solidFill>
                          <a:schemeClr val="lt1"/>
                        </a:solidFill>
                        <a:latin typeface="Arial"/>
                        <a:ea typeface="Arial"/>
                        <a:cs typeface="Arial"/>
                        <a:sym typeface="Arial"/>
                      </a:endParaRPr>
                    </a:p>
                  </a:txBody>
                  <a:tcPr marL="137150" marR="137150" marT="137150" marB="13715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lt1"/>
                          </a:solidFill>
                        </a:rPr>
                        <a:t>SEA LEVEL RISE </a:t>
                      </a:r>
                      <a:endParaRPr sz="1000" u="none" strike="noStrike" cap="none">
                        <a:solidFill>
                          <a:schemeClr val="lt1"/>
                        </a:solidFill>
                      </a:endParaRPr>
                    </a:p>
                  </a:txBody>
                  <a:tcPr marL="137150" marR="137150" marT="137150" marB="13715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lt1"/>
                          </a:solidFill>
                        </a:rPr>
                        <a:t>SUBSIDENCE</a:t>
                      </a:r>
                      <a:endParaRPr sz="1000" b="0" i="0" u="none" strike="noStrike" cap="none">
                        <a:solidFill>
                          <a:schemeClr val="lt1"/>
                        </a:solidFill>
                        <a:latin typeface="Arial"/>
                        <a:ea typeface="Arial"/>
                        <a:cs typeface="Arial"/>
                        <a:sym typeface="Arial"/>
                      </a:endParaRPr>
                    </a:p>
                  </a:txBody>
                  <a:tcPr marL="137150" marR="137150" marT="137150" marB="13715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lt1"/>
                          </a:solidFill>
                        </a:rPr>
                        <a:t>STORM FREQUENCY</a:t>
                      </a:r>
                      <a:endParaRPr sz="1000" b="0" i="0" u="none" strike="noStrike" cap="none">
                        <a:solidFill>
                          <a:schemeClr val="lt1"/>
                        </a:solidFill>
                        <a:latin typeface="Arial"/>
                        <a:ea typeface="Arial"/>
                        <a:cs typeface="Arial"/>
                        <a:sym typeface="Arial"/>
                      </a:endParaRPr>
                    </a:p>
                  </a:txBody>
                  <a:tcPr marL="137150" marR="137150" marT="137150" marB="13715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lt1"/>
                          </a:solidFill>
                        </a:rPr>
                        <a:t>AVG. STORM INTENSITY</a:t>
                      </a:r>
                      <a:endParaRPr sz="1000" b="0" i="0" u="none" strike="noStrike" cap="none">
                        <a:solidFill>
                          <a:schemeClr val="lt1"/>
                        </a:solidFill>
                        <a:latin typeface="Arial"/>
                        <a:ea typeface="Arial"/>
                        <a:cs typeface="Arial"/>
                        <a:sym typeface="Arial"/>
                      </a:endParaRPr>
                    </a:p>
                  </a:txBody>
                  <a:tcPr marL="137150" marR="137150" marT="137150" marB="13715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lt1"/>
                          </a:solidFill>
                        </a:rPr>
                        <a:t>PRECIPITATION</a:t>
                      </a:r>
                      <a:endParaRPr sz="1000" b="0" i="0" u="none" strike="noStrike" cap="none">
                        <a:solidFill>
                          <a:schemeClr val="lt1"/>
                        </a:solidFill>
                        <a:latin typeface="Arial"/>
                        <a:ea typeface="Arial"/>
                        <a:cs typeface="Arial"/>
                        <a:sym typeface="Arial"/>
                      </a:endParaRPr>
                    </a:p>
                  </a:txBody>
                  <a:tcPr marL="137150" marR="137150" marT="137150" marB="13715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chemeClr val="lt1"/>
                        </a:buClr>
                        <a:buSzPts val="1000"/>
                        <a:buFont typeface="Arial"/>
                        <a:buNone/>
                      </a:pPr>
                      <a:r>
                        <a:rPr lang="en-US" sz="1000" u="none" strike="noStrike" cap="none">
                          <a:solidFill>
                            <a:schemeClr val="lt1"/>
                          </a:solidFill>
                        </a:rPr>
                        <a:t>EVAPO-TRANSPIRATION</a:t>
                      </a:r>
                      <a:endParaRPr sz="1000" b="0" i="0" u="none" strike="noStrike" cap="none">
                        <a:solidFill>
                          <a:schemeClr val="lt1"/>
                        </a:solidFill>
                        <a:latin typeface="Arial"/>
                        <a:ea typeface="Arial"/>
                        <a:cs typeface="Arial"/>
                        <a:sym typeface="Arial"/>
                      </a:endParaRPr>
                    </a:p>
                  </a:txBody>
                  <a:tcPr marL="137150" marR="137150" marT="137150" marB="13715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512700">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t>LOW</a:t>
                      </a:r>
                      <a:endParaRPr sz="16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EF3F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u="none" strike="noStrike" cap="none"/>
                        <a:t>1.41’</a:t>
                      </a:r>
                      <a:endParaRPr sz="1100" b="0" i="0" u="none" strike="noStrike" cap="none">
                        <a:solidFill>
                          <a:srgbClr val="FF0000"/>
                        </a:solidFill>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EF3F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u="none" strike="noStrike" cap="none"/>
                        <a:t>20% OF RANGE</a:t>
                      </a:r>
                      <a:endParaRPr sz="1100" b="0" i="0" u="none" strike="noStrike" cap="none">
                        <a:solidFill>
                          <a:srgbClr val="FF0000"/>
                        </a:solidFill>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EF3F2"/>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0" u="none" strike="noStrike" cap="none"/>
                        <a:t>-28%</a:t>
                      </a: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EF3F2"/>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0" u="none" strike="noStrike" cap="none"/>
                        <a:t>+10.0%</a:t>
                      </a: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EF3F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u="none" strike="noStrike" cap="none"/>
                        <a:t>&gt;HISTORICAL</a:t>
                      </a:r>
                      <a:endParaRPr sz="1100" b="0" i="0" u="none" strike="noStrike" cap="none">
                        <a:solidFill>
                          <a:srgbClr val="FF0000"/>
                        </a:solidFill>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EF3F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u="none" strike="noStrike" cap="none"/>
                        <a:t>&lt;HISTORICAL</a:t>
                      </a:r>
                      <a:endParaRPr sz="1100" b="0" i="0" u="none" strike="noStrike" cap="none">
                        <a:solidFill>
                          <a:srgbClr val="FF0000"/>
                        </a:solidFill>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EF3F2"/>
                    </a:solidFill>
                  </a:tcPr>
                </a:tc>
                <a:extLst>
                  <a:ext uri="{0D108BD9-81ED-4DB2-BD59-A6C34878D82A}">
                    <a16:rowId xmlns:a16="http://schemas.microsoft.com/office/drawing/2014/main" val="10001"/>
                  </a:ext>
                </a:extLst>
              </a:tr>
              <a:tr h="512700">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solidFill>
                            <a:schemeClr val="dk1"/>
                          </a:solidFill>
                          <a:latin typeface="Arial"/>
                          <a:ea typeface="Arial"/>
                          <a:cs typeface="Arial"/>
                          <a:sym typeface="Arial"/>
                        </a:rPr>
                        <a:t>MEDIUM</a:t>
                      </a:r>
                      <a:endParaRPr sz="1600" b="0" i="0" u="none" strike="noStrike" cap="none">
                        <a:solidFill>
                          <a:srgbClr val="FF0000"/>
                        </a:solidFill>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DE8E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u="none" strike="noStrike" cap="none"/>
                        <a:t>2.07'</a:t>
                      </a:r>
                      <a:endParaRPr sz="1100" b="0" i="0" u="none" strike="noStrike" cap="none">
                        <a:solidFill>
                          <a:srgbClr val="FF0000"/>
                        </a:solidFill>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DE8E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u="none" strike="noStrike" cap="none"/>
                        <a:t>20% OF RANGE</a:t>
                      </a:r>
                      <a:endParaRPr sz="1100" b="0" i="0" u="none" strike="noStrike" cap="none">
                        <a:solidFill>
                          <a:srgbClr val="FF0000"/>
                        </a:solidFill>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DE8E7"/>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0" u="none" strike="noStrike" cap="none"/>
                        <a:t>-14%</a:t>
                      </a: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DE8E7"/>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0" u="none" strike="noStrike" cap="none"/>
                        <a:t>+12.5%</a:t>
                      </a: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DE8E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u="none" strike="noStrike" cap="none"/>
                        <a:t>&gt;HISTORICAL</a:t>
                      </a:r>
                      <a:endParaRPr sz="1100" b="0" i="0" u="none" strike="noStrike" cap="none">
                        <a:solidFill>
                          <a:srgbClr val="FF0000"/>
                        </a:solidFill>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DE8E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u="none" strike="noStrike" cap="none"/>
                        <a:t>HISTORICAL</a:t>
                      </a:r>
                      <a:endParaRPr sz="1100" b="0" i="0" u="none" strike="noStrike" cap="none">
                        <a:solidFill>
                          <a:srgbClr val="FF0000"/>
                        </a:solidFill>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DE8E7"/>
                    </a:solidFill>
                  </a:tcPr>
                </a:tc>
                <a:extLst>
                  <a:ext uri="{0D108BD9-81ED-4DB2-BD59-A6C34878D82A}">
                    <a16:rowId xmlns:a16="http://schemas.microsoft.com/office/drawing/2014/main" val="10002"/>
                  </a:ext>
                </a:extLst>
              </a:tr>
              <a:tr h="512700">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a:latin typeface="Arial"/>
                          <a:ea typeface="Arial"/>
                          <a:cs typeface="Arial"/>
                          <a:sym typeface="Arial"/>
                        </a:rPr>
                        <a:t>HIGH</a:t>
                      </a:r>
                      <a:endParaRPr sz="16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EDCDB"/>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u="none" strike="noStrike" cap="none"/>
                        <a:t>2.72’</a:t>
                      </a: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EDCDB"/>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u="none" strike="noStrike" cap="none"/>
                        <a:t>50% OF RANGE</a:t>
                      </a: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EDCDB"/>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0" u="none" strike="noStrike" cap="none"/>
                        <a:t>0%</a:t>
                      </a: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EDCDB"/>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0" u="none" strike="noStrike" cap="none"/>
                        <a:t>+15.0%</a:t>
                      </a: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EDCDB"/>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u="none" strike="noStrike" cap="none"/>
                        <a:t>HISTORICAL</a:t>
                      </a: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EDCDB"/>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u="none" strike="noStrike" cap="none"/>
                        <a:t>HISTORICAL</a:t>
                      </a: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9EDCDB"/>
                    </a:solidFill>
                  </a:tcPr>
                </a:tc>
                <a:extLst>
                  <a:ext uri="{0D108BD9-81ED-4DB2-BD59-A6C34878D82A}">
                    <a16:rowId xmlns:a16="http://schemas.microsoft.com/office/drawing/2014/main" val="10003"/>
                  </a:ext>
                </a:extLst>
              </a:tr>
              <a:tr h="355575">
                <a:tc>
                  <a:txBody>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100"/>
                        <a:buFont typeface="Arial"/>
                        <a:buNone/>
                      </a:pP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100"/>
                        <a:buFont typeface="Arial"/>
                        <a:buNone/>
                      </a:pP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100"/>
                        <a:buFont typeface="Arial"/>
                        <a:buNone/>
                      </a:pP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100"/>
                        <a:buFont typeface="Arial"/>
                        <a:buNone/>
                      </a:pPr>
                      <a:endParaRPr sz="1100" b="0" i="0" u="none" strike="noStrike" cap="none">
                        <a:latin typeface="Arial"/>
                        <a:ea typeface="Arial"/>
                        <a:cs typeface="Arial"/>
                        <a:sym typeface="Arial"/>
                      </a:endParaRPr>
                    </a:p>
                  </a:txBody>
                  <a:tcPr marL="45725" marR="4572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pic>
        <p:nvPicPr>
          <p:cNvPr id="671" name="Google Shape;671;p89"/>
          <p:cNvPicPr preferRelativeResize="0"/>
          <p:nvPr/>
        </p:nvPicPr>
        <p:blipFill rotWithShape="1">
          <a:blip r:embed="rId3">
            <a:alphaModFix/>
          </a:blip>
          <a:srcRect/>
          <a:stretch/>
        </p:blipFill>
        <p:spPr>
          <a:xfrm>
            <a:off x="6392515" y="2133600"/>
            <a:ext cx="822960" cy="822960"/>
          </a:xfrm>
          <a:prstGeom prst="rect">
            <a:avLst/>
          </a:prstGeom>
          <a:noFill/>
          <a:ln>
            <a:noFill/>
          </a:ln>
        </p:spPr>
      </p:pic>
      <p:pic>
        <p:nvPicPr>
          <p:cNvPr id="672" name="Google Shape;672;p89"/>
          <p:cNvPicPr preferRelativeResize="0"/>
          <p:nvPr/>
        </p:nvPicPr>
        <p:blipFill rotWithShape="1">
          <a:blip r:embed="rId4">
            <a:alphaModFix/>
          </a:blip>
          <a:srcRect/>
          <a:stretch/>
        </p:blipFill>
        <p:spPr>
          <a:xfrm>
            <a:off x="1607818" y="2133600"/>
            <a:ext cx="822960" cy="822960"/>
          </a:xfrm>
          <a:prstGeom prst="rect">
            <a:avLst/>
          </a:prstGeom>
          <a:noFill/>
          <a:ln>
            <a:noFill/>
          </a:ln>
        </p:spPr>
      </p:pic>
      <p:pic>
        <p:nvPicPr>
          <p:cNvPr id="673" name="Google Shape;673;p89"/>
          <p:cNvPicPr preferRelativeResize="0"/>
          <p:nvPr/>
        </p:nvPicPr>
        <p:blipFill rotWithShape="1">
          <a:blip r:embed="rId5">
            <a:alphaModFix/>
          </a:blip>
          <a:srcRect/>
          <a:stretch/>
        </p:blipFill>
        <p:spPr>
          <a:xfrm>
            <a:off x="2766058" y="2133600"/>
            <a:ext cx="822960" cy="822960"/>
          </a:xfrm>
          <a:prstGeom prst="rect">
            <a:avLst/>
          </a:prstGeom>
          <a:noFill/>
          <a:ln>
            <a:noFill/>
          </a:ln>
        </p:spPr>
      </p:pic>
      <p:pic>
        <p:nvPicPr>
          <p:cNvPr id="674" name="Google Shape;674;p89"/>
          <p:cNvPicPr preferRelativeResize="0"/>
          <p:nvPr/>
        </p:nvPicPr>
        <p:blipFill rotWithShape="1">
          <a:blip r:embed="rId6">
            <a:alphaModFix/>
          </a:blip>
          <a:srcRect/>
          <a:stretch/>
        </p:blipFill>
        <p:spPr>
          <a:xfrm>
            <a:off x="3985258" y="2133600"/>
            <a:ext cx="822960" cy="822960"/>
          </a:xfrm>
          <a:prstGeom prst="rect">
            <a:avLst/>
          </a:prstGeom>
          <a:noFill/>
          <a:ln>
            <a:noFill/>
          </a:ln>
        </p:spPr>
      </p:pic>
      <p:pic>
        <p:nvPicPr>
          <p:cNvPr id="675" name="Google Shape;675;p89"/>
          <p:cNvPicPr preferRelativeResize="0"/>
          <p:nvPr/>
        </p:nvPicPr>
        <p:blipFill rotWithShape="1">
          <a:blip r:embed="rId7">
            <a:alphaModFix/>
          </a:blip>
          <a:srcRect/>
          <a:stretch/>
        </p:blipFill>
        <p:spPr>
          <a:xfrm>
            <a:off x="5113018" y="2133600"/>
            <a:ext cx="822960" cy="822960"/>
          </a:xfrm>
          <a:prstGeom prst="rect">
            <a:avLst/>
          </a:prstGeom>
          <a:noFill/>
          <a:ln>
            <a:noFill/>
          </a:ln>
        </p:spPr>
      </p:pic>
      <p:pic>
        <p:nvPicPr>
          <p:cNvPr id="676" name="Google Shape;676;p89"/>
          <p:cNvPicPr preferRelativeResize="0"/>
          <p:nvPr/>
        </p:nvPicPr>
        <p:blipFill rotWithShape="1">
          <a:blip r:embed="rId8">
            <a:alphaModFix/>
          </a:blip>
          <a:srcRect/>
          <a:stretch/>
        </p:blipFill>
        <p:spPr>
          <a:xfrm>
            <a:off x="7703818" y="2133600"/>
            <a:ext cx="822960" cy="822960"/>
          </a:xfrm>
          <a:prstGeom prst="rect">
            <a:avLst/>
          </a:prstGeom>
          <a:noFill/>
          <a:ln>
            <a:noFill/>
          </a:ln>
        </p:spPr>
      </p:pic>
      <p:sp>
        <p:nvSpPr>
          <p:cNvPr id="677" name="Google Shape;677;p89"/>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TECHNICAL ANALYSIS</a:t>
            </a:r>
            <a:br>
              <a:rPr lang="en-US" sz="2800" b="1" i="0" u="none" strike="noStrike" cap="none">
                <a:solidFill>
                  <a:schemeClr val="dk1"/>
                </a:solidFill>
                <a:latin typeface="Arial"/>
                <a:ea typeface="Arial"/>
                <a:cs typeface="Arial"/>
                <a:sym typeface="Arial"/>
              </a:rPr>
            </a:br>
            <a:r>
              <a:rPr lang="en-US" sz="2200" b="1" i="0" u="none" strike="noStrike" cap="none">
                <a:solidFill>
                  <a:schemeClr val="dk2"/>
                </a:solidFill>
                <a:latin typeface="Arial"/>
                <a:ea typeface="Arial"/>
                <a:cs typeface="Arial"/>
                <a:sym typeface="Arial"/>
              </a:rPr>
              <a:t>2017 ENVIRONMENTAL SCENARIOS</a:t>
            </a:r>
            <a:endParaRPr sz="2200" b="1" i="0" u="none" strike="noStrike" cap="none">
              <a:solidFill>
                <a:schemeClr val="dk2"/>
              </a:solidFill>
              <a:latin typeface="Arial"/>
              <a:ea typeface="Arial"/>
              <a:cs typeface="Arial"/>
              <a:sym typeface="Arial"/>
            </a:endParaRPr>
          </a:p>
        </p:txBody>
      </p:sp>
      <p:sp>
        <p:nvSpPr>
          <p:cNvPr id="678" name="Google Shape;678;p89"/>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
        <p:nvSpPr>
          <p:cNvPr id="679" name="Google Shape;679;p89"/>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21</a:t>
            </a:fld>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39493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90"/>
          <p:cNvPicPr preferRelativeResize="0"/>
          <p:nvPr/>
        </p:nvPicPr>
        <p:blipFill rotWithShape="1">
          <a:blip r:embed="rId3">
            <a:alphaModFix/>
          </a:blip>
          <a:srcRect/>
          <a:stretch/>
        </p:blipFill>
        <p:spPr>
          <a:xfrm>
            <a:off x="1066800" y="1981200"/>
            <a:ext cx="6477000" cy="3945856"/>
          </a:xfrm>
          <a:prstGeom prst="rect">
            <a:avLst/>
          </a:prstGeom>
          <a:noFill/>
          <a:ln>
            <a:noFill/>
          </a:ln>
        </p:spPr>
      </p:pic>
      <p:sp>
        <p:nvSpPr>
          <p:cNvPr id="685" name="Google Shape;685;p90"/>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TECHNICAL ANALYSIS</a:t>
            </a:r>
            <a:br>
              <a:rPr lang="en-US" sz="2800" b="1" i="0" u="none" strike="noStrike" cap="none">
                <a:solidFill>
                  <a:schemeClr val="dk1"/>
                </a:solidFill>
                <a:latin typeface="Arial"/>
                <a:ea typeface="Arial"/>
                <a:cs typeface="Arial"/>
                <a:sym typeface="Arial"/>
              </a:rPr>
            </a:br>
            <a:r>
              <a:rPr lang="en-US" sz="2200" b="1" i="0" u="none" strike="noStrike" cap="none">
                <a:solidFill>
                  <a:schemeClr val="dk2"/>
                </a:solidFill>
                <a:latin typeface="Arial"/>
                <a:ea typeface="Arial"/>
                <a:cs typeface="Arial"/>
                <a:sym typeface="Arial"/>
              </a:rPr>
              <a:t>2017 ENVIRONMENTAL SCENARIOS</a:t>
            </a:r>
            <a:endParaRPr sz="2200" b="1" i="0" u="none" strike="noStrike" cap="none">
              <a:solidFill>
                <a:schemeClr val="dk2"/>
              </a:solidFill>
              <a:latin typeface="Arial"/>
              <a:ea typeface="Arial"/>
              <a:cs typeface="Arial"/>
              <a:sym typeface="Arial"/>
            </a:endParaRPr>
          </a:p>
        </p:txBody>
      </p:sp>
      <p:sp>
        <p:nvSpPr>
          <p:cNvPr id="686" name="Google Shape;686;p90"/>
          <p:cNvSpPr txBox="1">
            <a:spLocks noGrp="1"/>
          </p:cNvSpPr>
          <p:nvPr>
            <p:ph type="body" idx="1"/>
          </p:nvPr>
        </p:nvSpPr>
        <p:spPr>
          <a:xfrm>
            <a:off x="457200" y="1371600"/>
            <a:ext cx="8229600" cy="190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980"/>
              <a:buFont typeface="Arial"/>
              <a:buNone/>
            </a:pPr>
            <a:r>
              <a:rPr lang="en-US" sz="2200" b="0" i="0" u="none" strike="noStrike" cap="none">
                <a:solidFill>
                  <a:schemeClr val="dk1"/>
                </a:solidFill>
                <a:latin typeface="Arial"/>
                <a:ea typeface="Arial"/>
                <a:cs typeface="Arial"/>
                <a:sym typeface="Arial"/>
              </a:rPr>
              <a:t>Relative Sea Level Rise = </a:t>
            </a:r>
            <a:r>
              <a:rPr lang="en-US" sz="2200" b="0" i="0" u="none" strike="noStrike" cap="none">
                <a:solidFill>
                  <a:schemeClr val="accent2"/>
                </a:solidFill>
                <a:latin typeface="Arial"/>
                <a:ea typeface="Arial"/>
                <a:cs typeface="Arial"/>
                <a:sym typeface="Arial"/>
              </a:rPr>
              <a:t>Sea Level Rise </a:t>
            </a:r>
            <a:r>
              <a:rPr lang="en-US" sz="2200" b="0" i="0" u="none" strike="noStrike" cap="none">
                <a:solidFill>
                  <a:schemeClr val="dk1"/>
                </a:solidFill>
                <a:latin typeface="Arial"/>
                <a:ea typeface="Arial"/>
                <a:cs typeface="Arial"/>
                <a:sym typeface="Arial"/>
              </a:rPr>
              <a:t>+ </a:t>
            </a:r>
            <a:r>
              <a:rPr lang="en-US" sz="2200" b="0" i="0" u="none" strike="noStrike" cap="none">
                <a:solidFill>
                  <a:schemeClr val="accent1"/>
                </a:solidFill>
                <a:latin typeface="Arial"/>
                <a:ea typeface="Arial"/>
                <a:cs typeface="Arial"/>
                <a:sym typeface="Arial"/>
              </a:rPr>
              <a:t>Subsidence</a:t>
            </a:r>
            <a:endParaRPr sz="2200" b="0" i="0" u="none" strike="noStrike" cap="none">
              <a:solidFill>
                <a:schemeClr val="dk2"/>
              </a:solidFill>
              <a:latin typeface="Arial"/>
              <a:ea typeface="Arial"/>
              <a:cs typeface="Arial"/>
              <a:sym typeface="Arial"/>
            </a:endParaRPr>
          </a:p>
        </p:txBody>
      </p:sp>
      <p:sp>
        <p:nvSpPr>
          <p:cNvPr id="687" name="Google Shape;687;p90"/>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22</a:t>
            </a:fld>
            <a:endParaRPr sz="1200" b="0" i="0" u="none" strike="noStrike" cap="none">
              <a:solidFill>
                <a:srgbClr val="FFFFFF"/>
              </a:solidFill>
              <a:latin typeface="Arial"/>
              <a:ea typeface="Arial"/>
              <a:cs typeface="Arial"/>
              <a:sym typeface="Arial"/>
            </a:endParaRPr>
          </a:p>
        </p:txBody>
      </p:sp>
      <p:sp>
        <p:nvSpPr>
          <p:cNvPr id="688" name="Google Shape;688;p90"/>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0684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91"/>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TECHNICAL ANALYSIS</a:t>
            </a:r>
            <a:br>
              <a:rPr lang="en-US" sz="2800" b="1" i="0" u="none" strike="noStrike" cap="none">
                <a:solidFill>
                  <a:schemeClr val="dk1"/>
                </a:solidFill>
                <a:latin typeface="Arial"/>
                <a:ea typeface="Arial"/>
                <a:cs typeface="Arial"/>
                <a:sym typeface="Arial"/>
              </a:rPr>
            </a:br>
            <a:r>
              <a:rPr lang="en-US" sz="2200" b="1" i="0" u="none" strike="noStrike" cap="none">
                <a:solidFill>
                  <a:schemeClr val="dk2"/>
                </a:solidFill>
                <a:latin typeface="Arial"/>
                <a:ea typeface="Arial"/>
                <a:cs typeface="Arial"/>
                <a:sym typeface="Arial"/>
              </a:rPr>
              <a:t>2017 ENVIRONMENTAL SCENARIOS</a:t>
            </a:r>
            <a:endParaRPr sz="2200" b="1" i="0" u="none" strike="noStrike" cap="none">
              <a:solidFill>
                <a:schemeClr val="dk2"/>
              </a:solidFill>
              <a:latin typeface="Arial"/>
              <a:ea typeface="Arial"/>
              <a:cs typeface="Arial"/>
              <a:sym typeface="Arial"/>
            </a:endParaRPr>
          </a:p>
        </p:txBody>
      </p:sp>
      <p:sp>
        <p:nvSpPr>
          <p:cNvPr id="694" name="Google Shape;694;p91"/>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23</a:t>
            </a:fld>
            <a:endParaRPr sz="1200" b="0" i="0" u="none" strike="noStrike" cap="none">
              <a:solidFill>
                <a:srgbClr val="FFFFFF"/>
              </a:solidFill>
              <a:latin typeface="Arial"/>
              <a:ea typeface="Arial"/>
              <a:cs typeface="Arial"/>
              <a:sym typeface="Arial"/>
            </a:endParaRPr>
          </a:p>
        </p:txBody>
      </p:sp>
      <p:pic>
        <p:nvPicPr>
          <p:cNvPr id="695" name="Google Shape;695;p91"/>
          <p:cNvPicPr preferRelativeResize="0"/>
          <p:nvPr/>
        </p:nvPicPr>
        <p:blipFill rotWithShape="1">
          <a:blip r:embed="rId3">
            <a:alphaModFix/>
          </a:blip>
          <a:srcRect/>
          <a:stretch/>
        </p:blipFill>
        <p:spPr>
          <a:xfrm>
            <a:off x="259080" y="1524000"/>
            <a:ext cx="8503920" cy="3798648"/>
          </a:xfrm>
          <a:prstGeom prst="rect">
            <a:avLst/>
          </a:prstGeom>
          <a:noFill/>
          <a:ln>
            <a:noFill/>
          </a:ln>
        </p:spPr>
      </p:pic>
      <p:sp>
        <p:nvSpPr>
          <p:cNvPr id="696" name="Google Shape;696;p91"/>
          <p:cNvSpPr/>
          <p:nvPr/>
        </p:nvSpPr>
        <p:spPr>
          <a:xfrm>
            <a:off x="8229600" y="2286000"/>
            <a:ext cx="152400" cy="152400"/>
          </a:xfrm>
          <a:prstGeom prst="ellipse">
            <a:avLst/>
          </a:prstGeom>
          <a:solidFill>
            <a:srgbClr val="83EAFF"/>
          </a:solidFill>
          <a:ln w="9525" cap="flat" cmpd="sng">
            <a:solidFill>
              <a:srgbClr val="B0D24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7" name="Google Shape;697;p91"/>
          <p:cNvSpPr/>
          <p:nvPr/>
        </p:nvSpPr>
        <p:spPr>
          <a:xfrm>
            <a:off x="8229600" y="2819400"/>
            <a:ext cx="152400" cy="152400"/>
          </a:xfrm>
          <a:prstGeom prst="ellipse">
            <a:avLst/>
          </a:prstGeom>
          <a:solidFill>
            <a:srgbClr val="83EAFF"/>
          </a:solidFill>
          <a:ln w="9525" cap="flat" cmpd="sng">
            <a:solidFill>
              <a:srgbClr val="B0D24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8" name="Google Shape;698;p91"/>
          <p:cNvSpPr/>
          <p:nvPr/>
        </p:nvSpPr>
        <p:spPr>
          <a:xfrm>
            <a:off x="8229600" y="3352800"/>
            <a:ext cx="152400" cy="152400"/>
          </a:xfrm>
          <a:prstGeom prst="ellipse">
            <a:avLst/>
          </a:prstGeom>
          <a:solidFill>
            <a:srgbClr val="83EAFF"/>
          </a:solidFill>
          <a:ln w="9525" cap="flat" cmpd="sng">
            <a:solidFill>
              <a:srgbClr val="B0D24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9" name="Google Shape;699;p91"/>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79320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92"/>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TECHNICAL ANALYSIS 	</a:t>
            </a:r>
            <a:br>
              <a:rPr lang="en-US" sz="2800" b="1" i="0" u="none" strike="noStrike" cap="none">
                <a:solidFill>
                  <a:schemeClr val="dk1"/>
                </a:solidFill>
                <a:latin typeface="Arial"/>
                <a:ea typeface="Arial"/>
                <a:cs typeface="Arial"/>
                <a:sym typeface="Arial"/>
              </a:rPr>
            </a:br>
            <a:r>
              <a:rPr lang="en-US" sz="2200" b="1" i="0" u="none" strike="noStrike" cap="none">
                <a:solidFill>
                  <a:schemeClr val="dk2"/>
                </a:solidFill>
                <a:latin typeface="Arial"/>
                <a:ea typeface="Arial"/>
                <a:cs typeface="Arial"/>
                <a:sym typeface="Arial"/>
              </a:rPr>
              <a:t>ENVIRONMENTAL SCENARIO UPDATES</a:t>
            </a:r>
            <a:endParaRPr sz="2200" b="1" i="0" u="none" strike="noStrike" cap="none">
              <a:solidFill>
                <a:schemeClr val="dk2"/>
              </a:solidFill>
              <a:latin typeface="Arial"/>
              <a:ea typeface="Arial"/>
              <a:cs typeface="Arial"/>
              <a:sym typeface="Arial"/>
            </a:endParaRPr>
          </a:p>
        </p:txBody>
      </p:sp>
      <p:sp>
        <p:nvSpPr>
          <p:cNvPr id="705" name="Google Shape;705;p92"/>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24</a:t>
            </a:fld>
            <a:endParaRPr sz="1200" b="0" i="0" u="none" strike="noStrike" cap="none">
              <a:solidFill>
                <a:srgbClr val="FFFFFF"/>
              </a:solidFill>
              <a:latin typeface="Arial"/>
              <a:ea typeface="Arial"/>
              <a:cs typeface="Arial"/>
              <a:sym typeface="Arial"/>
            </a:endParaRPr>
          </a:p>
        </p:txBody>
      </p:sp>
      <p:pic>
        <p:nvPicPr>
          <p:cNvPr id="706" name="Google Shape;706;p92" descr="image001"/>
          <p:cNvPicPr preferRelativeResize="0"/>
          <p:nvPr/>
        </p:nvPicPr>
        <p:blipFill rotWithShape="1">
          <a:blip r:embed="rId3">
            <a:alphaModFix/>
          </a:blip>
          <a:srcRect/>
          <a:stretch/>
        </p:blipFill>
        <p:spPr>
          <a:xfrm>
            <a:off x="1504949" y="1371600"/>
            <a:ext cx="6320409" cy="4846320"/>
          </a:xfrm>
          <a:prstGeom prst="rect">
            <a:avLst/>
          </a:prstGeom>
          <a:noFill/>
          <a:ln>
            <a:noFill/>
          </a:ln>
        </p:spPr>
      </p:pic>
      <p:sp>
        <p:nvSpPr>
          <p:cNvPr id="707" name="Google Shape;707;p92"/>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7400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93"/>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TECHNICAL ANALYSIS</a:t>
            </a:r>
            <a:br>
              <a:rPr lang="en-US" sz="2800" b="1" i="0" u="none" strike="noStrike" cap="none">
                <a:solidFill>
                  <a:schemeClr val="dk1"/>
                </a:solidFill>
                <a:latin typeface="Arial"/>
                <a:ea typeface="Arial"/>
                <a:cs typeface="Arial"/>
                <a:sym typeface="Arial"/>
              </a:rPr>
            </a:br>
            <a:r>
              <a:rPr lang="en-US" sz="2200" b="1" i="0" u="none" strike="noStrike" cap="none">
                <a:solidFill>
                  <a:schemeClr val="dk2"/>
                </a:solidFill>
                <a:latin typeface="Arial"/>
                <a:ea typeface="Arial"/>
                <a:cs typeface="Arial"/>
                <a:sym typeface="Arial"/>
              </a:rPr>
              <a:t>2017 PROJECT EVALUATION</a:t>
            </a:r>
            <a:endParaRPr sz="2200" b="1" i="0" u="none" strike="noStrike" cap="none">
              <a:solidFill>
                <a:schemeClr val="dk2"/>
              </a:solidFill>
              <a:latin typeface="Arial"/>
              <a:ea typeface="Arial"/>
              <a:cs typeface="Arial"/>
              <a:sym typeface="Arial"/>
            </a:endParaRPr>
          </a:p>
        </p:txBody>
      </p:sp>
      <p:sp>
        <p:nvSpPr>
          <p:cNvPr id="713" name="Google Shape;713;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25</a:t>
            </a:fld>
            <a:endParaRPr sz="1200" b="0" i="0" u="none" strike="noStrike" cap="none">
              <a:solidFill>
                <a:srgbClr val="FFFFFF"/>
              </a:solidFill>
              <a:latin typeface="Arial"/>
              <a:ea typeface="Arial"/>
              <a:cs typeface="Arial"/>
              <a:sym typeface="Arial"/>
            </a:endParaRPr>
          </a:p>
        </p:txBody>
      </p:sp>
      <p:pic>
        <p:nvPicPr>
          <p:cNvPr id="714" name="Google Shape;714;p93"/>
          <p:cNvPicPr preferRelativeResize="0"/>
          <p:nvPr/>
        </p:nvPicPr>
        <p:blipFill rotWithShape="1">
          <a:blip r:embed="rId3">
            <a:alphaModFix/>
          </a:blip>
          <a:srcRect/>
          <a:stretch/>
        </p:blipFill>
        <p:spPr>
          <a:xfrm>
            <a:off x="0" y="1447800"/>
            <a:ext cx="9144000" cy="4800600"/>
          </a:xfrm>
          <a:prstGeom prst="rect">
            <a:avLst/>
          </a:prstGeom>
          <a:noFill/>
          <a:ln>
            <a:noFill/>
          </a:ln>
        </p:spPr>
      </p:pic>
      <p:sp>
        <p:nvSpPr>
          <p:cNvPr id="715" name="Google Shape;715;p93"/>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74892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94"/>
          <p:cNvSpPr txBox="1">
            <a:spLocks noGrp="1"/>
          </p:cNvSpPr>
          <p:nvPr>
            <p:ph type="ctrTitle"/>
          </p:nvPr>
        </p:nvSpPr>
        <p:spPr>
          <a:xfrm>
            <a:off x="685800" y="3276600"/>
            <a:ext cx="7772400" cy="144780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2023 COASTAL MASTER PLAN</a:t>
            </a:r>
            <a:endParaRPr sz="2800" b="1" i="0" u="none" strike="noStrike" cap="none">
              <a:solidFill>
                <a:srgbClr val="FFFFFF"/>
              </a:solidFill>
              <a:latin typeface="Arial"/>
              <a:ea typeface="Arial"/>
              <a:cs typeface="Arial"/>
              <a:sym typeface="Arial"/>
            </a:endParaRPr>
          </a:p>
        </p:txBody>
      </p:sp>
      <p:sp>
        <p:nvSpPr>
          <p:cNvPr id="721" name="Google Shape;721;p94"/>
          <p:cNvSpPr txBox="1">
            <a:spLocks noGrp="1"/>
          </p:cNvSpPr>
          <p:nvPr>
            <p:ph type="subTitle" idx="1"/>
          </p:nvPr>
        </p:nvSpPr>
        <p:spPr>
          <a:xfrm>
            <a:off x="685800" y="5043709"/>
            <a:ext cx="7772400" cy="671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60"/>
              <a:buFont typeface="Arial"/>
              <a:buNone/>
            </a:pPr>
            <a:r>
              <a:rPr lang="en-US" sz="2400" b="1" i="0" u="none" strike="noStrike" cap="none">
                <a:solidFill>
                  <a:schemeClr val="dk1"/>
                </a:solidFill>
                <a:latin typeface="Arial"/>
                <a:ea typeface="Arial"/>
                <a:cs typeface="Arial"/>
                <a:sym typeface="Arial"/>
              </a:rPr>
              <a:t>Coordination with Other Efforts</a:t>
            </a:r>
            <a:endParaRPr sz="2400" b="1" i="0" u="none" strike="noStrike" cap="none">
              <a:solidFill>
                <a:schemeClr val="dk1"/>
              </a:solidFill>
              <a:latin typeface="Arial"/>
              <a:ea typeface="Arial"/>
              <a:cs typeface="Arial"/>
              <a:sym typeface="Arial"/>
            </a:endParaRPr>
          </a:p>
        </p:txBody>
      </p:sp>
      <p:sp>
        <p:nvSpPr>
          <p:cNvPr id="722" name="Google Shape;722;p94"/>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26</a:t>
            </a:fld>
            <a:endParaRPr sz="1200" b="0" i="0" u="none" strike="noStrike" cap="none">
              <a:solidFill>
                <a:srgbClr val="FFFFFF"/>
              </a:solidFill>
              <a:latin typeface="Arial"/>
              <a:ea typeface="Arial"/>
              <a:cs typeface="Arial"/>
              <a:sym typeface="Arial"/>
            </a:endParaRPr>
          </a:p>
        </p:txBody>
      </p:sp>
      <p:sp>
        <p:nvSpPr>
          <p:cNvPr id="723" name="Google Shape;723;p94"/>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82673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95"/>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ONGOING EFFORTS</a:t>
            </a:r>
            <a:endParaRPr sz="2800" b="1" i="0" u="none" strike="noStrike" cap="none">
              <a:solidFill>
                <a:schemeClr val="dk1"/>
              </a:solidFill>
              <a:latin typeface="Arial"/>
              <a:ea typeface="Arial"/>
              <a:cs typeface="Arial"/>
              <a:sym typeface="Arial"/>
            </a:endParaRPr>
          </a:p>
        </p:txBody>
      </p:sp>
      <p:sp>
        <p:nvSpPr>
          <p:cNvPr id="729" name="Google Shape;729;p95"/>
          <p:cNvSpPr txBox="1">
            <a:spLocks noGrp="1"/>
          </p:cNvSpPr>
          <p:nvPr>
            <p:ph type="body" idx="1"/>
          </p:nvPr>
        </p:nvSpPr>
        <p:spPr>
          <a:xfrm>
            <a:off x="457200" y="1447800"/>
            <a:ext cx="82296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60"/>
              <a:buFont typeface="Arial"/>
              <a:buNone/>
            </a:pPr>
            <a:r>
              <a:rPr lang="en-US" sz="2400" b="1" i="0" u="none" strike="noStrike" cap="none">
                <a:solidFill>
                  <a:schemeClr val="accent3"/>
                </a:solidFill>
                <a:latin typeface="Arial"/>
                <a:ea typeface="Arial"/>
                <a:cs typeface="Arial"/>
                <a:sym typeface="Arial"/>
              </a:rPr>
              <a:t>CPRA</a:t>
            </a:r>
            <a:endParaRPr sz="2400" b="1" i="0" u="none" strike="noStrike" cap="none">
              <a:solidFill>
                <a:schemeClr val="accent3"/>
              </a:solidFill>
              <a:latin typeface="Arial"/>
              <a:ea typeface="Arial"/>
              <a:cs typeface="Arial"/>
              <a:sym typeface="Arial"/>
            </a:endParaRPr>
          </a:p>
          <a:p>
            <a:pPr marL="457200" marR="0" lvl="0" indent="-365760" algn="l" rtl="0">
              <a:lnSpc>
                <a:spcPct val="100000"/>
              </a:lnSpc>
              <a:spcBef>
                <a:spcPts val="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Lowermost Mississippi River Study (CPRA)</a:t>
            </a:r>
            <a:endParaRPr sz="2400" b="0" i="0" u="none" strike="noStrike" cap="none">
              <a:solidFill>
                <a:schemeClr val="dk1"/>
              </a:solidFill>
              <a:latin typeface="Arial"/>
              <a:ea typeface="Arial"/>
              <a:cs typeface="Arial"/>
              <a:sym typeface="Arial"/>
            </a:endParaRPr>
          </a:p>
          <a:p>
            <a:pPr marL="457200" marR="0" lvl="0" indent="-36830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Flood Risk and Resilience Program</a:t>
            </a:r>
            <a:endParaRPr sz="2200" b="0" i="0" u="none" strike="noStrike" cap="none">
              <a:solidFill>
                <a:schemeClr val="dk1"/>
              </a:solidFill>
              <a:latin typeface="Arial"/>
              <a:ea typeface="Arial"/>
              <a:cs typeface="Arial"/>
              <a:sym typeface="Arial"/>
            </a:endParaRPr>
          </a:p>
          <a:p>
            <a:pPr marL="914400" marR="0" lvl="1" indent="-36830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Economic impacts assessment and interagency flood risk outreach (CPRA)</a:t>
            </a:r>
            <a:endParaRPr sz="2200" b="0" i="0" u="none" strike="noStrike" cap="none">
              <a:solidFill>
                <a:schemeClr val="dk1"/>
              </a:solidFill>
              <a:latin typeface="Arial"/>
              <a:ea typeface="Arial"/>
              <a:cs typeface="Arial"/>
              <a:sym typeface="Arial"/>
            </a:endParaRPr>
          </a:p>
          <a:p>
            <a:pPr marL="914400" marR="0" lvl="1" indent="-36830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Parish Capacity Assessment (CPRA)</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440"/>
              </a:spcBef>
              <a:spcAft>
                <a:spcPts val="0"/>
              </a:spcAft>
              <a:buClr>
                <a:schemeClr val="dk1"/>
              </a:buClr>
              <a:buSzPts val="2160"/>
              <a:buFont typeface="Arial"/>
              <a:buNone/>
            </a:pPr>
            <a:r>
              <a:rPr lang="en-US" sz="2400" b="1" i="0" u="none" strike="noStrike" cap="none">
                <a:solidFill>
                  <a:schemeClr val="accent3"/>
                </a:solidFill>
                <a:latin typeface="Arial"/>
                <a:ea typeface="Arial"/>
                <a:cs typeface="Arial"/>
                <a:sym typeface="Arial"/>
              </a:rPr>
              <a:t>Other</a:t>
            </a:r>
            <a:endParaRPr sz="2400" b="1" i="0" u="none" strike="noStrike" cap="none">
              <a:solidFill>
                <a:schemeClr val="accent3"/>
              </a:solidFill>
              <a:latin typeface="Arial"/>
              <a:ea typeface="Arial"/>
              <a:cs typeface="Arial"/>
              <a:sym typeface="Arial"/>
            </a:endParaRPr>
          </a:p>
          <a:p>
            <a:pPr marL="457200" marR="0" lvl="0" indent="-365760" algn="l" rtl="0">
              <a:lnSpc>
                <a:spcPct val="100000"/>
              </a:lnSpc>
              <a:spcBef>
                <a:spcPts val="44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EDF Studies</a:t>
            </a:r>
            <a:endParaRPr sz="2400" b="0" i="0" u="none" strike="noStrike" cap="none">
              <a:solidFill>
                <a:schemeClr val="dk1"/>
              </a:solidFill>
              <a:latin typeface="Arial"/>
              <a:ea typeface="Arial"/>
              <a:cs typeface="Arial"/>
              <a:sym typeface="Arial"/>
            </a:endParaRPr>
          </a:p>
          <a:p>
            <a:pPr marL="457200" marR="0" lvl="0" indent="-365760" algn="l" rtl="0">
              <a:lnSpc>
                <a:spcPct val="100000"/>
              </a:lnSpc>
              <a:spcBef>
                <a:spcPts val="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Purdue Flood Risk Viewer</a:t>
            </a:r>
            <a:endParaRPr sz="2400" b="0" i="0" u="none" strike="noStrike" cap="none">
              <a:solidFill>
                <a:schemeClr val="dk1"/>
              </a:solidFill>
              <a:latin typeface="Arial"/>
              <a:ea typeface="Arial"/>
              <a:cs typeface="Arial"/>
              <a:sym typeface="Arial"/>
            </a:endParaRPr>
          </a:p>
          <a:p>
            <a:pPr marL="457200" marR="0" lvl="0" indent="-365760" algn="l" rtl="0">
              <a:lnSpc>
                <a:spcPct val="100000"/>
              </a:lnSpc>
              <a:spcBef>
                <a:spcPts val="0"/>
              </a:spcBef>
              <a:spcAft>
                <a:spcPts val="0"/>
              </a:spcAft>
              <a:buClr>
                <a:schemeClr val="dk1"/>
              </a:buClr>
              <a:buSzPts val="2160"/>
              <a:buFont typeface="Arial"/>
              <a:buChar char="•"/>
            </a:pPr>
            <a:r>
              <a:rPr lang="en-US" sz="2400" b="0" i="0" u="none" strike="noStrike" cap="none">
                <a:solidFill>
                  <a:schemeClr val="dk1"/>
                </a:solidFill>
                <a:latin typeface="Arial"/>
                <a:ea typeface="Arial"/>
                <a:cs typeface="Arial"/>
                <a:sym typeface="Arial"/>
              </a:rPr>
              <a:t>Louisiana Watershed Initiative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40"/>
              </a:spcBef>
              <a:spcAft>
                <a:spcPts val="0"/>
              </a:spcAft>
              <a:buClr>
                <a:schemeClr val="dk1"/>
              </a:buClr>
              <a:buSzPts val="2160"/>
              <a:buFont typeface="Arial"/>
              <a:buNone/>
            </a:pPr>
            <a:endParaRPr sz="2400" b="0" i="0" u="none" strike="noStrike" cap="none">
              <a:solidFill>
                <a:schemeClr val="dk1"/>
              </a:solidFill>
              <a:latin typeface="Arial"/>
              <a:ea typeface="Arial"/>
              <a:cs typeface="Arial"/>
              <a:sym typeface="Arial"/>
            </a:endParaRPr>
          </a:p>
        </p:txBody>
      </p:sp>
      <p:sp>
        <p:nvSpPr>
          <p:cNvPr id="730" name="Google Shape;730;p95"/>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27</a:t>
            </a:fld>
            <a:endParaRPr sz="1200" b="0" i="0" u="none" strike="noStrike" cap="none">
              <a:solidFill>
                <a:srgbClr val="FFFFFF"/>
              </a:solidFill>
              <a:latin typeface="Arial"/>
              <a:ea typeface="Arial"/>
              <a:cs typeface="Arial"/>
              <a:sym typeface="Arial"/>
            </a:endParaRPr>
          </a:p>
        </p:txBody>
      </p:sp>
      <p:sp>
        <p:nvSpPr>
          <p:cNvPr id="731" name="Google Shape;731;p95"/>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45543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96"/>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ONGOING EFFORTS</a:t>
            </a:r>
            <a:br>
              <a:rPr lang="en-US" sz="2800" b="1" i="0" u="none" strike="noStrike" cap="none">
                <a:solidFill>
                  <a:schemeClr val="dk1"/>
                </a:solidFill>
                <a:latin typeface="Arial"/>
                <a:ea typeface="Arial"/>
                <a:cs typeface="Arial"/>
                <a:sym typeface="Arial"/>
              </a:rPr>
            </a:br>
            <a:r>
              <a:rPr lang="en-US" sz="2400" b="1" i="0" u="none" strike="noStrike" cap="none">
                <a:solidFill>
                  <a:schemeClr val="dk2"/>
                </a:solidFill>
                <a:latin typeface="Arial"/>
                <a:ea typeface="Arial"/>
                <a:cs typeface="Arial"/>
                <a:sym typeface="Arial"/>
              </a:rPr>
              <a:t>LOUISIANA WATERSHED INITIATIVE</a:t>
            </a:r>
            <a:endParaRPr sz="2400" b="1" i="0" u="none" strike="noStrike" cap="none">
              <a:solidFill>
                <a:schemeClr val="dk2"/>
              </a:solidFill>
              <a:latin typeface="Arial"/>
              <a:ea typeface="Arial"/>
              <a:cs typeface="Arial"/>
              <a:sym typeface="Arial"/>
            </a:endParaRPr>
          </a:p>
        </p:txBody>
      </p:sp>
      <p:sp>
        <p:nvSpPr>
          <p:cNvPr id="737" name="Google Shape;737;p96"/>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28</a:t>
            </a:fld>
            <a:endParaRPr sz="1200" b="0" i="0" u="none" strike="noStrike" cap="none">
              <a:solidFill>
                <a:srgbClr val="FFFFFF"/>
              </a:solidFill>
              <a:latin typeface="Arial"/>
              <a:ea typeface="Arial"/>
              <a:cs typeface="Arial"/>
              <a:sym typeface="Arial"/>
            </a:endParaRPr>
          </a:p>
        </p:txBody>
      </p:sp>
      <p:grpSp>
        <p:nvGrpSpPr>
          <p:cNvPr id="738" name="Google Shape;738;p96"/>
          <p:cNvGrpSpPr/>
          <p:nvPr/>
        </p:nvGrpSpPr>
        <p:grpSpPr>
          <a:xfrm>
            <a:off x="4419828" y="1630680"/>
            <a:ext cx="4191234" cy="3017520"/>
            <a:chOff x="4572000" y="3962400"/>
            <a:chExt cx="4689231" cy="3017520"/>
          </a:xfrm>
        </p:grpSpPr>
        <p:pic>
          <p:nvPicPr>
            <p:cNvPr id="739" name="Google Shape;739;p96" descr="https://lh3.googleusercontent.com/n8JGCj_158OEEr8e5mdO64LOqHD1liq5mgZVHx0r_3tPGb8Vo4MWjseSgQfKo36BVs0sS9B3qlq1quMOUQGt48NyO28CvNBi4RpnEsrmvWBvbTiU5ho_vM9Gq9SgNMYS75H_QABS"/>
            <p:cNvPicPr preferRelativeResize="0"/>
            <p:nvPr/>
          </p:nvPicPr>
          <p:blipFill rotWithShape="1">
            <a:blip r:embed="rId3">
              <a:alphaModFix/>
            </a:blip>
            <a:srcRect l="-2564" t="-1625" b="-2541"/>
            <a:stretch/>
          </p:blipFill>
          <p:spPr>
            <a:xfrm>
              <a:off x="4572000" y="3962400"/>
              <a:ext cx="4689231" cy="3017520"/>
            </a:xfrm>
            <a:prstGeom prst="rect">
              <a:avLst/>
            </a:prstGeom>
            <a:noFill/>
            <a:ln>
              <a:noFill/>
            </a:ln>
          </p:spPr>
        </p:pic>
        <p:sp>
          <p:nvSpPr>
            <p:cNvPr id="740" name="Google Shape;740;p96"/>
            <p:cNvSpPr/>
            <p:nvPr/>
          </p:nvSpPr>
          <p:spPr>
            <a:xfrm>
              <a:off x="4724400" y="4419600"/>
              <a:ext cx="1752600" cy="381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41" name="Google Shape;741;p96"/>
          <p:cNvSpPr/>
          <p:nvPr/>
        </p:nvSpPr>
        <p:spPr>
          <a:xfrm>
            <a:off x="457200" y="1676400"/>
            <a:ext cx="4191000" cy="317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Louisiana Senate Resolution 172 directed the Department of Transportation and Development, in consultation with other state agencies,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r>
              <a:rPr lang="en-US" sz="1600" b="0" i="1" u="none" strike="noStrike" cap="none">
                <a:solidFill>
                  <a:schemeClr val="dk1"/>
                </a:solidFill>
                <a:latin typeface="Arial"/>
                <a:ea typeface="Arial"/>
                <a:cs typeface="Arial"/>
                <a:sym typeface="Arial"/>
              </a:rPr>
              <a:t>“… provide recommendations to establish, implement, and enforce floodplain management plans for each watershed in Louisiana.” </a:t>
            </a:r>
            <a:endParaRPr sz="1600" b="0" i="1" u="none" strike="noStrike" cap="none">
              <a:solidFill>
                <a:schemeClr val="dk1"/>
              </a:solidFill>
              <a:latin typeface="Arial"/>
              <a:ea typeface="Arial"/>
              <a:cs typeface="Arial"/>
              <a:sym typeface="Arial"/>
            </a:endParaRPr>
          </a:p>
        </p:txBody>
      </p:sp>
      <p:pic>
        <p:nvPicPr>
          <p:cNvPr id="742" name="Google Shape;742;p96"/>
          <p:cNvPicPr preferRelativeResize="0"/>
          <p:nvPr/>
        </p:nvPicPr>
        <p:blipFill rotWithShape="1">
          <a:blip r:embed="rId4">
            <a:alphaModFix/>
          </a:blip>
          <a:srcRect/>
          <a:stretch/>
        </p:blipFill>
        <p:spPr>
          <a:xfrm>
            <a:off x="2874915" y="5089848"/>
            <a:ext cx="1851736" cy="998486"/>
          </a:xfrm>
          <a:prstGeom prst="rect">
            <a:avLst/>
          </a:prstGeom>
          <a:noFill/>
          <a:ln>
            <a:noFill/>
          </a:ln>
        </p:spPr>
      </p:pic>
      <p:pic>
        <p:nvPicPr>
          <p:cNvPr id="743" name="Google Shape;743;p96"/>
          <p:cNvPicPr preferRelativeResize="0"/>
          <p:nvPr/>
        </p:nvPicPr>
        <p:blipFill rotWithShape="1">
          <a:blip r:embed="rId5">
            <a:alphaModFix/>
          </a:blip>
          <a:srcRect/>
          <a:stretch/>
        </p:blipFill>
        <p:spPr>
          <a:xfrm>
            <a:off x="1422670" y="4899943"/>
            <a:ext cx="1378296" cy="1378296"/>
          </a:xfrm>
          <a:prstGeom prst="rect">
            <a:avLst/>
          </a:prstGeom>
          <a:noFill/>
          <a:ln>
            <a:noFill/>
          </a:ln>
        </p:spPr>
      </p:pic>
      <p:pic>
        <p:nvPicPr>
          <p:cNvPr id="744" name="Google Shape;744;p96"/>
          <p:cNvPicPr preferRelativeResize="0"/>
          <p:nvPr/>
        </p:nvPicPr>
        <p:blipFill rotWithShape="1">
          <a:blip r:embed="rId6">
            <a:alphaModFix/>
          </a:blip>
          <a:srcRect/>
          <a:stretch/>
        </p:blipFill>
        <p:spPr>
          <a:xfrm>
            <a:off x="4800600" y="4977220"/>
            <a:ext cx="1223742" cy="1223742"/>
          </a:xfrm>
          <a:prstGeom prst="rect">
            <a:avLst/>
          </a:prstGeom>
          <a:noFill/>
          <a:ln>
            <a:noFill/>
          </a:ln>
        </p:spPr>
      </p:pic>
      <p:pic>
        <p:nvPicPr>
          <p:cNvPr id="745" name="Google Shape;745;p96"/>
          <p:cNvPicPr preferRelativeResize="0"/>
          <p:nvPr/>
        </p:nvPicPr>
        <p:blipFill rotWithShape="1">
          <a:blip r:embed="rId7">
            <a:alphaModFix/>
          </a:blip>
          <a:srcRect/>
          <a:stretch/>
        </p:blipFill>
        <p:spPr>
          <a:xfrm>
            <a:off x="7643257" y="4980424"/>
            <a:ext cx="1298490" cy="1217334"/>
          </a:xfrm>
          <a:prstGeom prst="rect">
            <a:avLst/>
          </a:prstGeom>
          <a:noFill/>
          <a:ln>
            <a:noFill/>
          </a:ln>
        </p:spPr>
      </p:pic>
      <p:pic>
        <p:nvPicPr>
          <p:cNvPr id="746" name="Google Shape;746;p96"/>
          <p:cNvPicPr preferRelativeResize="0"/>
          <p:nvPr/>
        </p:nvPicPr>
        <p:blipFill rotWithShape="1">
          <a:blip r:embed="rId8">
            <a:alphaModFix/>
          </a:blip>
          <a:srcRect/>
          <a:stretch/>
        </p:blipFill>
        <p:spPr>
          <a:xfrm>
            <a:off x="233931" y="5031696"/>
            <a:ext cx="1114790" cy="1114790"/>
          </a:xfrm>
          <a:prstGeom prst="rect">
            <a:avLst/>
          </a:prstGeom>
          <a:noFill/>
          <a:ln>
            <a:noFill/>
          </a:ln>
        </p:spPr>
      </p:pic>
      <p:pic>
        <p:nvPicPr>
          <p:cNvPr id="747" name="Google Shape;747;p96"/>
          <p:cNvPicPr preferRelativeResize="0"/>
          <p:nvPr/>
        </p:nvPicPr>
        <p:blipFill rotWithShape="1">
          <a:blip r:embed="rId9">
            <a:alphaModFix/>
          </a:blip>
          <a:srcRect/>
          <a:stretch/>
        </p:blipFill>
        <p:spPr>
          <a:xfrm>
            <a:off x="6098291" y="4853582"/>
            <a:ext cx="1471018" cy="1471018"/>
          </a:xfrm>
          <a:prstGeom prst="rect">
            <a:avLst/>
          </a:prstGeom>
          <a:noFill/>
          <a:ln>
            <a:noFill/>
          </a:ln>
        </p:spPr>
      </p:pic>
      <p:sp>
        <p:nvSpPr>
          <p:cNvPr id="748" name="Google Shape;748;p96"/>
          <p:cNvSpPr txBox="1">
            <a:spLocks noGrp="1"/>
          </p:cNvSpPr>
          <p:nvPr>
            <p:ph type="ftr" idx="11"/>
          </p:nvPr>
        </p:nvSpPr>
        <p:spPr>
          <a:xfrm>
            <a:off x="457200" y="6356189"/>
            <a:ext cx="7315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2569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97"/>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ONGOING EFFORTS</a:t>
            </a:r>
            <a:endParaRPr sz="2400" b="1" i="0" u="none" strike="noStrike" cap="none">
              <a:solidFill>
                <a:schemeClr val="dk2"/>
              </a:solidFill>
              <a:latin typeface="Arial"/>
              <a:ea typeface="Arial"/>
              <a:cs typeface="Arial"/>
              <a:sym typeface="Arial"/>
            </a:endParaRPr>
          </a:p>
        </p:txBody>
      </p:sp>
      <p:sp>
        <p:nvSpPr>
          <p:cNvPr id="754" name="Google Shape;754;p97"/>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29</a:t>
            </a:fld>
            <a:endParaRPr sz="1200" b="0" i="0" u="none" strike="noStrike" cap="none">
              <a:solidFill>
                <a:srgbClr val="FFFFFF"/>
              </a:solidFill>
              <a:latin typeface="Arial"/>
              <a:ea typeface="Arial"/>
              <a:cs typeface="Arial"/>
              <a:sym typeface="Arial"/>
            </a:endParaRPr>
          </a:p>
        </p:txBody>
      </p:sp>
      <p:sp>
        <p:nvSpPr>
          <p:cNvPr id="755" name="Google Shape;755;p97"/>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pic>
        <p:nvPicPr>
          <p:cNvPr id="756" name="Google Shape;756;p97"/>
          <p:cNvPicPr preferRelativeResize="0"/>
          <p:nvPr/>
        </p:nvPicPr>
        <p:blipFill rotWithShape="1">
          <a:blip r:embed="rId3">
            <a:alphaModFix/>
          </a:blip>
          <a:srcRect/>
          <a:stretch/>
        </p:blipFill>
        <p:spPr>
          <a:xfrm>
            <a:off x="322075" y="1299578"/>
            <a:ext cx="8668026" cy="4732275"/>
          </a:xfrm>
          <a:prstGeom prst="rect">
            <a:avLst/>
          </a:prstGeom>
          <a:noFill/>
          <a:ln>
            <a:noFill/>
          </a:ln>
        </p:spPr>
      </p:pic>
      <p:pic>
        <p:nvPicPr>
          <p:cNvPr id="757" name="Google Shape;757;p97"/>
          <p:cNvPicPr preferRelativeResize="0"/>
          <p:nvPr/>
        </p:nvPicPr>
        <p:blipFill rotWithShape="1">
          <a:blip r:embed="rId4">
            <a:alphaModFix/>
          </a:blip>
          <a:srcRect/>
          <a:stretch/>
        </p:blipFill>
        <p:spPr>
          <a:xfrm>
            <a:off x="6958050" y="112274"/>
            <a:ext cx="2032050" cy="992050"/>
          </a:xfrm>
          <a:prstGeom prst="rect">
            <a:avLst/>
          </a:prstGeom>
          <a:noFill/>
          <a:ln>
            <a:noFill/>
          </a:ln>
        </p:spPr>
      </p:pic>
    </p:spTree>
    <p:extLst>
      <p:ext uri="{BB962C8B-B14F-4D97-AF65-F5344CB8AC3E}">
        <p14:creationId xmlns:p14="http://schemas.microsoft.com/office/powerpoint/2010/main" val="199585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59"/>
          <p:cNvPicPr preferRelativeResize="0"/>
          <p:nvPr/>
        </p:nvPicPr>
        <p:blipFill rotWithShape="1">
          <a:blip r:embed="rId3">
            <a:alphaModFix/>
          </a:blip>
          <a:srcRect/>
          <a:stretch/>
        </p:blipFill>
        <p:spPr>
          <a:xfrm>
            <a:off x="4984575" y="1752600"/>
            <a:ext cx="4046088" cy="1825409"/>
          </a:xfrm>
          <a:prstGeom prst="rect">
            <a:avLst/>
          </a:prstGeom>
          <a:noFill/>
          <a:ln>
            <a:noFill/>
          </a:ln>
        </p:spPr>
      </p:pic>
      <p:cxnSp>
        <p:nvCxnSpPr>
          <p:cNvPr id="389" name="Google Shape;389;p59"/>
          <p:cNvCxnSpPr/>
          <p:nvPr/>
        </p:nvCxnSpPr>
        <p:spPr>
          <a:xfrm>
            <a:off x="0" y="0"/>
            <a:ext cx="914400" cy="0"/>
          </a:xfrm>
          <a:prstGeom prst="straightConnector1">
            <a:avLst/>
          </a:prstGeom>
          <a:noFill/>
          <a:ln w="9525" cap="flat" cmpd="sng">
            <a:solidFill>
              <a:srgbClr val="FBFFFF"/>
            </a:solidFill>
            <a:prstDash val="solid"/>
            <a:round/>
            <a:headEnd type="none" w="sm" len="sm"/>
            <a:tailEnd type="none" w="sm" len="sm"/>
          </a:ln>
        </p:spPr>
      </p:cxnSp>
      <p:sp>
        <p:nvSpPr>
          <p:cNvPr id="390" name="Google Shape;390;p59"/>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WHAT IS THE COASTAL MASTER PLAN?</a:t>
            </a:r>
            <a:endParaRPr sz="2800" b="1" i="0" u="none" strike="noStrike" cap="none">
              <a:solidFill>
                <a:schemeClr val="dk1"/>
              </a:solidFill>
              <a:latin typeface="Arial"/>
              <a:ea typeface="Arial"/>
              <a:cs typeface="Arial"/>
              <a:sym typeface="Arial"/>
            </a:endParaRPr>
          </a:p>
        </p:txBody>
      </p:sp>
      <p:sp>
        <p:nvSpPr>
          <p:cNvPr id="391" name="Google Shape;391;p59"/>
          <p:cNvSpPr txBox="1">
            <a:spLocks noGrp="1"/>
          </p:cNvSpPr>
          <p:nvPr>
            <p:ph type="body" idx="1"/>
          </p:nvPr>
        </p:nvSpPr>
        <p:spPr>
          <a:xfrm>
            <a:off x="457200" y="1628692"/>
            <a:ext cx="46482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2000" b="0" i="0" u="none" strike="noStrike" cap="none">
                <a:solidFill>
                  <a:schemeClr val="dk1"/>
                </a:solidFill>
                <a:latin typeface="Arial"/>
                <a:ea typeface="Arial"/>
                <a:cs typeface="Arial"/>
                <a:sym typeface="Arial"/>
              </a:rPr>
              <a:t>Required by law to be updated every six years </a:t>
            </a: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1800"/>
              <a:buFont typeface="Arial"/>
              <a:buChar char="•"/>
            </a:pPr>
            <a:r>
              <a:rPr lang="en-US" sz="2000" b="0" i="0" u="none" strike="noStrike" cap="none">
                <a:solidFill>
                  <a:schemeClr val="dk1"/>
                </a:solidFill>
                <a:latin typeface="Arial"/>
                <a:ea typeface="Arial"/>
                <a:cs typeface="Arial"/>
                <a:sym typeface="Arial"/>
              </a:rPr>
              <a:t>Built on world class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science and engineering</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1800"/>
              <a:buFont typeface="Arial"/>
              <a:buChar char="•"/>
            </a:pPr>
            <a:r>
              <a:rPr lang="en-US" sz="2000" b="0" i="0" u="none" strike="noStrike" cap="none">
                <a:solidFill>
                  <a:schemeClr val="dk1"/>
                </a:solidFill>
                <a:latin typeface="Arial"/>
                <a:ea typeface="Arial"/>
                <a:cs typeface="Arial"/>
                <a:sym typeface="Arial"/>
              </a:rPr>
              <a:t>Incorporates extensive public input and review</a:t>
            </a: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1800"/>
              <a:buFont typeface="Arial"/>
              <a:buChar char="•"/>
            </a:pPr>
            <a:r>
              <a:rPr lang="en-US" sz="2000" b="0" i="0" u="none" strike="noStrike" cap="none">
                <a:solidFill>
                  <a:schemeClr val="dk1"/>
                </a:solidFill>
                <a:latin typeface="Arial"/>
                <a:ea typeface="Arial"/>
                <a:cs typeface="Arial"/>
                <a:sym typeface="Arial"/>
              </a:rPr>
              <a:t>Advances a comprehensive and integrated approach to protection and restoration</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1800"/>
              <a:buFont typeface="Arial"/>
              <a:buChar char="•"/>
            </a:pPr>
            <a:r>
              <a:rPr lang="en-US" sz="2000" b="0" i="0" u="none" strike="noStrike" cap="none">
                <a:solidFill>
                  <a:schemeClr val="dk1"/>
                </a:solidFill>
                <a:latin typeface="Arial"/>
                <a:ea typeface="Arial"/>
                <a:cs typeface="Arial"/>
                <a:sym typeface="Arial"/>
              </a:rPr>
              <a:t>Identifies investments that will pay off, not just for us, but for our children and grandchildren</a:t>
            </a:r>
            <a:endParaRPr sz="2000" b="0" i="0" u="none" strike="noStrike" cap="none">
              <a:solidFill>
                <a:schemeClr val="dk1"/>
              </a:solidFill>
              <a:latin typeface="Arial"/>
              <a:ea typeface="Arial"/>
              <a:cs typeface="Arial"/>
              <a:sym typeface="Arial"/>
            </a:endParaRPr>
          </a:p>
        </p:txBody>
      </p:sp>
      <p:sp>
        <p:nvSpPr>
          <p:cNvPr id="392" name="Google Shape;392;p59"/>
          <p:cNvSpPr txBox="1">
            <a:spLocks noGrp="1"/>
          </p:cNvSpPr>
          <p:nvPr>
            <p:ph type="ftr" idx="11"/>
          </p:nvPr>
        </p:nvSpPr>
        <p:spPr>
          <a:xfrm>
            <a:off x="457200" y="6356189"/>
            <a:ext cx="5638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grpSp>
        <p:nvGrpSpPr>
          <p:cNvPr id="393" name="Google Shape;393;p59"/>
          <p:cNvGrpSpPr/>
          <p:nvPr/>
        </p:nvGrpSpPr>
        <p:grpSpPr>
          <a:xfrm>
            <a:off x="5715000" y="3677692"/>
            <a:ext cx="2819400" cy="2172881"/>
            <a:chOff x="5029200" y="1243642"/>
            <a:chExt cx="3662637" cy="2822754"/>
          </a:xfrm>
        </p:grpSpPr>
        <p:pic>
          <p:nvPicPr>
            <p:cNvPr id="394" name="Google Shape;394;p59" descr="0001 main report cover.jpeg.jpg"/>
            <p:cNvPicPr preferRelativeResize="0"/>
            <p:nvPr/>
          </p:nvPicPr>
          <p:blipFill rotWithShape="1">
            <a:blip r:embed="rId4">
              <a:alphaModFix/>
            </a:blip>
            <a:srcRect/>
            <a:stretch/>
          </p:blipFill>
          <p:spPr>
            <a:xfrm>
              <a:off x="5029200" y="1243642"/>
              <a:ext cx="1712095" cy="2206766"/>
            </a:xfrm>
            <a:prstGeom prst="rect">
              <a:avLst/>
            </a:prstGeom>
            <a:noFill/>
            <a:ln>
              <a:noFill/>
            </a:ln>
          </p:spPr>
        </p:pic>
        <p:pic>
          <p:nvPicPr>
            <p:cNvPr id="395" name="Google Shape;395;p59" descr="http://coastal.la.gov/wp-content/uploads/2013/03/Screen-Shot-2013-08-07-at-4.42.15-PM-430x555.png"/>
            <p:cNvPicPr preferRelativeResize="0"/>
            <p:nvPr/>
          </p:nvPicPr>
          <p:blipFill rotWithShape="1">
            <a:blip r:embed="rId5">
              <a:alphaModFix/>
            </a:blip>
            <a:srcRect/>
            <a:stretch/>
          </p:blipFill>
          <p:spPr>
            <a:xfrm>
              <a:off x="5885247" y="1524000"/>
              <a:ext cx="1712095" cy="2209800"/>
            </a:xfrm>
            <a:prstGeom prst="rect">
              <a:avLst/>
            </a:prstGeom>
            <a:noFill/>
            <a:ln>
              <a:noFill/>
            </a:ln>
            <a:effectLst>
              <a:outerShdw blurRad="50800" dist="38100" dir="2700000" algn="tl" rotWithShape="0">
                <a:srgbClr val="000000">
                  <a:alpha val="40000"/>
                </a:srgbClr>
              </a:outerShdw>
            </a:effectLst>
          </p:spPr>
        </p:pic>
        <p:pic>
          <p:nvPicPr>
            <p:cNvPr id="396" name="Google Shape;396;p59"/>
            <p:cNvPicPr preferRelativeResize="0"/>
            <p:nvPr/>
          </p:nvPicPr>
          <p:blipFill rotWithShape="1">
            <a:blip r:embed="rId6">
              <a:alphaModFix/>
            </a:blip>
            <a:srcRect/>
            <a:stretch/>
          </p:blipFill>
          <p:spPr>
            <a:xfrm>
              <a:off x="6934200" y="1871836"/>
              <a:ext cx="1757637" cy="2194560"/>
            </a:xfrm>
            <a:prstGeom prst="rect">
              <a:avLst/>
            </a:prstGeom>
            <a:noFill/>
            <a:ln w="9525" cap="flat" cmpd="sng">
              <a:solidFill>
                <a:srgbClr val="434344"/>
              </a:solidFill>
              <a:prstDash val="solid"/>
              <a:round/>
              <a:headEnd type="none" w="sm" len="sm"/>
              <a:tailEnd type="none" w="sm" len="sm"/>
            </a:ln>
          </p:spPr>
        </p:pic>
      </p:grpSp>
      <p:sp>
        <p:nvSpPr>
          <p:cNvPr id="397" name="Google Shape;397;p59"/>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3</a:t>
            </a:fld>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410128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98"/>
          <p:cNvSpPr txBox="1">
            <a:spLocks noGrp="1"/>
          </p:cNvSpPr>
          <p:nvPr>
            <p:ph type="ctrTitle"/>
          </p:nvPr>
        </p:nvSpPr>
        <p:spPr>
          <a:xfrm>
            <a:off x="685800" y="3276600"/>
            <a:ext cx="7772400" cy="1447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2023 COASTAL MASTER PLAN</a:t>
            </a:r>
            <a:endParaRPr sz="2800" b="1" i="0" u="none" strike="noStrike" cap="none">
              <a:solidFill>
                <a:srgbClr val="FFFFFF"/>
              </a:solidFill>
              <a:latin typeface="Arial"/>
              <a:ea typeface="Arial"/>
              <a:cs typeface="Arial"/>
              <a:sym typeface="Arial"/>
            </a:endParaRPr>
          </a:p>
        </p:txBody>
      </p:sp>
      <p:sp>
        <p:nvSpPr>
          <p:cNvPr id="763" name="Google Shape;763;p98"/>
          <p:cNvSpPr txBox="1">
            <a:spLocks noGrp="1"/>
          </p:cNvSpPr>
          <p:nvPr>
            <p:ph type="subTitle" idx="1"/>
          </p:nvPr>
        </p:nvSpPr>
        <p:spPr>
          <a:xfrm>
            <a:off x="685800" y="5043709"/>
            <a:ext cx="7772400" cy="67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60"/>
              <a:buFont typeface="Arial"/>
              <a:buNone/>
            </a:pPr>
            <a:r>
              <a:rPr lang="en-US" sz="2400" b="1" i="0" u="none" strike="noStrike" cap="none">
                <a:solidFill>
                  <a:schemeClr val="dk1"/>
                </a:solidFill>
                <a:latin typeface="Arial"/>
                <a:ea typeface="Arial"/>
                <a:cs typeface="Arial"/>
                <a:sym typeface="Arial"/>
              </a:rPr>
              <a:t>New Project Development</a:t>
            </a:r>
            <a:endParaRPr sz="2400" b="1" i="0" u="none" strike="noStrike" cap="none">
              <a:solidFill>
                <a:schemeClr val="dk1"/>
              </a:solidFill>
              <a:latin typeface="Arial"/>
              <a:ea typeface="Arial"/>
              <a:cs typeface="Arial"/>
              <a:sym typeface="Arial"/>
            </a:endParaRPr>
          </a:p>
        </p:txBody>
      </p:sp>
      <p:sp>
        <p:nvSpPr>
          <p:cNvPr id="764" name="Google Shape;764;p98"/>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30</a:t>
            </a:fld>
            <a:endParaRPr sz="1200" b="0" i="0" u="none" strike="noStrike" cap="none">
              <a:solidFill>
                <a:srgbClr val="FFFFFF"/>
              </a:solidFill>
              <a:latin typeface="Arial"/>
              <a:ea typeface="Arial"/>
              <a:cs typeface="Arial"/>
              <a:sym typeface="Arial"/>
            </a:endParaRPr>
          </a:p>
        </p:txBody>
      </p:sp>
      <p:sp>
        <p:nvSpPr>
          <p:cNvPr id="765" name="Google Shape;765;p98"/>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57331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99"/>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NEW PROJECT DEVELOPMENT</a:t>
            </a:r>
            <a:br>
              <a:rPr lang="en-US" sz="2800" b="1" i="0" u="none" strike="noStrike" cap="none">
                <a:solidFill>
                  <a:schemeClr val="dk1"/>
                </a:solidFill>
                <a:latin typeface="Arial"/>
                <a:ea typeface="Arial"/>
                <a:cs typeface="Arial"/>
                <a:sym typeface="Arial"/>
              </a:rPr>
            </a:br>
            <a:r>
              <a:rPr lang="en-US" sz="2400" b="1" i="0" u="none" strike="noStrike" cap="none">
                <a:solidFill>
                  <a:schemeClr val="dk2"/>
                </a:solidFill>
                <a:latin typeface="Arial"/>
                <a:ea typeface="Arial"/>
                <a:cs typeface="Arial"/>
                <a:sym typeface="Arial"/>
              </a:rPr>
              <a:t>BIG PICTURE</a:t>
            </a:r>
            <a:endParaRPr sz="2400" b="1" i="0" u="none" strike="noStrike" cap="none">
              <a:solidFill>
                <a:schemeClr val="dk2"/>
              </a:solidFill>
              <a:latin typeface="Arial"/>
              <a:ea typeface="Arial"/>
              <a:cs typeface="Arial"/>
              <a:sym typeface="Arial"/>
            </a:endParaRPr>
          </a:p>
        </p:txBody>
      </p:sp>
      <p:sp>
        <p:nvSpPr>
          <p:cNvPr id="771" name="Google Shape;771;p99"/>
          <p:cNvSpPr txBox="1">
            <a:spLocks noGrp="1"/>
          </p:cNvSpPr>
          <p:nvPr>
            <p:ph type="body" idx="1"/>
          </p:nvPr>
        </p:nvSpPr>
        <p:spPr>
          <a:xfrm>
            <a:off x="457200" y="1524000"/>
            <a:ext cx="82296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60"/>
              <a:buFont typeface="Arial"/>
              <a:buNone/>
            </a:pPr>
            <a:r>
              <a:rPr lang="en-US" sz="2400" b="0" i="0" u="none" strike="noStrike" cap="none" dirty="0">
                <a:solidFill>
                  <a:schemeClr val="dk1"/>
                </a:solidFill>
                <a:latin typeface="Arial"/>
                <a:ea typeface="Arial"/>
                <a:cs typeface="Arial"/>
                <a:sym typeface="Arial"/>
              </a:rPr>
              <a:t>CPRA will accept proposals for new projects to be included in the 2023 Coastal Master Plan. </a:t>
            </a:r>
            <a:endParaRPr sz="2400" b="1" i="0" u="none" strike="noStrike" cap="none" dirty="0">
              <a:solidFill>
                <a:schemeClr val="dk1"/>
              </a:solidFill>
              <a:latin typeface="Arial"/>
              <a:ea typeface="Arial"/>
              <a:cs typeface="Arial"/>
              <a:sym typeface="Arial"/>
            </a:endParaRPr>
          </a:p>
          <a:p>
            <a:pPr marL="0" marR="0" lvl="0" indent="0" algn="l" rtl="0">
              <a:lnSpc>
                <a:spcPct val="100000"/>
              </a:lnSpc>
              <a:spcBef>
                <a:spcPts val="240"/>
              </a:spcBef>
              <a:spcAft>
                <a:spcPts val="0"/>
              </a:spcAft>
              <a:buClr>
                <a:schemeClr val="dk1"/>
              </a:buClr>
              <a:buSzPts val="1080"/>
              <a:buFont typeface="Arial"/>
              <a:buNone/>
            </a:pPr>
            <a:endParaRPr sz="1200" b="1" i="0" u="none" strike="noStrike" cap="none" dirty="0">
              <a:solidFill>
                <a:schemeClr val="accent3"/>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160"/>
              <a:buFont typeface="Arial"/>
              <a:buNone/>
            </a:pPr>
            <a:r>
              <a:rPr lang="en-US" sz="2400" b="1" i="0" u="none" strike="noStrike" cap="none" dirty="0">
                <a:solidFill>
                  <a:schemeClr val="accent3"/>
                </a:solidFill>
                <a:latin typeface="Arial"/>
                <a:ea typeface="Arial"/>
                <a:cs typeface="Arial"/>
                <a:sym typeface="Arial"/>
              </a:rPr>
              <a:t>Goal: </a:t>
            </a:r>
            <a:r>
              <a:rPr lang="en-US" sz="2400" b="0" i="0" u="none" strike="noStrike" cap="none" dirty="0">
                <a:solidFill>
                  <a:schemeClr val="dk1"/>
                </a:solidFill>
                <a:latin typeface="Arial"/>
                <a:ea typeface="Arial"/>
                <a:cs typeface="Arial"/>
                <a:sym typeface="Arial"/>
              </a:rPr>
              <a:t>facilitate an engaged process to identify project concepts that will improve master plan outcomes, particularly for areas where FWA conditions are stark.</a:t>
            </a:r>
            <a:endParaRPr sz="2400" b="1" i="0" u="none" strike="noStrike" cap="none" dirty="0">
              <a:solidFill>
                <a:schemeClr val="dk1"/>
              </a:solidFill>
              <a:latin typeface="Arial"/>
              <a:ea typeface="Arial"/>
              <a:cs typeface="Arial"/>
              <a:sym typeface="Arial"/>
            </a:endParaRPr>
          </a:p>
          <a:p>
            <a:pPr marL="0" marR="0" lvl="0" indent="0" algn="l" rtl="0">
              <a:lnSpc>
                <a:spcPct val="100000"/>
              </a:lnSpc>
              <a:spcBef>
                <a:spcPts val="240"/>
              </a:spcBef>
              <a:spcAft>
                <a:spcPts val="0"/>
              </a:spcAft>
              <a:buClr>
                <a:schemeClr val="dk1"/>
              </a:buClr>
              <a:buSzPts val="1080"/>
              <a:buFont typeface="Arial"/>
              <a:buNone/>
            </a:pPr>
            <a:r>
              <a:rPr lang="en-US" sz="1200" b="0"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Arial"/>
              <a:ea typeface="Arial"/>
              <a:cs typeface="Arial"/>
              <a:sym typeface="Arial"/>
            </a:endParaRPr>
          </a:p>
          <a:p>
            <a:pPr marL="342900" marR="0" lvl="0" indent="-205740" algn="l" rtl="0">
              <a:lnSpc>
                <a:spcPct val="100000"/>
              </a:lnSpc>
              <a:spcBef>
                <a:spcPts val="480"/>
              </a:spcBef>
              <a:spcAft>
                <a:spcPts val="0"/>
              </a:spcAft>
              <a:buClr>
                <a:schemeClr val="dk1"/>
              </a:buClr>
              <a:buSzPts val="2160"/>
              <a:buFont typeface="Arial"/>
              <a:buNone/>
            </a:pPr>
            <a:endParaRPr sz="2400" b="1" i="0" u="none" strike="noStrike" cap="none" dirty="0">
              <a:solidFill>
                <a:schemeClr val="dk1"/>
              </a:solidFill>
              <a:latin typeface="Arial"/>
              <a:ea typeface="Arial"/>
              <a:cs typeface="Arial"/>
              <a:sym typeface="Arial"/>
            </a:endParaRPr>
          </a:p>
        </p:txBody>
      </p:sp>
      <p:sp>
        <p:nvSpPr>
          <p:cNvPr id="772" name="Google Shape;772;p99"/>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31</a:t>
            </a:fld>
            <a:endParaRPr sz="1200" b="0" i="0" u="none" strike="noStrike" cap="none">
              <a:solidFill>
                <a:srgbClr val="FFFFFF"/>
              </a:solidFill>
              <a:latin typeface="Arial"/>
              <a:ea typeface="Arial"/>
              <a:cs typeface="Arial"/>
              <a:sym typeface="Arial"/>
            </a:endParaRPr>
          </a:p>
        </p:txBody>
      </p:sp>
      <p:sp>
        <p:nvSpPr>
          <p:cNvPr id="773" name="Google Shape;773;p99"/>
          <p:cNvSpPr txBox="1"/>
          <p:nvPr/>
        </p:nvSpPr>
        <p:spPr>
          <a:xfrm>
            <a:off x="457200" y="5867400"/>
            <a:ext cx="82296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Arial"/>
                <a:ea typeface="Arial"/>
                <a:cs typeface="Arial"/>
                <a:sym typeface="Arial"/>
              </a:rPr>
              <a:t>FWA = Future With Action</a:t>
            </a:r>
            <a:endParaRPr sz="1400" b="0" i="1" u="none" strike="noStrike" cap="none">
              <a:solidFill>
                <a:schemeClr val="dk1"/>
              </a:solidFill>
              <a:latin typeface="Arial"/>
              <a:ea typeface="Arial"/>
              <a:cs typeface="Arial"/>
              <a:sym typeface="Arial"/>
            </a:endParaRPr>
          </a:p>
        </p:txBody>
      </p:sp>
      <p:sp>
        <p:nvSpPr>
          <p:cNvPr id="774" name="Google Shape;774;p99"/>
          <p:cNvSpPr txBox="1">
            <a:spLocks noGrp="1"/>
          </p:cNvSpPr>
          <p:nvPr>
            <p:ph type="ftr" idx="11"/>
          </p:nvPr>
        </p:nvSpPr>
        <p:spPr>
          <a:xfrm>
            <a:off x="457200" y="6356189"/>
            <a:ext cx="7315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33390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06"/>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PUBLIC SOLICITATION </a:t>
            </a:r>
            <a:br>
              <a:rPr lang="en-US" sz="2800" b="1" i="0" u="none" strike="noStrike" cap="none">
                <a:solidFill>
                  <a:schemeClr val="dk1"/>
                </a:solidFill>
                <a:latin typeface="Arial"/>
                <a:ea typeface="Arial"/>
                <a:cs typeface="Arial"/>
                <a:sym typeface="Arial"/>
              </a:rPr>
            </a:br>
            <a:r>
              <a:rPr lang="en-US" sz="2400" b="1" i="0" u="none" strike="noStrike" cap="none">
                <a:solidFill>
                  <a:schemeClr val="dk2"/>
                </a:solidFill>
                <a:latin typeface="Arial"/>
                <a:ea typeface="Arial"/>
                <a:cs typeface="Arial"/>
                <a:sym typeface="Arial"/>
              </a:rPr>
              <a:t>GUIDELINES AND CRITERIA</a:t>
            </a:r>
            <a:endParaRPr sz="2400" b="0" i="0" u="none" strike="noStrike" cap="none">
              <a:solidFill>
                <a:schemeClr val="dk2"/>
              </a:solidFill>
              <a:latin typeface="Arial"/>
              <a:ea typeface="Arial"/>
              <a:cs typeface="Arial"/>
              <a:sym typeface="Arial"/>
            </a:endParaRPr>
          </a:p>
        </p:txBody>
      </p:sp>
      <p:sp>
        <p:nvSpPr>
          <p:cNvPr id="829" name="Google Shape;829;p106"/>
          <p:cNvSpPr txBox="1">
            <a:spLocks noGrp="1"/>
          </p:cNvSpPr>
          <p:nvPr>
            <p:ph type="body" idx="1"/>
          </p:nvPr>
        </p:nvSpPr>
        <p:spPr>
          <a:xfrm>
            <a:off x="457200" y="1524000"/>
            <a:ext cx="82296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60"/>
              <a:buFont typeface="Arial"/>
              <a:buNone/>
            </a:pPr>
            <a:r>
              <a:rPr lang="en-US" sz="2400" b="0" i="0" u="none" strike="noStrike" cap="none">
                <a:solidFill>
                  <a:schemeClr val="dk1"/>
                </a:solidFill>
                <a:latin typeface="Arial"/>
                <a:ea typeface="Arial"/>
                <a:cs typeface="Arial"/>
                <a:sym typeface="Arial"/>
              </a:rPr>
              <a:t>New projects can be proposed by any source, including academia, parishes, elected officials, agencies, NGOs, landowners, business/ industry, and the general public.</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16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160"/>
              <a:buFont typeface="Arial"/>
              <a:buNone/>
            </a:pPr>
            <a:endParaRPr sz="2400" b="0" i="0" u="none" strike="noStrike" cap="none">
              <a:solidFill>
                <a:srgbClr val="FF0000"/>
              </a:solidFill>
              <a:latin typeface="Arial"/>
              <a:ea typeface="Arial"/>
              <a:cs typeface="Arial"/>
              <a:sym typeface="Arial"/>
            </a:endParaRPr>
          </a:p>
          <a:p>
            <a:pPr marL="342900" marR="0" lvl="0" indent="-205740" algn="l" rtl="0">
              <a:lnSpc>
                <a:spcPct val="100000"/>
              </a:lnSpc>
              <a:spcBef>
                <a:spcPts val="480"/>
              </a:spcBef>
              <a:spcAft>
                <a:spcPts val="0"/>
              </a:spcAft>
              <a:buClr>
                <a:schemeClr val="dk1"/>
              </a:buClr>
              <a:buSzPts val="2160"/>
              <a:buFont typeface="Arial"/>
              <a:buNone/>
            </a:pPr>
            <a:endParaRPr sz="2400" b="1" i="0" u="none" strike="noStrike" cap="none">
              <a:solidFill>
                <a:schemeClr val="dk1"/>
              </a:solidFill>
              <a:latin typeface="Arial"/>
              <a:ea typeface="Arial"/>
              <a:cs typeface="Arial"/>
              <a:sym typeface="Arial"/>
            </a:endParaRPr>
          </a:p>
        </p:txBody>
      </p:sp>
      <p:sp>
        <p:nvSpPr>
          <p:cNvPr id="830" name="Google Shape;830;p106"/>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32</a:t>
            </a:fld>
            <a:endParaRPr sz="1200" b="0" i="0" u="none" strike="noStrike" cap="none">
              <a:solidFill>
                <a:srgbClr val="FFFFFF"/>
              </a:solidFill>
              <a:latin typeface="Arial"/>
              <a:ea typeface="Arial"/>
              <a:cs typeface="Arial"/>
              <a:sym typeface="Arial"/>
            </a:endParaRPr>
          </a:p>
        </p:txBody>
      </p:sp>
      <p:sp>
        <p:nvSpPr>
          <p:cNvPr id="831" name="Google Shape;831;p106"/>
          <p:cNvSpPr txBox="1">
            <a:spLocks noGrp="1"/>
          </p:cNvSpPr>
          <p:nvPr>
            <p:ph type="ftr" idx="11"/>
          </p:nvPr>
        </p:nvSpPr>
        <p:spPr>
          <a:xfrm>
            <a:off x="457200" y="6356189"/>
            <a:ext cx="7315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pic>
        <p:nvPicPr>
          <p:cNvPr id="832" name="Google Shape;832;p106"/>
          <p:cNvPicPr preferRelativeResize="0"/>
          <p:nvPr/>
        </p:nvPicPr>
        <p:blipFill rotWithShape="1">
          <a:blip r:embed="rId3">
            <a:alphaModFix/>
          </a:blip>
          <a:srcRect/>
          <a:stretch/>
        </p:blipFill>
        <p:spPr>
          <a:xfrm>
            <a:off x="90475" y="3053313"/>
            <a:ext cx="8963025" cy="3171825"/>
          </a:xfrm>
          <a:prstGeom prst="rect">
            <a:avLst/>
          </a:prstGeom>
          <a:noFill/>
          <a:ln>
            <a:noFill/>
          </a:ln>
        </p:spPr>
      </p:pic>
    </p:spTree>
    <p:extLst>
      <p:ext uri="{BB962C8B-B14F-4D97-AF65-F5344CB8AC3E}">
        <p14:creationId xmlns:p14="http://schemas.microsoft.com/office/powerpoint/2010/main" val="129764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07"/>
          <p:cNvSpPr txBox="1">
            <a:spLocks noGrp="1"/>
          </p:cNvSpPr>
          <p:nvPr>
            <p:ph type="body" idx="1"/>
          </p:nvPr>
        </p:nvSpPr>
        <p:spPr>
          <a:xfrm>
            <a:off x="457200" y="1524000"/>
            <a:ext cx="82296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60"/>
              <a:buFont typeface="Arial"/>
              <a:buNone/>
            </a:pPr>
            <a:r>
              <a:rPr lang="en-US" sz="2400" b="0" i="0" u="none" strike="noStrike" cap="none">
                <a:solidFill>
                  <a:schemeClr val="dk1"/>
                </a:solidFill>
                <a:latin typeface="Arial"/>
                <a:ea typeface="Arial"/>
                <a:cs typeface="Arial"/>
                <a:sym typeface="Arial"/>
              </a:rPr>
              <a:t>Projects can be proposed that:</a:t>
            </a:r>
            <a:endParaRPr sz="2400" b="0" i="0" u="none" strike="noStrike" cap="none">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Build and/ or sustain land (including “Integrated Projects”)</a:t>
            </a:r>
            <a:endParaRPr sz="2200" b="0" i="0" u="none" strike="noStrike" cap="none">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Provide significant Flood Risk Reduction</a:t>
            </a:r>
            <a:endParaRPr sz="2200" b="0" i="0" u="none" strike="noStrike" cap="none">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Respond to landscape shifts (e.g., resulting from hurricanes or other disasters) </a:t>
            </a:r>
            <a:endParaRPr sz="2200" b="0" i="0" u="none" strike="noStrike" cap="none">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Address future uncertainty challenges or directly support future transitions in the coastal ecosystem</a:t>
            </a:r>
            <a:endParaRPr sz="2200" b="0" i="0" u="none" strike="noStrike" cap="none">
              <a:solidFill>
                <a:schemeClr val="dk1"/>
              </a:solidFill>
              <a:latin typeface="Arial"/>
              <a:ea typeface="Arial"/>
              <a:cs typeface="Arial"/>
              <a:sym typeface="Arial"/>
            </a:endParaRPr>
          </a:p>
          <a:p>
            <a:pPr marL="342900" marR="0" lvl="0" indent="-205740" algn="l" rtl="0">
              <a:lnSpc>
                <a:spcPct val="100000"/>
              </a:lnSpc>
              <a:spcBef>
                <a:spcPts val="480"/>
              </a:spcBef>
              <a:spcAft>
                <a:spcPts val="0"/>
              </a:spcAft>
              <a:buClr>
                <a:schemeClr val="dk1"/>
              </a:buClr>
              <a:buSzPts val="2160"/>
              <a:buFont typeface="Arial"/>
              <a:buNone/>
            </a:pPr>
            <a:endParaRPr sz="2400" b="1" i="0" u="none" strike="noStrike" cap="none">
              <a:solidFill>
                <a:schemeClr val="dk1"/>
              </a:solidFill>
              <a:latin typeface="Arial"/>
              <a:ea typeface="Arial"/>
              <a:cs typeface="Arial"/>
              <a:sym typeface="Arial"/>
            </a:endParaRPr>
          </a:p>
        </p:txBody>
      </p:sp>
      <p:sp>
        <p:nvSpPr>
          <p:cNvPr id="838" name="Google Shape;838;p107"/>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33</a:t>
            </a:fld>
            <a:endParaRPr sz="1200" b="0" i="0" u="none" strike="noStrike" cap="none">
              <a:solidFill>
                <a:srgbClr val="FFFFFF"/>
              </a:solidFill>
              <a:latin typeface="Arial"/>
              <a:ea typeface="Arial"/>
              <a:cs typeface="Arial"/>
              <a:sym typeface="Arial"/>
            </a:endParaRPr>
          </a:p>
        </p:txBody>
      </p:sp>
      <p:pic>
        <p:nvPicPr>
          <p:cNvPr id="839" name="Google Shape;839;p107" descr="G:\Common\Carol-Parsons-Richards\CSS Visualization and Communication Program\Task_3_Visualizations for Exhibit Space\Aerial Photography\Photographs\First Batch\High Resolution\EmergDay1FULLres-9099.jpg"/>
          <p:cNvPicPr preferRelativeResize="0"/>
          <p:nvPr/>
        </p:nvPicPr>
        <p:blipFill rotWithShape="1">
          <a:blip r:embed="rId3">
            <a:alphaModFix/>
          </a:blip>
          <a:srcRect/>
          <a:stretch/>
        </p:blipFill>
        <p:spPr>
          <a:xfrm>
            <a:off x="304800" y="4419600"/>
            <a:ext cx="8534397" cy="1524000"/>
          </a:xfrm>
          <a:prstGeom prst="rect">
            <a:avLst/>
          </a:prstGeom>
          <a:noFill/>
          <a:ln>
            <a:noFill/>
          </a:ln>
        </p:spPr>
      </p:pic>
      <p:sp>
        <p:nvSpPr>
          <p:cNvPr id="840" name="Google Shape;840;p107"/>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PUBLIC SOLICITATION </a:t>
            </a:r>
            <a:br>
              <a:rPr lang="en-US" sz="2800" b="1" i="0" u="none" strike="noStrike" cap="none">
                <a:solidFill>
                  <a:schemeClr val="dk1"/>
                </a:solidFill>
                <a:latin typeface="Arial"/>
                <a:ea typeface="Arial"/>
                <a:cs typeface="Arial"/>
                <a:sym typeface="Arial"/>
              </a:rPr>
            </a:br>
            <a:r>
              <a:rPr lang="en-US" sz="2400" b="1" i="0" u="none" strike="noStrike" cap="none">
                <a:solidFill>
                  <a:schemeClr val="dk2"/>
                </a:solidFill>
                <a:latin typeface="Arial"/>
                <a:ea typeface="Arial"/>
                <a:cs typeface="Arial"/>
                <a:sym typeface="Arial"/>
              </a:rPr>
              <a:t>GUIDELINES</a:t>
            </a:r>
            <a:endParaRPr sz="2400" b="0" i="0" u="none" strike="noStrike" cap="none">
              <a:solidFill>
                <a:schemeClr val="dk2"/>
              </a:solidFill>
              <a:latin typeface="Arial"/>
              <a:ea typeface="Arial"/>
              <a:cs typeface="Arial"/>
              <a:sym typeface="Arial"/>
            </a:endParaRPr>
          </a:p>
        </p:txBody>
      </p:sp>
      <p:sp>
        <p:nvSpPr>
          <p:cNvPr id="841" name="Google Shape;841;p107"/>
          <p:cNvSpPr txBox="1">
            <a:spLocks noGrp="1"/>
          </p:cNvSpPr>
          <p:nvPr>
            <p:ph type="ftr" idx="11"/>
          </p:nvPr>
        </p:nvSpPr>
        <p:spPr>
          <a:xfrm>
            <a:off x="457200" y="6356189"/>
            <a:ext cx="7315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97050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47" name="Google Shape;847;p108"/>
          <p:cNvPicPr preferRelativeResize="0"/>
          <p:nvPr/>
        </p:nvPicPr>
        <p:blipFill rotWithShape="1">
          <a:blip r:embed="rId3">
            <a:alphaModFix/>
          </a:blip>
          <a:srcRect/>
          <a:stretch/>
        </p:blipFill>
        <p:spPr>
          <a:xfrm>
            <a:off x="304800" y="2120941"/>
            <a:ext cx="4389119" cy="1470369"/>
          </a:xfrm>
          <a:prstGeom prst="rect">
            <a:avLst/>
          </a:prstGeom>
          <a:noFill/>
          <a:ln>
            <a:noFill/>
          </a:ln>
        </p:spPr>
      </p:pic>
      <p:sp>
        <p:nvSpPr>
          <p:cNvPr id="848" name="Google Shape;848;p108"/>
          <p:cNvSpPr txBox="1"/>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PUBLIC SOLICITATION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2400"/>
              <a:buFont typeface="Arial"/>
              <a:buNone/>
            </a:pPr>
            <a:r>
              <a:rPr lang="en-US" sz="2400" b="1" i="0" u="none" strike="noStrike" cap="none">
                <a:solidFill>
                  <a:schemeClr val="dk2"/>
                </a:solidFill>
                <a:latin typeface="Arial"/>
                <a:ea typeface="Arial"/>
                <a:cs typeface="Arial"/>
                <a:sym typeface="Arial"/>
              </a:rPr>
              <a:t>PROJECT TYPES</a:t>
            </a:r>
            <a:endParaRPr sz="1400" b="0" i="0" u="none" strike="noStrike" cap="none">
              <a:solidFill>
                <a:srgbClr val="000000"/>
              </a:solidFill>
              <a:latin typeface="Arial"/>
              <a:ea typeface="Arial"/>
              <a:cs typeface="Arial"/>
              <a:sym typeface="Arial"/>
            </a:endParaRPr>
          </a:p>
        </p:txBody>
      </p:sp>
      <p:sp>
        <p:nvSpPr>
          <p:cNvPr id="849" name="Google Shape;849;p108"/>
          <p:cNvSpPr txBox="1">
            <a:spLocks noGrp="1"/>
          </p:cNvSpPr>
          <p:nvPr>
            <p:ph type="body" idx="1"/>
          </p:nvPr>
        </p:nvSpPr>
        <p:spPr>
          <a:xfrm>
            <a:off x="457200" y="1524000"/>
            <a:ext cx="82296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60"/>
              <a:buFont typeface="Arial"/>
              <a:buNone/>
            </a:pPr>
            <a:r>
              <a:rPr lang="en-US" sz="2400" b="1" i="0" u="none" strike="noStrike" cap="none">
                <a:solidFill>
                  <a:schemeClr val="dk1"/>
                </a:solidFill>
                <a:latin typeface="Arial"/>
                <a:ea typeface="Arial"/>
                <a:cs typeface="Arial"/>
                <a:sym typeface="Arial"/>
              </a:rPr>
              <a:t>Included in Public Solicitation for new project ideas:</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16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16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16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16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160"/>
              <a:buFont typeface="Arial"/>
              <a:buNone/>
            </a:pPr>
            <a:r>
              <a:rPr lang="en-US" sz="2400" b="1" i="0" u="none" strike="noStrike" cap="none">
                <a:solidFill>
                  <a:schemeClr val="dk1"/>
                </a:solidFill>
                <a:latin typeface="Arial"/>
                <a:ea typeface="Arial"/>
                <a:cs typeface="Arial"/>
                <a:sym typeface="Arial"/>
              </a:rPr>
              <a:t>To be considered programmatically: </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160"/>
              <a:buFont typeface="Arial"/>
              <a:buNone/>
            </a:pPr>
            <a:endParaRPr sz="2400" b="1" i="0" u="none" strike="noStrike" cap="none">
              <a:solidFill>
                <a:schemeClr val="dk1"/>
              </a:solidFill>
              <a:latin typeface="Arial"/>
              <a:ea typeface="Arial"/>
              <a:cs typeface="Arial"/>
              <a:sym typeface="Arial"/>
            </a:endParaRPr>
          </a:p>
        </p:txBody>
      </p:sp>
      <p:pic>
        <p:nvPicPr>
          <p:cNvPr id="850" name="Google Shape;850;p108"/>
          <p:cNvPicPr preferRelativeResize="0"/>
          <p:nvPr/>
        </p:nvPicPr>
        <p:blipFill rotWithShape="1">
          <a:blip r:embed="rId4">
            <a:alphaModFix/>
          </a:blip>
          <a:srcRect/>
          <a:stretch/>
        </p:blipFill>
        <p:spPr>
          <a:xfrm>
            <a:off x="304800" y="4187858"/>
            <a:ext cx="4389119" cy="1402080"/>
          </a:xfrm>
          <a:prstGeom prst="rect">
            <a:avLst/>
          </a:prstGeom>
          <a:noFill/>
          <a:ln>
            <a:noFill/>
          </a:ln>
        </p:spPr>
      </p:pic>
      <p:pic>
        <p:nvPicPr>
          <p:cNvPr id="851" name="Google Shape;851;p108"/>
          <p:cNvPicPr preferRelativeResize="0"/>
          <p:nvPr/>
        </p:nvPicPr>
        <p:blipFill rotWithShape="1">
          <a:blip r:embed="rId5">
            <a:alphaModFix/>
          </a:blip>
          <a:srcRect/>
          <a:stretch/>
        </p:blipFill>
        <p:spPr>
          <a:xfrm>
            <a:off x="6045535" y="2118010"/>
            <a:ext cx="2926081" cy="1411585"/>
          </a:xfrm>
          <a:prstGeom prst="rect">
            <a:avLst/>
          </a:prstGeom>
          <a:noFill/>
          <a:ln>
            <a:noFill/>
          </a:ln>
        </p:spPr>
      </p:pic>
      <p:pic>
        <p:nvPicPr>
          <p:cNvPr id="852" name="Google Shape;852;p108"/>
          <p:cNvPicPr preferRelativeResize="0"/>
          <p:nvPr/>
        </p:nvPicPr>
        <p:blipFill rotWithShape="1">
          <a:blip r:embed="rId6">
            <a:alphaModFix/>
          </a:blip>
          <a:srcRect/>
          <a:stretch/>
        </p:blipFill>
        <p:spPr>
          <a:xfrm>
            <a:off x="4693920" y="4167341"/>
            <a:ext cx="1417318" cy="1410874"/>
          </a:xfrm>
          <a:prstGeom prst="rect">
            <a:avLst/>
          </a:prstGeom>
          <a:noFill/>
          <a:ln>
            <a:noFill/>
          </a:ln>
        </p:spPr>
      </p:pic>
      <p:pic>
        <p:nvPicPr>
          <p:cNvPr id="853" name="Google Shape;853;p108"/>
          <p:cNvPicPr preferRelativeResize="0"/>
          <p:nvPr/>
        </p:nvPicPr>
        <p:blipFill rotWithShape="1">
          <a:blip r:embed="rId7">
            <a:alphaModFix/>
          </a:blip>
          <a:srcRect/>
          <a:stretch/>
        </p:blipFill>
        <p:spPr>
          <a:xfrm>
            <a:off x="4686300" y="2118011"/>
            <a:ext cx="1463041" cy="1411586"/>
          </a:xfrm>
          <a:prstGeom prst="rect">
            <a:avLst/>
          </a:prstGeom>
          <a:noFill/>
          <a:ln>
            <a:noFill/>
          </a:ln>
        </p:spPr>
      </p:pic>
      <p:sp>
        <p:nvSpPr>
          <p:cNvPr id="854" name="Google Shape;854;p108"/>
          <p:cNvSpPr txBox="1">
            <a:spLocks noGrp="1"/>
          </p:cNvSpPr>
          <p:nvPr>
            <p:ph type="ftr" idx="11"/>
          </p:nvPr>
        </p:nvSpPr>
        <p:spPr>
          <a:xfrm>
            <a:off x="457200" y="6356189"/>
            <a:ext cx="7315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
        <p:nvSpPr>
          <p:cNvPr id="855" name="Google Shape;855;p108"/>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34</a:t>
            </a:fld>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68802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09"/>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PUBLIC SOLICITATION</a:t>
            </a:r>
            <a:br>
              <a:rPr lang="en-US" sz="2800" b="1" i="0" u="none" strike="noStrike" cap="none">
                <a:solidFill>
                  <a:schemeClr val="dk1"/>
                </a:solidFill>
                <a:latin typeface="Arial"/>
                <a:ea typeface="Arial"/>
                <a:cs typeface="Arial"/>
                <a:sym typeface="Arial"/>
              </a:rPr>
            </a:br>
            <a:r>
              <a:rPr lang="en-US" sz="2400" b="1" i="0" u="none" strike="noStrike" cap="none">
                <a:solidFill>
                  <a:schemeClr val="dk2"/>
                </a:solidFill>
                <a:latin typeface="Arial"/>
                <a:ea typeface="Arial"/>
                <a:cs typeface="Arial"/>
                <a:sym typeface="Arial"/>
              </a:rPr>
              <a:t>PROJECT TYPES</a:t>
            </a:r>
            <a:endParaRPr sz="2400" b="1" i="0" u="none" strike="noStrike" cap="none">
              <a:solidFill>
                <a:schemeClr val="dk1"/>
              </a:solidFill>
              <a:latin typeface="Arial"/>
              <a:ea typeface="Arial"/>
              <a:cs typeface="Arial"/>
              <a:sym typeface="Arial"/>
            </a:endParaRPr>
          </a:p>
        </p:txBody>
      </p:sp>
      <p:sp>
        <p:nvSpPr>
          <p:cNvPr id="861" name="Google Shape;861;p109"/>
          <p:cNvSpPr txBox="1">
            <a:spLocks noGrp="1"/>
          </p:cNvSpPr>
          <p:nvPr>
            <p:ph type="body" idx="1"/>
          </p:nvPr>
        </p:nvSpPr>
        <p:spPr>
          <a:xfrm>
            <a:off x="457200" y="1524000"/>
            <a:ext cx="82296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60"/>
              <a:buFont typeface="Arial"/>
              <a:buNone/>
            </a:pPr>
            <a:r>
              <a:rPr lang="en-US" sz="2400" b="0" i="0" u="none" strike="noStrike" cap="none">
                <a:solidFill>
                  <a:schemeClr val="dk1"/>
                </a:solidFill>
                <a:latin typeface="Arial"/>
                <a:ea typeface="Arial"/>
                <a:cs typeface="Arial"/>
                <a:sym typeface="Arial"/>
              </a:rPr>
              <a:t>“Programmatic” approach:</a:t>
            </a:r>
            <a:endParaRPr sz="2400" b="1"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160"/>
              <a:buFont typeface="Arial"/>
              <a:buChar char="•"/>
            </a:pPr>
            <a:r>
              <a:rPr lang="en-US" sz="2400" b="0" i="0" u="none" strike="noStrike" cap="none">
                <a:solidFill>
                  <a:schemeClr val="accent3"/>
                </a:solidFill>
                <a:latin typeface="Arial"/>
                <a:ea typeface="Arial"/>
                <a:cs typeface="Arial"/>
                <a:sym typeface="Arial"/>
              </a:rPr>
              <a:t>Barrier islands</a:t>
            </a:r>
            <a:r>
              <a:rPr lang="en-US" sz="2400" b="0" i="0" u="none" strike="noStrike" cap="none">
                <a:solidFill>
                  <a:schemeClr val="dk1"/>
                </a:solidFill>
                <a:latin typeface="Arial"/>
                <a:ea typeface="Arial"/>
                <a:cs typeface="Arial"/>
                <a:sym typeface="Arial"/>
              </a:rPr>
              <a:t>- develop plans for the system rather than as piecemeal projects.</a:t>
            </a:r>
            <a:endParaRPr sz="2400" b="0" i="0" u="none" strike="noStrike" cap="none">
              <a:solidFill>
                <a:schemeClr val="dk1"/>
              </a:solidFill>
              <a:latin typeface="Arial"/>
              <a:ea typeface="Arial"/>
              <a:cs typeface="Arial"/>
              <a:sym typeface="Arial"/>
            </a:endParaRPr>
          </a:p>
          <a:p>
            <a:pPr marL="342900" marR="0" lvl="0" indent="-320040" algn="l" rtl="0">
              <a:lnSpc>
                <a:spcPct val="100000"/>
              </a:lnSpc>
              <a:spcBef>
                <a:spcPts val="80"/>
              </a:spcBef>
              <a:spcAft>
                <a:spcPts val="0"/>
              </a:spcAft>
              <a:buClr>
                <a:schemeClr val="dk1"/>
              </a:buClr>
              <a:buSzPts val="360"/>
              <a:buFont typeface="Arial"/>
              <a:buNone/>
            </a:pPr>
            <a:endParaRPr sz="400" b="0" i="0" u="none" strike="noStrike" cap="none">
              <a:solidFill>
                <a:schemeClr val="accent3"/>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160"/>
              <a:buFont typeface="Arial"/>
              <a:buChar char="•"/>
            </a:pPr>
            <a:r>
              <a:rPr lang="en-US" sz="2400" b="0" i="0" u="none" strike="noStrike" cap="none">
                <a:solidFill>
                  <a:schemeClr val="accent3"/>
                </a:solidFill>
                <a:latin typeface="Arial"/>
                <a:ea typeface="Arial"/>
                <a:cs typeface="Arial"/>
                <a:sym typeface="Arial"/>
              </a:rPr>
              <a:t>Oyster reefs, shoreline protection, small-scale hydrologic restoration, etc.</a:t>
            </a:r>
            <a:r>
              <a:rPr lang="en-US" sz="2400" b="0" i="0" u="none" strike="noStrike" cap="none">
                <a:solidFill>
                  <a:schemeClr val="dk1"/>
                </a:solidFill>
                <a:latin typeface="Arial"/>
                <a:ea typeface="Arial"/>
                <a:cs typeface="Arial"/>
                <a:sym typeface="Arial"/>
              </a:rPr>
              <a:t>- support through programs that evaluate benefits on a case-by-case basis (e.g., CWPPRA)</a:t>
            </a:r>
            <a:endParaRPr sz="2400" b="1" i="0" u="none" strike="noStrike" cap="none">
              <a:solidFill>
                <a:schemeClr val="dk1"/>
              </a:solidFill>
              <a:latin typeface="Arial"/>
              <a:ea typeface="Arial"/>
              <a:cs typeface="Arial"/>
              <a:sym typeface="Arial"/>
            </a:endParaRPr>
          </a:p>
          <a:p>
            <a:pPr marL="742950" marR="0" lvl="1" indent="-146050" algn="l" rtl="0">
              <a:lnSpc>
                <a:spcPct val="100000"/>
              </a:lnSpc>
              <a:spcBef>
                <a:spcPts val="440"/>
              </a:spcBef>
              <a:spcAft>
                <a:spcPts val="0"/>
              </a:spcAft>
              <a:buClr>
                <a:schemeClr val="dk1"/>
              </a:buClr>
              <a:buSzPts val="2200"/>
              <a:buFont typeface="Arial"/>
              <a:buNone/>
            </a:pPr>
            <a:endParaRPr sz="2200" b="0" i="0" u="none" strike="noStrike" cap="none">
              <a:solidFill>
                <a:srgbClr val="FF0000"/>
              </a:solidFill>
              <a:latin typeface="Arial"/>
              <a:ea typeface="Arial"/>
              <a:cs typeface="Arial"/>
              <a:sym typeface="Arial"/>
            </a:endParaRPr>
          </a:p>
        </p:txBody>
      </p:sp>
      <p:sp>
        <p:nvSpPr>
          <p:cNvPr id="862" name="Google Shape;862;p109"/>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35</a:t>
            </a:fld>
            <a:endParaRPr sz="1200" b="0" i="0" u="none" strike="noStrike" cap="none">
              <a:solidFill>
                <a:srgbClr val="FFFFFF"/>
              </a:solidFill>
              <a:latin typeface="Arial"/>
              <a:ea typeface="Arial"/>
              <a:cs typeface="Arial"/>
              <a:sym typeface="Arial"/>
            </a:endParaRPr>
          </a:p>
        </p:txBody>
      </p:sp>
      <p:sp>
        <p:nvSpPr>
          <p:cNvPr id="863" name="Google Shape;863;p109"/>
          <p:cNvSpPr txBox="1">
            <a:spLocks noGrp="1"/>
          </p:cNvSpPr>
          <p:nvPr>
            <p:ph type="ftr" idx="11"/>
          </p:nvPr>
        </p:nvSpPr>
        <p:spPr>
          <a:xfrm>
            <a:off x="457200" y="6356189"/>
            <a:ext cx="7315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pic>
        <p:nvPicPr>
          <p:cNvPr id="864" name="Google Shape;864;p109"/>
          <p:cNvPicPr preferRelativeResize="0"/>
          <p:nvPr/>
        </p:nvPicPr>
        <p:blipFill rotWithShape="1">
          <a:blip r:embed="rId3">
            <a:alphaModFix/>
          </a:blip>
          <a:srcRect l="-3895" r="-4928"/>
          <a:stretch/>
        </p:blipFill>
        <p:spPr>
          <a:xfrm>
            <a:off x="0" y="4191000"/>
            <a:ext cx="9143998" cy="1904999"/>
          </a:xfrm>
          <a:prstGeom prst="rect">
            <a:avLst/>
          </a:prstGeom>
          <a:noFill/>
          <a:ln>
            <a:noFill/>
          </a:ln>
        </p:spPr>
      </p:pic>
    </p:spTree>
    <p:extLst>
      <p:ext uri="{BB962C8B-B14F-4D97-AF65-F5344CB8AC3E}">
        <p14:creationId xmlns:p14="http://schemas.microsoft.com/office/powerpoint/2010/main" val="332507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10"/>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PUBLIC SOLICITATION</a:t>
            </a:r>
            <a:br>
              <a:rPr lang="en-US" sz="2800" b="1" i="0" u="none" strike="noStrike" cap="none">
                <a:solidFill>
                  <a:schemeClr val="dk1"/>
                </a:solidFill>
                <a:latin typeface="Arial"/>
                <a:ea typeface="Arial"/>
                <a:cs typeface="Arial"/>
                <a:sym typeface="Arial"/>
              </a:rPr>
            </a:br>
            <a:r>
              <a:rPr lang="en-US" sz="2400" b="1" i="0" u="none" strike="noStrike" cap="none">
                <a:solidFill>
                  <a:schemeClr val="dk2"/>
                </a:solidFill>
                <a:latin typeface="Arial"/>
                <a:ea typeface="Arial"/>
                <a:cs typeface="Arial"/>
                <a:sym typeface="Arial"/>
              </a:rPr>
              <a:t>SCREENING CRITERIA</a:t>
            </a:r>
            <a:endParaRPr sz="2400" b="1" i="0" u="none" strike="noStrike" cap="none">
              <a:solidFill>
                <a:schemeClr val="dk2"/>
              </a:solidFill>
              <a:latin typeface="Arial"/>
              <a:ea typeface="Arial"/>
              <a:cs typeface="Arial"/>
              <a:sym typeface="Arial"/>
            </a:endParaRPr>
          </a:p>
        </p:txBody>
      </p:sp>
      <p:sp>
        <p:nvSpPr>
          <p:cNvPr id="870" name="Google Shape;870;p110"/>
          <p:cNvSpPr txBox="1">
            <a:spLocks noGrp="1"/>
          </p:cNvSpPr>
          <p:nvPr>
            <p:ph type="body" idx="1"/>
          </p:nvPr>
        </p:nvSpPr>
        <p:spPr>
          <a:xfrm>
            <a:off x="457200" y="1524000"/>
            <a:ext cx="82296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60"/>
              <a:buFont typeface="Arial"/>
              <a:buNone/>
            </a:pPr>
            <a:r>
              <a:rPr lang="en-US" sz="2400" b="0" i="0" u="none" strike="noStrike" cap="none">
                <a:solidFill>
                  <a:schemeClr val="dk1"/>
                </a:solidFill>
                <a:latin typeface="Arial"/>
                <a:ea typeface="Arial"/>
                <a:cs typeface="Arial"/>
                <a:sym typeface="Arial"/>
              </a:rPr>
              <a:t>Like the 2017 plan, a screening process will be used to determine whether a project has the potential to be included in the 2023 analysis</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160"/>
              </a:spcBef>
              <a:spcAft>
                <a:spcPts val="0"/>
              </a:spcAft>
              <a:buClr>
                <a:schemeClr val="dk1"/>
              </a:buClr>
              <a:buSzPts val="72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160"/>
              <a:buFont typeface="Arial"/>
              <a:buNone/>
            </a:pPr>
            <a:r>
              <a:rPr lang="en-US" sz="2400" b="0" i="0" u="none" strike="noStrike" cap="none">
                <a:solidFill>
                  <a:schemeClr val="dk1"/>
                </a:solidFill>
                <a:latin typeface="Arial"/>
                <a:ea typeface="Arial"/>
                <a:cs typeface="Arial"/>
                <a:sym typeface="Arial"/>
              </a:rPr>
              <a:t>Screening Criteria include:</a:t>
            </a:r>
            <a:endParaRPr sz="2400" b="0" i="0" u="none" strike="noStrike" cap="none">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Consistency with Master Plan Objectives and Principles</a:t>
            </a:r>
            <a:endParaRPr sz="2200" b="0" i="0" u="none" strike="noStrike" cap="none">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Magnitude of Expected Effects</a:t>
            </a:r>
            <a:endParaRPr sz="2200" b="0" i="0" u="none" strike="noStrike" cap="none">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Geographic Area</a:t>
            </a:r>
            <a:endParaRPr sz="2200" b="0" i="0" u="none" strike="noStrike" cap="none">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Duplicative Effects</a:t>
            </a:r>
            <a:endParaRPr sz="2200" b="0" i="0" u="none" strike="noStrike" cap="none">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Adequate Information</a:t>
            </a:r>
            <a:endParaRPr sz="2200" b="0" i="0" u="none" strike="noStrike" cap="none">
              <a:solidFill>
                <a:schemeClr val="dk1"/>
              </a:solidFill>
              <a:latin typeface="Arial"/>
              <a:ea typeface="Arial"/>
              <a:cs typeface="Arial"/>
              <a:sym typeface="Arial"/>
            </a:endParaRPr>
          </a:p>
          <a:p>
            <a:pPr marL="342900" marR="0" lvl="0" indent="-205740" algn="l" rtl="0">
              <a:lnSpc>
                <a:spcPct val="100000"/>
              </a:lnSpc>
              <a:spcBef>
                <a:spcPts val="480"/>
              </a:spcBef>
              <a:spcAft>
                <a:spcPts val="0"/>
              </a:spcAft>
              <a:buClr>
                <a:schemeClr val="dk1"/>
              </a:buClr>
              <a:buSzPts val="2160"/>
              <a:buFont typeface="Arial"/>
              <a:buNone/>
            </a:pPr>
            <a:endParaRPr sz="2400" b="1" i="0" u="none" strike="noStrike" cap="none">
              <a:solidFill>
                <a:schemeClr val="dk1"/>
              </a:solidFill>
              <a:latin typeface="Arial"/>
              <a:ea typeface="Arial"/>
              <a:cs typeface="Arial"/>
              <a:sym typeface="Arial"/>
            </a:endParaRPr>
          </a:p>
        </p:txBody>
      </p:sp>
      <p:sp>
        <p:nvSpPr>
          <p:cNvPr id="871" name="Google Shape;871;p110"/>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36</a:t>
            </a:fld>
            <a:endParaRPr sz="1200" b="0" i="0" u="none" strike="noStrike" cap="none">
              <a:solidFill>
                <a:srgbClr val="FFFFFF"/>
              </a:solidFill>
              <a:latin typeface="Arial"/>
              <a:ea typeface="Arial"/>
              <a:cs typeface="Arial"/>
              <a:sym typeface="Arial"/>
            </a:endParaRPr>
          </a:p>
        </p:txBody>
      </p:sp>
      <p:sp>
        <p:nvSpPr>
          <p:cNvPr id="872" name="Google Shape;872;p110"/>
          <p:cNvSpPr txBox="1">
            <a:spLocks noGrp="1"/>
          </p:cNvSpPr>
          <p:nvPr>
            <p:ph type="ftr" idx="11"/>
          </p:nvPr>
        </p:nvSpPr>
        <p:spPr>
          <a:xfrm>
            <a:off x="457200" y="6356189"/>
            <a:ext cx="7315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pic>
        <p:nvPicPr>
          <p:cNvPr id="873" name="Google Shape;873;p110"/>
          <p:cNvPicPr preferRelativeResize="0"/>
          <p:nvPr/>
        </p:nvPicPr>
        <p:blipFill rotWithShape="1">
          <a:blip r:embed="rId3">
            <a:alphaModFix/>
          </a:blip>
          <a:srcRect/>
          <a:stretch/>
        </p:blipFill>
        <p:spPr>
          <a:xfrm>
            <a:off x="5343525" y="3842523"/>
            <a:ext cx="2859925" cy="2258250"/>
          </a:xfrm>
          <a:prstGeom prst="rect">
            <a:avLst/>
          </a:prstGeom>
          <a:noFill/>
          <a:ln>
            <a:noFill/>
          </a:ln>
        </p:spPr>
      </p:pic>
    </p:spTree>
    <p:extLst>
      <p:ext uri="{BB962C8B-B14F-4D97-AF65-F5344CB8AC3E}">
        <p14:creationId xmlns:p14="http://schemas.microsoft.com/office/powerpoint/2010/main" val="312622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11"/>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PUBLIC SOLICITATION</a:t>
            </a:r>
            <a:br>
              <a:rPr lang="en-US" sz="2800" b="1" i="0" u="none" strike="noStrike" cap="none">
                <a:solidFill>
                  <a:schemeClr val="dk1"/>
                </a:solidFill>
                <a:latin typeface="Arial"/>
                <a:ea typeface="Arial"/>
                <a:cs typeface="Arial"/>
                <a:sym typeface="Arial"/>
              </a:rPr>
            </a:br>
            <a:r>
              <a:rPr lang="en-US" sz="2400" b="1" i="0" u="none" strike="noStrike" cap="none">
                <a:solidFill>
                  <a:schemeClr val="dk2"/>
                </a:solidFill>
                <a:latin typeface="Arial"/>
                <a:ea typeface="Arial"/>
                <a:cs typeface="Arial"/>
                <a:sym typeface="Arial"/>
              </a:rPr>
              <a:t>SUBMITTAL DETAILS</a:t>
            </a:r>
            <a:endParaRPr sz="2400" b="1" i="0" u="none" strike="noStrike" cap="none">
              <a:solidFill>
                <a:schemeClr val="dk2"/>
              </a:solidFill>
              <a:latin typeface="Arial"/>
              <a:ea typeface="Arial"/>
              <a:cs typeface="Arial"/>
              <a:sym typeface="Arial"/>
            </a:endParaRPr>
          </a:p>
        </p:txBody>
      </p:sp>
      <p:sp>
        <p:nvSpPr>
          <p:cNvPr id="879" name="Google Shape;879;p111"/>
          <p:cNvSpPr txBox="1">
            <a:spLocks noGrp="1"/>
          </p:cNvSpPr>
          <p:nvPr>
            <p:ph type="body" idx="1"/>
          </p:nvPr>
        </p:nvSpPr>
        <p:spPr>
          <a:xfrm>
            <a:off x="457200" y="1524000"/>
            <a:ext cx="82296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60"/>
              <a:buFont typeface="Arial"/>
              <a:buNone/>
            </a:pPr>
            <a:r>
              <a:rPr lang="en-US" sz="2400" b="0" i="0" u="none" strike="noStrike" cap="none">
                <a:solidFill>
                  <a:schemeClr val="dk1"/>
                </a:solidFill>
                <a:latin typeface="Arial"/>
                <a:ea typeface="Arial"/>
                <a:cs typeface="Arial"/>
                <a:sym typeface="Arial"/>
              </a:rPr>
              <a:t>Proposals to be delivered electronically, in .pdf format, to </a:t>
            </a:r>
            <a:r>
              <a:rPr lang="en-US" sz="2400" b="0" i="0" u="none" strike="noStrike" cap="none">
                <a:solidFill>
                  <a:schemeClr val="accent3"/>
                </a:solidFill>
                <a:latin typeface="Arial"/>
                <a:ea typeface="Arial"/>
                <a:cs typeface="Arial"/>
                <a:sym typeface="Arial"/>
              </a:rPr>
              <a:t>MasterPlan@la.gov</a:t>
            </a:r>
            <a:r>
              <a:rPr lang="en-US" sz="2400" b="0" i="0" u="none" strike="noStrike" cap="none">
                <a:solidFill>
                  <a:schemeClr val="dk1"/>
                </a:solidFill>
                <a:latin typeface="Arial"/>
                <a:ea typeface="Arial"/>
                <a:cs typeface="Arial"/>
                <a:sym typeface="Arial"/>
              </a:rPr>
              <a:t> or mailed to the 2023 Coastal Master Plan Project Development Program at P.O. Box 44027, Baton Rouge, Louisiana, 70804 and received by </a:t>
            </a:r>
            <a:r>
              <a:rPr lang="en-US" sz="2400" b="1" i="0" u="none" strike="noStrike" cap="none">
                <a:solidFill>
                  <a:srgbClr val="434343"/>
                </a:solidFill>
                <a:latin typeface="Arial"/>
                <a:ea typeface="Arial"/>
                <a:cs typeface="Arial"/>
                <a:sym typeface="Arial"/>
              </a:rPr>
              <a:t>March 1, 2019</a:t>
            </a:r>
            <a:r>
              <a:rPr lang="en-US" sz="2400" b="0" i="0" u="none" strike="noStrike" cap="none">
                <a:solidFill>
                  <a:srgbClr val="434343"/>
                </a:solidFill>
                <a:latin typeface="Arial"/>
                <a:ea typeface="Arial"/>
                <a:cs typeface="Arial"/>
                <a:sym typeface="Arial"/>
              </a:rPr>
              <a:t>.</a:t>
            </a:r>
            <a:endParaRPr sz="2400" b="0" i="0" u="none" strike="noStrike" cap="none">
              <a:solidFill>
                <a:srgbClr val="434343"/>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16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160"/>
              <a:buFont typeface="Arial"/>
              <a:buNone/>
            </a:pPr>
            <a:r>
              <a:rPr lang="en-US" sz="2400" b="0" i="0" u="none" strike="noStrike" cap="none">
                <a:solidFill>
                  <a:schemeClr val="dk1"/>
                </a:solidFill>
                <a:latin typeface="Arial"/>
                <a:ea typeface="Arial"/>
                <a:cs typeface="Arial"/>
                <a:sym typeface="Arial"/>
              </a:rPr>
              <a:t>Proposals to be no more than 7 pages </a:t>
            </a:r>
            <a:endParaRPr sz="2400" b="1" i="0" u="none" strike="noStrike" cap="none">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1-2 pages for Cover Sheet and Contact Information</a:t>
            </a:r>
            <a:endParaRPr sz="2200" b="0" i="0" u="none" strike="noStrike" cap="none">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2 pages for Project Description</a:t>
            </a:r>
            <a:endParaRPr sz="2200" b="0" i="0" u="none" strike="noStrike" cap="none">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1 page for Map</a:t>
            </a:r>
            <a:endParaRPr sz="2200" b="0" i="0" u="none" strike="noStrike" cap="none">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1-2 pages for Project Attributes</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16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160"/>
              <a:buFont typeface="Arial"/>
              <a:buNone/>
            </a:pPr>
            <a:r>
              <a:rPr lang="en-US" sz="2400" b="0" i="0" u="none" strike="noStrike" cap="none">
                <a:solidFill>
                  <a:schemeClr val="dk1"/>
                </a:solidFill>
                <a:latin typeface="Arial"/>
                <a:ea typeface="Arial"/>
                <a:cs typeface="Arial"/>
                <a:sym typeface="Arial"/>
              </a:rPr>
              <a:t>Questions can be sent to </a:t>
            </a:r>
            <a:r>
              <a:rPr lang="en-US" sz="2400" b="0" i="0" u="none" strike="noStrike" cap="none">
                <a:solidFill>
                  <a:schemeClr val="accent3"/>
                </a:solidFill>
                <a:latin typeface="Arial"/>
                <a:ea typeface="Arial"/>
                <a:cs typeface="Arial"/>
                <a:sym typeface="Arial"/>
              </a:rPr>
              <a:t>MasterPlan@la.gov</a:t>
            </a:r>
            <a:endParaRPr sz="2400" b="0" i="0" u="none" strike="noStrike" cap="none">
              <a:solidFill>
                <a:schemeClr val="dk1"/>
              </a:solidFill>
              <a:latin typeface="Arial"/>
              <a:ea typeface="Arial"/>
              <a:cs typeface="Arial"/>
              <a:sym typeface="Arial"/>
            </a:endParaRPr>
          </a:p>
        </p:txBody>
      </p:sp>
      <p:sp>
        <p:nvSpPr>
          <p:cNvPr id="880" name="Google Shape;880;p111"/>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37</a:t>
            </a:fld>
            <a:endParaRPr sz="1200" b="0" i="0" u="none" strike="noStrike" cap="none">
              <a:solidFill>
                <a:srgbClr val="FFFFFF"/>
              </a:solidFill>
              <a:latin typeface="Arial"/>
              <a:ea typeface="Arial"/>
              <a:cs typeface="Arial"/>
              <a:sym typeface="Arial"/>
            </a:endParaRPr>
          </a:p>
        </p:txBody>
      </p:sp>
      <p:sp>
        <p:nvSpPr>
          <p:cNvPr id="881" name="Google Shape;881;p111"/>
          <p:cNvSpPr txBox="1">
            <a:spLocks noGrp="1"/>
          </p:cNvSpPr>
          <p:nvPr>
            <p:ph type="ftr" idx="11"/>
          </p:nvPr>
        </p:nvSpPr>
        <p:spPr>
          <a:xfrm>
            <a:off x="457200" y="6356189"/>
            <a:ext cx="7315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414180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12"/>
          <p:cNvSpPr txBox="1">
            <a:spLocks noGrp="1"/>
          </p:cNvSpPr>
          <p:nvPr>
            <p:ph type="ctrTitle"/>
          </p:nvPr>
        </p:nvSpPr>
        <p:spPr>
          <a:xfrm>
            <a:off x="685800" y="2552699"/>
            <a:ext cx="7772400" cy="144780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Arial"/>
              <a:buNone/>
            </a:pPr>
            <a:r>
              <a:rPr lang="en-US" sz="4800" b="0" i="0" u="none" strike="noStrike" cap="none">
                <a:solidFill>
                  <a:srgbClr val="FFFFFF"/>
                </a:solidFill>
                <a:latin typeface="Arial"/>
                <a:ea typeface="Arial"/>
                <a:cs typeface="Arial"/>
                <a:sym typeface="Arial"/>
              </a:rPr>
              <a:t>QUESTIONS?</a:t>
            </a:r>
            <a:endParaRPr sz="4800" b="0" i="0" u="none" strike="noStrike" cap="none">
              <a:solidFill>
                <a:srgbClr val="FFFFFF"/>
              </a:solidFill>
              <a:latin typeface="Arial"/>
              <a:ea typeface="Arial"/>
              <a:cs typeface="Arial"/>
              <a:sym typeface="Arial"/>
            </a:endParaRPr>
          </a:p>
        </p:txBody>
      </p:sp>
      <p:sp>
        <p:nvSpPr>
          <p:cNvPr id="887" name="Google Shape;887;p112"/>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38</a:t>
            </a:fld>
            <a:endParaRPr sz="1200" b="0" i="0" u="none" strike="noStrike" cap="none">
              <a:solidFill>
                <a:srgbClr val="FFFFFF"/>
              </a:solidFill>
              <a:latin typeface="Arial"/>
              <a:ea typeface="Arial"/>
              <a:cs typeface="Arial"/>
              <a:sym typeface="Arial"/>
            </a:endParaRPr>
          </a:p>
        </p:txBody>
      </p:sp>
      <p:sp>
        <p:nvSpPr>
          <p:cNvPr id="888" name="Google Shape;888;p112"/>
          <p:cNvSpPr txBox="1"/>
          <p:nvPr/>
        </p:nvSpPr>
        <p:spPr>
          <a:xfrm>
            <a:off x="457200" y="6356189"/>
            <a:ext cx="56388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71204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0"/>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2800"/>
              <a:buFont typeface="Arial"/>
              <a:buNone/>
            </a:pPr>
            <a:r>
              <a:rPr lang="en-US" sz="2800" b="1" i="0" u="none" strike="noStrike" cap="none">
                <a:solidFill>
                  <a:schemeClr val="dk1"/>
                </a:solidFill>
                <a:latin typeface="Arial"/>
                <a:ea typeface="Arial"/>
                <a:cs typeface="Arial"/>
                <a:sym typeface="Arial"/>
              </a:rPr>
              <a:t>HOW ARE CPRA PROJECTS IMPLEMENTED?</a:t>
            </a:r>
            <a:endParaRPr sz="2800" b="1" i="0" u="none" strike="noStrike" cap="none">
              <a:solidFill>
                <a:schemeClr val="dk1"/>
              </a:solidFill>
              <a:latin typeface="Arial"/>
              <a:ea typeface="Arial"/>
              <a:cs typeface="Arial"/>
              <a:sym typeface="Arial"/>
            </a:endParaRPr>
          </a:p>
        </p:txBody>
      </p:sp>
      <p:sp>
        <p:nvSpPr>
          <p:cNvPr id="403" name="Google Shape;403;p60"/>
          <p:cNvSpPr txBox="1">
            <a:spLocks noGrp="1"/>
          </p:cNvSpPr>
          <p:nvPr>
            <p:ph type="sldNum" idx="12"/>
          </p:nvPr>
        </p:nvSpPr>
        <p:spPr>
          <a:xfrm>
            <a:off x="7772400" y="6416675"/>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4</a:t>
            </a:fld>
            <a:endParaRPr sz="1200" b="0" i="0" u="none" strike="noStrike" cap="none">
              <a:solidFill>
                <a:srgbClr val="FFFFFF"/>
              </a:solidFill>
              <a:latin typeface="Arial"/>
              <a:ea typeface="Arial"/>
              <a:cs typeface="Arial"/>
              <a:sym typeface="Arial"/>
            </a:endParaRPr>
          </a:p>
        </p:txBody>
      </p:sp>
      <p:grpSp>
        <p:nvGrpSpPr>
          <p:cNvPr id="404" name="Google Shape;404;p60"/>
          <p:cNvGrpSpPr/>
          <p:nvPr/>
        </p:nvGrpSpPr>
        <p:grpSpPr>
          <a:xfrm>
            <a:off x="1614945" y="1419466"/>
            <a:ext cx="5914108" cy="4675382"/>
            <a:chOff x="1157745" y="-28334"/>
            <a:chExt cx="5914108" cy="4675382"/>
          </a:xfrm>
        </p:grpSpPr>
        <p:sp>
          <p:nvSpPr>
            <p:cNvPr id="405" name="Google Shape;405;p60"/>
            <p:cNvSpPr/>
            <p:nvPr/>
          </p:nvSpPr>
          <p:spPr>
            <a:xfrm>
              <a:off x="1806804" y="-28334"/>
              <a:ext cx="4615990" cy="4615990"/>
            </a:xfrm>
            <a:custGeom>
              <a:avLst/>
              <a:gdLst/>
              <a:ahLst/>
              <a:cxnLst/>
              <a:rect l="l" t="t" r="r" b="b"/>
              <a:pathLst>
                <a:path w="120000" h="120000" extrusionOk="0">
                  <a:moveTo>
                    <a:pt x="79164" y="6937"/>
                  </a:moveTo>
                  <a:lnTo>
                    <a:pt x="79164" y="6937"/>
                  </a:lnTo>
                  <a:cubicBezTo>
                    <a:pt x="103174" y="15608"/>
                    <a:pt x="118370" y="39321"/>
                    <a:pt x="116217" y="64757"/>
                  </a:cubicBezTo>
                  <a:cubicBezTo>
                    <a:pt x="114065" y="90194"/>
                    <a:pt x="95101" y="111016"/>
                    <a:pt x="69975" y="115529"/>
                  </a:cubicBezTo>
                  <a:cubicBezTo>
                    <a:pt x="44850" y="120043"/>
                    <a:pt x="19825" y="107123"/>
                    <a:pt x="8954" y="84026"/>
                  </a:cubicBezTo>
                  <a:cubicBezTo>
                    <a:pt x="-1918" y="60929"/>
                    <a:pt x="4075" y="33410"/>
                    <a:pt x="23565" y="16925"/>
                  </a:cubicBezTo>
                  <a:lnTo>
                    <a:pt x="21517" y="14004"/>
                  </a:lnTo>
                  <a:lnTo>
                    <a:pt x="29517" y="16531"/>
                  </a:lnTo>
                  <a:lnTo>
                    <a:pt x="29450" y="25316"/>
                  </a:lnTo>
                  <a:lnTo>
                    <a:pt x="27403" y="22397"/>
                  </a:lnTo>
                  <a:lnTo>
                    <a:pt x="27403" y="22397"/>
                  </a:lnTo>
                  <a:cubicBezTo>
                    <a:pt x="10431" y="37110"/>
                    <a:pt x="5418" y="61367"/>
                    <a:pt x="15168" y="81602"/>
                  </a:cubicBezTo>
                  <a:cubicBezTo>
                    <a:pt x="24918" y="101837"/>
                    <a:pt x="47013" y="113032"/>
                    <a:pt x="69096" y="108927"/>
                  </a:cubicBezTo>
                  <a:cubicBezTo>
                    <a:pt x="91179" y="104821"/>
                    <a:pt x="107775" y="86432"/>
                    <a:pt x="109600" y="64046"/>
                  </a:cubicBezTo>
                  <a:cubicBezTo>
                    <a:pt x="111426" y="41659"/>
                    <a:pt x="98030" y="20824"/>
                    <a:pt x="76905" y="13194"/>
                  </a:cubicBezTo>
                  <a:close/>
                </a:path>
              </a:pathLst>
            </a:custGeom>
            <a:solidFill>
              <a:srgbClr val="E5EF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60"/>
            <p:cNvSpPr/>
            <p:nvPr/>
          </p:nvSpPr>
          <p:spPr>
            <a:xfrm>
              <a:off x="3029842" y="1151"/>
              <a:ext cx="2169914" cy="1084957"/>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60"/>
            <p:cNvSpPr txBox="1"/>
            <p:nvPr/>
          </p:nvSpPr>
          <p:spPr>
            <a:xfrm>
              <a:off x="3082805" y="54114"/>
              <a:ext cx="2063988" cy="9790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Coastal Master Plan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Conceptual design</a:t>
              </a:r>
              <a:endParaRPr sz="1600" b="0" i="0" u="none" strike="noStrike" cap="none">
                <a:solidFill>
                  <a:schemeClr val="lt1"/>
                </a:solidFill>
                <a:latin typeface="Arial"/>
                <a:ea typeface="Arial"/>
                <a:cs typeface="Arial"/>
                <a:sym typeface="Arial"/>
              </a:endParaRPr>
            </a:p>
          </p:txBody>
        </p:sp>
        <p:sp>
          <p:nvSpPr>
            <p:cNvPr id="408" name="Google Shape;408;p60"/>
            <p:cNvSpPr/>
            <p:nvPr/>
          </p:nvSpPr>
          <p:spPr>
            <a:xfrm>
              <a:off x="4901939" y="1361309"/>
              <a:ext cx="2169914" cy="1084957"/>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0"/>
            <p:cNvSpPr txBox="1"/>
            <p:nvPr/>
          </p:nvSpPr>
          <p:spPr>
            <a:xfrm>
              <a:off x="4954902" y="1414272"/>
              <a:ext cx="2063988" cy="9790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Feasibility Studies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&lt; 30% design</a:t>
              </a:r>
              <a:endParaRPr sz="1600" b="0" i="0" u="none" strike="noStrike" cap="none">
                <a:solidFill>
                  <a:schemeClr val="lt1"/>
                </a:solidFill>
                <a:latin typeface="Arial"/>
                <a:ea typeface="Arial"/>
                <a:cs typeface="Arial"/>
                <a:sym typeface="Arial"/>
              </a:endParaRPr>
            </a:p>
          </p:txBody>
        </p:sp>
        <p:sp>
          <p:nvSpPr>
            <p:cNvPr id="410" name="Google Shape;410;p60"/>
            <p:cNvSpPr/>
            <p:nvPr/>
          </p:nvSpPr>
          <p:spPr>
            <a:xfrm>
              <a:off x="4186862" y="3562091"/>
              <a:ext cx="2169914" cy="1084957"/>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60"/>
            <p:cNvSpPr txBox="1"/>
            <p:nvPr/>
          </p:nvSpPr>
          <p:spPr>
            <a:xfrm>
              <a:off x="4239825" y="3615054"/>
              <a:ext cx="2063988" cy="9790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Engineering and Design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100% design</a:t>
              </a:r>
              <a:endParaRPr sz="1600" b="0" i="0" u="none" strike="noStrike" cap="none">
                <a:solidFill>
                  <a:schemeClr val="lt1"/>
                </a:solidFill>
                <a:latin typeface="Arial"/>
                <a:ea typeface="Arial"/>
                <a:cs typeface="Arial"/>
                <a:sym typeface="Arial"/>
              </a:endParaRPr>
            </a:p>
          </p:txBody>
        </p:sp>
        <p:sp>
          <p:nvSpPr>
            <p:cNvPr id="412" name="Google Shape;412;p60"/>
            <p:cNvSpPr/>
            <p:nvPr/>
          </p:nvSpPr>
          <p:spPr>
            <a:xfrm>
              <a:off x="1872823" y="3562091"/>
              <a:ext cx="2169914" cy="1084957"/>
            </a:xfrm>
            <a:prstGeom prst="roundRect">
              <a:avLst>
                <a:gd name="adj" fmla="val 16667"/>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60"/>
            <p:cNvSpPr txBox="1"/>
            <p:nvPr/>
          </p:nvSpPr>
          <p:spPr>
            <a:xfrm>
              <a:off x="1925786" y="3615054"/>
              <a:ext cx="2063988" cy="9790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Construction</a:t>
              </a:r>
              <a:endParaRPr sz="1600" b="1" i="0" u="none" strike="noStrike" cap="none">
                <a:solidFill>
                  <a:schemeClr val="lt1"/>
                </a:solidFill>
                <a:latin typeface="Arial"/>
                <a:ea typeface="Arial"/>
                <a:cs typeface="Arial"/>
                <a:sym typeface="Arial"/>
              </a:endParaRPr>
            </a:p>
          </p:txBody>
        </p:sp>
        <p:sp>
          <p:nvSpPr>
            <p:cNvPr id="414" name="Google Shape;414;p60"/>
            <p:cNvSpPr/>
            <p:nvPr/>
          </p:nvSpPr>
          <p:spPr>
            <a:xfrm>
              <a:off x="1157745" y="1361309"/>
              <a:ext cx="2169914" cy="1084957"/>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60"/>
            <p:cNvSpPr txBox="1"/>
            <p:nvPr/>
          </p:nvSpPr>
          <p:spPr>
            <a:xfrm>
              <a:off x="1210708" y="1414272"/>
              <a:ext cx="2063988" cy="97903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Operations, Maintenance, and Adaptive Management</a:t>
              </a:r>
              <a:endParaRPr sz="1600" b="1" i="0" u="none" strike="noStrike" cap="none">
                <a:solidFill>
                  <a:schemeClr val="lt1"/>
                </a:solidFill>
                <a:latin typeface="Arial"/>
                <a:ea typeface="Arial"/>
                <a:cs typeface="Arial"/>
                <a:sym typeface="Arial"/>
              </a:endParaRPr>
            </a:p>
          </p:txBody>
        </p:sp>
      </p:grpSp>
      <p:sp>
        <p:nvSpPr>
          <p:cNvPr id="416" name="Google Shape;416;p60"/>
          <p:cNvSpPr/>
          <p:nvPr/>
        </p:nvSpPr>
        <p:spPr>
          <a:xfrm>
            <a:off x="3810000" y="3124200"/>
            <a:ext cx="1524000" cy="457200"/>
          </a:xfrm>
          <a:prstGeom prst="rightArrow">
            <a:avLst>
              <a:gd name="adj1" fmla="val 50000"/>
              <a:gd name="adj2" fmla="val 50000"/>
            </a:avLst>
          </a:prstGeom>
          <a:solidFill>
            <a:srgbClr val="E0ED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p60"/>
          <p:cNvSpPr/>
          <p:nvPr/>
        </p:nvSpPr>
        <p:spPr>
          <a:xfrm rot="2991473">
            <a:off x="3536857" y="3873258"/>
            <a:ext cx="1972887" cy="457200"/>
          </a:xfrm>
          <a:prstGeom prst="rightArrow">
            <a:avLst>
              <a:gd name="adj1" fmla="val 50000"/>
              <a:gd name="adj2" fmla="val 50000"/>
            </a:avLst>
          </a:prstGeom>
          <a:solidFill>
            <a:srgbClr val="E0ED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p60"/>
          <p:cNvSpPr txBox="1"/>
          <p:nvPr/>
        </p:nvSpPr>
        <p:spPr>
          <a:xfrm>
            <a:off x="2209800" y="1991380"/>
            <a:ext cx="91440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Arial"/>
                <a:ea typeface="Arial"/>
                <a:cs typeface="Arial"/>
                <a:sym typeface="Arial"/>
              </a:rPr>
              <a:t>every 6 years</a:t>
            </a:r>
            <a:endParaRPr sz="1400" b="0" i="1" u="none" strike="noStrike" cap="none">
              <a:solidFill>
                <a:schemeClr val="dk1"/>
              </a:solidFill>
              <a:latin typeface="Arial"/>
              <a:ea typeface="Arial"/>
              <a:cs typeface="Arial"/>
              <a:sym typeface="Arial"/>
            </a:endParaRPr>
          </a:p>
        </p:txBody>
      </p:sp>
      <p:sp>
        <p:nvSpPr>
          <p:cNvPr id="419" name="Google Shape;419;p60"/>
          <p:cNvSpPr txBox="1"/>
          <p:nvPr/>
        </p:nvSpPr>
        <p:spPr>
          <a:xfrm>
            <a:off x="4267200" y="3502223"/>
            <a:ext cx="8382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Arial"/>
                <a:ea typeface="Arial"/>
                <a:cs typeface="Arial"/>
                <a:sym typeface="Arial"/>
              </a:rPr>
              <a:t>ongoing</a:t>
            </a:r>
            <a:endParaRPr sz="1400" b="0" i="1" u="none" strike="noStrike" cap="none">
              <a:solidFill>
                <a:schemeClr val="dk1"/>
              </a:solidFill>
              <a:latin typeface="Arial"/>
              <a:ea typeface="Arial"/>
              <a:cs typeface="Arial"/>
              <a:sym typeface="Arial"/>
            </a:endParaRPr>
          </a:p>
        </p:txBody>
      </p:sp>
      <p:sp>
        <p:nvSpPr>
          <p:cNvPr id="420" name="Google Shape;420;p60"/>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
        <p:nvSpPr>
          <p:cNvPr id="421" name="Google Shape;421;p60"/>
          <p:cNvSpPr/>
          <p:nvPr/>
        </p:nvSpPr>
        <p:spPr>
          <a:xfrm>
            <a:off x="5486400" y="1316339"/>
            <a:ext cx="533400" cy="512461"/>
          </a:xfrm>
          <a:prstGeom prst="star5">
            <a:avLst>
              <a:gd name="adj" fmla="val 19098"/>
              <a:gd name="hf" fmla="val 105146"/>
              <a:gd name="vf" fmla="val 110557"/>
            </a:avLst>
          </a:prstGeom>
          <a:solidFill>
            <a:srgbClr val="FFFF99"/>
          </a:solidFill>
          <a:ln w="9525" cap="flat" cmpd="sng">
            <a:solidFill>
              <a:srgbClr val="FFFF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5720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1"/>
          <p:cNvSpPr txBox="1">
            <a:spLocks noGrp="1"/>
          </p:cNvSpPr>
          <p:nvPr>
            <p:ph type="ctrTitle"/>
          </p:nvPr>
        </p:nvSpPr>
        <p:spPr>
          <a:xfrm>
            <a:off x="685800" y="3276600"/>
            <a:ext cx="7772400" cy="144780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CPRA AND THE MASTER PLAN PROCESS</a:t>
            </a:r>
            <a:endParaRPr sz="2800" b="1" i="0" u="none" strike="noStrike" cap="none">
              <a:solidFill>
                <a:srgbClr val="FFFFFF"/>
              </a:solidFill>
              <a:latin typeface="Arial"/>
              <a:ea typeface="Arial"/>
              <a:cs typeface="Arial"/>
              <a:sym typeface="Arial"/>
            </a:endParaRPr>
          </a:p>
        </p:txBody>
      </p:sp>
      <p:sp>
        <p:nvSpPr>
          <p:cNvPr id="427" name="Google Shape;427;p61"/>
          <p:cNvSpPr txBox="1">
            <a:spLocks noGrp="1"/>
          </p:cNvSpPr>
          <p:nvPr>
            <p:ph type="subTitle" idx="1"/>
          </p:nvPr>
        </p:nvSpPr>
        <p:spPr>
          <a:xfrm>
            <a:off x="685800" y="5043709"/>
            <a:ext cx="7772400" cy="671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60"/>
              <a:buFont typeface="Arial"/>
              <a:buNone/>
            </a:pPr>
            <a:r>
              <a:rPr lang="en-US" sz="2400" b="1" i="0" u="none" strike="noStrike" cap="none">
                <a:solidFill>
                  <a:schemeClr val="dk1"/>
                </a:solidFill>
                <a:latin typeface="Arial"/>
                <a:ea typeface="Arial"/>
                <a:cs typeface="Arial"/>
                <a:sym typeface="Arial"/>
              </a:rPr>
              <a:t>2017 COASTAL MASTER PLAN </a:t>
            </a:r>
            <a:r>
              <a:rPr lang="en-US"/>
              <a:t>RECAP</a:t>
            </a:r>
            <a:endParaRPr sz="2400" b="1" i="0" u="none" strike="noStrike" cap="none">
              <a:solidFill>
                <a:schemeClr val="dk1"/>
              </a:solidFill>
              <a:latin typeface="Arial"/>
              <a:ea typeface="Arial"/>
              <a:cs typeface="Arial"/>
              <a:sym typeface="Arial"/>
            </a:endParaRPr>
          </a:p>
        </p:txBody>
      </p:sp>
      <p:sp>
        <p:nvSpPr>
          <p:cNvPr id="428" name="Google Shape;428;p61"/>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5</a:t>
            </a:fld>
            <a:endParaRPr sz="1200" b="0" i="0" u="none" strike="noStrike" cap="none">
              <a:solidFill>
                <a:srgbClr val="FFFFFF"/>
              </a:solidFill>
              <a:latin typeface="Arial"/>
              <a:ea typeface="Arial"/>
              <a:cs typeface="Arial"/>
              <a:sym typeface="Arial"/>
            </a:endParaRPr>
          </a:p>
        </p:txBody>
      </p:sp>
      <p:sp>
        <p:nvSpPr>
          <p:cNvPr id="429" name="Google Shape;429;p61"/>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90719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2"/>
          <p:cNvSpPr txBox="1">
            <a:spLocks noGrp="1"/>
          </p:cNvSpPr>
          <p:nvPr>
            <p:ph type="title"/>
          </p:nvPr>
        </p:nvSpPr>
        <p:spPr>
          <a:xfrm>
            <a:off x="457200" y="228600"/>
            <a:ext cx="8686800" cy="1219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2017 COASTAL MASTER PLAN</a:t>
            </a:r>
            <a:br>
              <a:rPr lang="en-US" sz="2800" b="1" i="0" u="none" strike="noStrike" cap="none">
                <a:solidFill>
                  <a:schemeClr val="dk1"/>
                </a:solidFill>
                <a:latin typeface="Arial"/>
                <a:ea typeface="Arial"/>
                <a:cs typeface="Arial"/>
                <a:sym typeface="Arial"/>
              </a:rPr>
            </a:br>
            <a:r>
              <a:rPr lang="en-US" sz="2400" b="1" i="0" u="none" strike="noStrike" cap="none">
                <a:solidFill>
                  <a:schemeClr val="dk2"/>
                </a:solidFill>
                <a:latin typeface="Arial"/>
                <a:ea typeface="Arial"/>
                <a:cs typeface="Arial"/>
                <a:sym typeface="Arial"/>
              </a:rPr>
              <a:t>OBJECTIVES</a:t>
            </a:r>
            <a:r>
              <a:rPr lang="en-US" sz="2800" b="1" i="0" u="none" strike="noStrike" cap="none">
                <a:solidFill>
                  <a:schemeClr val="dk1"/>
                </a:solidFill>
                <a:latin typeface="Arial"/>
                <a:ea typeface="Arial"/>
                <a:cs typeface="Arial"/>
                <a:sym typeface="Arial"/>
              </a:rPr>
              <a:t> </a:t>
            </a:r>
            <a:endParaRPr sz="2800" b="1" i="0" u="none" strike="noStrike" cap="none">
              <a:solidFill>
                <a:schemeClr val="dk1"/>
              </a:solidFill>
              <a:latin typeface="Arial"/>
              <a:ea typeface="Arial"/>
              <a:cs typeface="Arial"/>
              <a:sym typeface="Arial"/>
            </a:endParaRPr>
          </a:p>
        </p:txBody>
      </p:sp>
      <p:sp>
        <p:nvSpPr>
          <p:cNvPr id="436" name="Google Shape;436;p62"/>
          <p:cNvSpPr txBox="1">
            <a:spLocks noGrp="1"/>
          </p:cNvSpPr>
          <p:nvPr>
            <p:ph type="ftr" idx="11"/>
          </p:nvPr>
        </p:nvSpPr>
        <p:spPr>
          <a:xfrm>
            <a:off x="457200" y="6356189"/>
            <a:ext cx="5638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pic>
        <p:nvPicPr>
          <p:cNvPr id="437" name="Google Shape;437;p62"/>
          <p:cNvPicPr preferRelativeResize="0"/>
          <p:nvPr/>
        </p:nvPicPr>
        <p:blipFill rotWithShape="1">
          <a:blip r:embed="rId3">
            <a:alphaModFix/>
          </a:blip>
          <a:srcRect l="-142"/>
          <a:stretch/>
        </p:blipFill>
        <p:spPr>
          <a:xfrm>
            <a:off x="-12940" y="1524000"/>
            <a:ext cx="9144000" cy="4754217"/>
          </a:xfrm>
          <a:prstGeom prst="rect">
            <a:avLst/>
          </a:prstGeom>
          <a:noFill/>
          <a:ln>
            <a:noFill/>
          </a:ln>
        </p:spPr>
      </p:pic>
      <p:sp>
        <p:nvSpPr>
          <p:cNvPr id="438" name="Google Shape;438;p62"/>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6</a:t>
            </a:fld>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23919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63"/>
          <p:cNvPicPr preferRelativeResize="0"/>
          <p:nvPr/>
        </p:nvPicPr>
        <p:blipFill rotWithShape="1">
          <a:blip r:embed="rId3">
            <a:alphaModFix/>
          </a:blip>
          <a:srcRect/>
          <a:stretch/>
        </p:blipFill>
        <p:spPr>
          <a:xfrm>
            <a:off x="0" y="1371600"/>
            <a:ext cx="9144000" cy="4800600"/>
          </a:xfrm>
          <a:prstGeom prst="rect">
            <a:avLst/>
          </a:prstGeom>
          <a:noFill/>
          <a:ln>
            <a:noFill/>
          </a:ln>
        </p:spPr>
      </p:pic>
      <p:sp>
        <p:nvSpPr>
          <p:cNvPr id="445" name="Google Shape;445;p63"/>
          <p:cNvSpPr txBox="1">
            <a:spLocks noGrp="1"/>
          </p:cNvSpPr>
          <p:nvPr>
            <p:ph type="ftr" idx="11"/>
          </p:nvPr>
        </p:nvSpPr>
        <p:spPr>
          <a:xfrm>
            <a:off x="457200" y="6356189"/>
            <a:ext cx="5638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sp>
        <p:nvSpPr>
          <p:cNvPr id="446" name="Google Shape;446;p63"/>
          <p:cNvSpPr txBox="1"/>
          <p:nvPr/>
        </p:nvSpPr>
        <p:spPr>
          <a:xfrm>
            <a:off x="457200" y="381000"/>
            <a:ext cx="8686800" cy="121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2017 COASTAL MASTER PLAN</a:t>
            </a:r>
            <a:br>
              <a:rPr lang="en-US" sz="2800" b="1" i="0" u="none" strike="noStrike" cap="none">
                <a:solidFill>
                  <a:schemeClr val="dk1"/>
                </a:solidFill>
                <a:latin typeface="Arial"/>
                <a:ea typeface="Arial"/>
                <a:cs typeface="Arial"/>
                <a:sym typeface="Arial"/>
              </a:rPr>
            </a:br>
            <a:r>
              <a:rPr lang="en-US" sz="2400" b="1" i="0" u="none" strike="noStrike" cap="none">
                <a:solidFill>
                  <a:schemeClr val="dk2"/>
                </a:solidFill>
                <a:latin typeface="Arial"/>
                <a:ea typeface="Arial"/>
                <a:cs typeface="Arial"/>
                <a:sym typeface="Arial"/>
              </a:rPr>
              <a:t>DEVELOPING THE PLAN</a:t>
            </a:r>
            <a:r>
              <a:rPr lang="en-US" sz="2800" b="1" i="0" u="none" strike="noStrike" cap="none">
                <a:solidFill>
                  <a:schemeClr val="dk1"/>
                </a:solidFill>
                <a:latin typeface="Arial"/>
                <a:ea typeface="Arial"/>
                <a:cs typeface="Arial"/>
                <a:sym typeface="Arial"/>
              </a:rPr>
              <a:t> </a:t>
            </a:r>
            <a:endParaRPr sz="2800" b="1" i="0" u="none" strike="noStrike" cap="none">
              <a:solidFill>
                <a:schemeClr val="dk1"/>
              </a:solidFill>
              <a:latin typeface="Arial"/>
              <a:ea typeface="Arial"/>
              <a:cs typeface="Arial"/>
              <a:sym typeface="Arial"/>
            </a:endParaRPr>
          </a:p>
        </p:txBody>
      </p:sp>
      <p:sp>
        <p:nvSpPr>
          <p:cNvPr id="447" name="Google Shape;447;p63"/>
          <p:cNvSpPr txBox="1">
            <a:spLocks noGrp="1"/>
          </p:cNvSpPr>
          <p:nvPr>
            <p:ph type="sldNum" idx="12"/>
          </p:nvPr>
        </p:nvSpPr>
        <p:spPr>
          <a:xfrm>
            <a:off x="7772400" y="6356350"/>
            <a:ext cx="91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7</a:t>
            </a:fld>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22201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64"/>
          <p:cNvPicPr preferRelativeResize="0"/>
          <p:nvPr/>
        </p:nvPicPr>
        <p:blipFill rotWithShape="1">
          <a:blip r:embed="rId3">
            <a:alphaModFix/>
          </a:blip>
          <a:srcRect/>
          <a:stretch/>
        </p:blipFill>
        <p:spPr>
          <a:xfrm>
            <a:off x="0" y="940855"/>
            <a:ext cx="9144000" cy="5916706"/>
          </a:xfrm>
          <a:prstGeom prst="rect">
            <a:avLst/>
          </a:prstGeom>
          <a:noFill/>
          <a:ln>
            <a:noFill/>
          </a:ln>
        </p:spPr>
      </p:pic>
      <p:sp>
        <p:nvSpPr>
          <p:cNvPr id="453" name="Google Shape;453;p64"/>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2017 COASTAL MASTER PLAN</a:t>
            </a:r>
            <a:br>
              <a:rPr lang="en-US" sz="2800" b="1" i="0" u="none" strike="noStrike" cap="none">
                <a:solidFill>
                  <a:schemeClr val="dk1"/>
                </a:solidFill>
                <a:latin typeface="Arial"/>
                <a:ea typeface="Arial"/>
                <a:cs typeface="Arial"/>
                <a:sym typeface="Arial"/>
              </a:rPr>
            </a:br>
            <a:endParaRPr sz="2800" b="1" i="0" u="none" strike="noStrike" cap="none">
              <a:solidFill>
                <a:schemeClr val="dk1"/>
              </a:solidFill>
              <a:latin typeface="Arial"/>
              <a:ea typeface="Arial"/>
              <a:cs typeface="Arial"/>
              <a:sym typeface="Arial"/>
            </a:endParaRPr>
          </a:p>
        </p:txBody>
      </p:sp>
      <p:sp>
        <p:nvSpPr>
          <p:cNvPr id="454" name="Google Shape;454;p64"/>
          <p:cNvSpPr txBox="1"/>
          <p:nvPr/>
        </p:nvSpPr>
        <p:spPr>
          <a:xfrm>
            <a:off x="523336" y="1066478"/>
            <a:ext cx="1828800" cy="946413"/>
          </a:xfrm>
          <a:prstGeom prst="rect">
            <a:avLst/>
          </a:prstGeom>
          <a:noFill/>
          <a:ln>
            <a:noFill/>
          </a:ln>
        </p:spPr>
        <p:txBody>
          <a:bodyPr spcFirstLastPara="1" wrap="square" lIns="91425" tIns="45700" rIns="91425" bIns="45700" anchor="t" anchorCtr="0">
            <a:noAutofit/>
          </a:bodyPr>
          <a:lstStyle/>
          <a:p>
            <a:pPr marL="0" marR="0" lvl="0" indent="0" algn="l" rtl="0">
              <a:lnSpc>
                <a:spcPct val="75000"/>
              </a:lnSpc>
              <a:spcBef>
                <a:spcPts val="0"/>
              </a:spcBef>
              <a:spcAft>
                <a:spcPts val="0"/>
              </a:spcAft>
              <a:buClr>
                <a:srgbClr val="000000"/>
              </a:buClr>
              <a:buSzPts val="5400"/>
              <a:buFont typeface="Arial"/>
              <a:buNone/>
            </a:pPr>
            <a:r>
              <a:rPr lang="en-US" sz="5400" b="1" i="0" u="none" strike="noStrike" cap="none">
                <a:solidFill>
                  <a:srgbClr val="2D2D2D"/>
                </a:solidFill>
                <a:latin typeface="Arial Narrow"/>
                <a:ea typeface="Arial Narrow"/>
                <a:cs typeface="Arial Narrow"/>
                <a:sym typeface="Arial Narrow"/>
              </a:rPr>
              <a:t>124</a:t>
            </a:r>
            <a:r>
              <a:rPr lang="en-US" sz="4800" b="1" i="0" u="none" strike="noStrike" cap="none">
                <a:solidFill>
                  <a:srgbClr val="2D2D2D"/>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75000"/>
              </a:lnSpc>
              <a:spcBef>
                <a:spcPts val="0"/>
              </a:spcBef>
              <a:spcAft>
                <a:spcPts val="0"/>
              </a:spcAft>
              <a:buClr>
                <a:srgbClr val="000000"/>
              </a:buClr>
              <a:buSzPts val="2000"/>
              <a:buFont typeface="Arial"/>
              <a:buNone/>
            </a:pPr>
            <a:r>
              <a:rPr lang="en-US" sz="2000" b="1" i="0" u="none" strike="noStrike" cap="none">
                <a:solidFill>
                  <a:srgbClr val="2D2D2D"/>
                </a:solidFill>
                <a:latin typeface="Arial Narrow"/>
                <a:ea typeface="Arial Narrow"/>
                <a:cs typeface="Arial Narrow"/>
                <a:sym typeface="Arial Narrow"/>
              </a:rPr>
              <a:t>PROJECTS</a:t>
            </a:r>
            <a:endParaRPr sz="1400" b="0" i="0" u="none" strike="noStrike" cap="none">
              <a:solidFill>
                <a:srgbClr val="000000"/>
              </a:solidFill>
              <a:latin typeface="Arial"/>
              <a:ea typeface="Arial"/>
              <a:cs typeface="Arial"/>
              <a:sym typeface="Arial"/>
            </a:endParaRPr>
          </a:p>
        </p:txBody>
      </p:sp>
      <p:sp>
        <p:nvSpPr>
          <p:cNvPr id="455" name="Google Shape;455;p64"/>
          <p:cNvSpPr txBox="1"/>
          <p:nvPr/>
        </p:nvSpPr>
        <p:spPr>
          <a:xfrm>
            <a:off x="2113472" y="1066639"/>
            <a:ext cx="2667000" cy="1546577"/>
          </a:xfrm>
          <a:prstGeom prst="rect">
            <a:avLst/>
          </a:prstGeom>
          <a:noFill/>
          <a:ln>
            <a:noFill/>
          </a:ln>
        </p:spPr>
        <p:txBody>
          <a:bodyPr spcFirstLastPara="1" wrap="square" lIns="91425" tIns="45700" rIns="91425" bIns="45700" anchor="t" anchorCtr="0">
            <a:noAutofit/>
          </a:bodyPr>
          <a:lstStyle/>
          <a:p>
            <a:pPr marL="0" marR="0" lvl="0" indent="0" algn="l" rtl="0">
              <a:lnSpc>
                <a:spcPct val="75000"/>
              </a:lnSpc>
              <a:spcBef>
                <a:spcPts val="0"/>
              </a:spcBef>
              <a:spcAft>
                <a:spcPts val="0"/>
              </a:spcAft>
              <a:buClr>
                <a:srgbClr val="000000"/>
              </a:buClr>
              <a:buSzPts val="2000"/>
              <a:buFont typeface="Arial"/>
              <a:buNone/>
            </a:pPr>
            <a:r>
              <a:rPr lang="en-US" sz="2000" b="1" i="0" u="none" strike="noStrike" cap="none">
                <a:solidFill>
                  <a:srgbClr val="2D2D2D"/>
                </a:solidFill>
                <a:latin typeface="Arial Narrow"/>
                <a:ea typeface="Arial Narrow"/>
                <a:cs typeface="Arial Narrow"/>
                <a:sym typeface="Arial Narrow"/>
              </a:rPr>
              <a:t>FLOOD DAMAGE </a:t>
            </a:r>
            <a:r>
              <a:rPr lang="en-US" sz="2600" b="1" i="0" u="none" strike="noStrike" cap="none">
                <a:solidFill>
                  <a:srgbClr val="2D2D2D"/>
                </a:solidFill>
                <a:latin typeface="Arial Narrow"/>
                <a:ea typeface="Arial Narrow"/>
                <a:cs typeface="Arial Narrow"/>
                <a:sym typeface="Arial Narrow"/>
              </a:rPr>
              <a:t>REDUCED BY </a:t>
            </a:r>
            <a:r>
              <a:rPr lang="en-US" sz="6000" b="1" i="0" u="none" strike="noStrike" cap="none">
                <a:solidFill>
                  <a:srgbClr val="2D2D2D"/>
                </a:solidFill>
                <a:latin typeface="Arial Narrow"/>
                <a:ea typeface="Arial Narrow"/>
                <a:cs typeface="Arial Narrow"/>
                <a:sym typeface="Arial Narrow"/>
              </a:rPr>
              <a:t>$150B </a:t>
            </a:r>
            <a:endParaRPr sz="5000" b="1" i="0" u="none" strike="noStrike" cap="none">
              <a:solidFill>
                <a:srgbClr val="2D2D2D"/>
              </a:solidFill>
              <a:latin typeface="Arial Narrow"/>
              <a:ea typeface="Arial Narrow"/>
              <a:cs typeface="Arial Narrow"/>
              <a:sym typeface="Arial Narrow"/>
            </a:endParaRPr>
          </a:p>
          <a:p>
            <a:pPr marL="0" marR="0" lvl="0" indent="0" algn="l" rtl="0">
              <a:lnSpc>
                <a:spcPct val="75000"/>
              </a:lnSpc>
              <a:spcBef>
                <a:spcPts val="0"/>
              </a:spcBef>
              <a:spcAft>
                <a:spcPts val="0"/>
              </a:spcAft>
              <a:buClr>
                <a:srgbClr val="000000"/>
              </a:buClr>
              <a:buSzPts val="2000"/>
              <a:buFont typeface="Arial"/>
              <a:buNone/>
            </a:pPr>
            <a:r>
              <a:rPr lang="en-US" sz="2000" b="1" i="0" u="none" strike="noStrike" cap="none">
                <a:solidFill>
                  <a:srgbClr val="2D2D2D"/>
                </a:solidFill>
                <a:latin typeface="Arial Narrow"/>
                <a:ea typeface="Arial Narrow"/>
                <a:cs typeface="Arial Narrow"/>
                <a:sym typeface="Arial Narrow"/>
              </a:rPr>
              <a:t> </a:t>
            </a:r>
            <a:endParaRPr sz="1400" b="0" i="0" u="none" strike="noStrike" cap="none">
              <a:solidFill>
                <a:srgbClr val="000000"/>
              </a:solidFill>
              <a:latin typeface="Arial"/>
              <a:ea typeface="Arial"/>
              <a:cs typeface="Arial"/>
              <a:sym typeface="Arial"/>
            </a:endParaRPr>
          </a:p>
        </p:txBody>
      </p:sp>
      <p:sp>
        <p:nvSpPr>
          <p:cNvPr id="456" name="Google Shape;456;p64"/>
          <p:cNvSpPr txBox="1"/>
          <p:nvPr/>
        </p:nvSpPr>
        <p:spPr>
          <a:xfrm>
            <a:off x="4386530" y="1104251"/>
            <a:ext cx="2229928" cy="935897"/>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000000"/>
              </a:buClr>
              <a:buSzPts val="5400"/>
              <a:buFont typeface="Arial"/>
              <a:buNone/>
            </a:pPr>
            <a:r>
              <a:rPr lang="en-US" sz="5400" b="1" i="0" u="none" strike="noStrike" cap="none">
                <a:solidFill>
                  <a:srgbClr val="2D2D2D"/>
                </a:solidFill>
                <a:latin typeface="Arial Narrow"/>
                <a:ea typeface="Arial Narrow"/>
                <a:cs typeface="Arial Narrow"/>
                <a:sym typeface="Arial Narrow"/>
              </a:rPr>
              <a:t>802</a:t>
            </a:r>
            <a:r>
              <a:rPr lang="en-US" sz="4800" b="1" i="0" u="none" strike="noStrike" cap="none">
                <a:solidFill>
                  <a:srgbClr val="2D2D2D"/>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70000"/>
              </a:lnSpc>
              <a:spcBef>
                <a:spcPts val="0"/>
              </a:spcBef>
              <a:spcAft>
                <a:spcPts val="0"/>
              </a:spcAft>
              <a:buClr>
                <a:srgbClr val="000000"/>
              </a:buClr>
              <a:buSzPts val="2400"/>
              <a:buFont typeface="Arial"/>
              <a:buNone/>
            </a:pPr>
            <a:r>
              <a:rPr lang="en-US" sz="2400" b="1" i="0" u="none" strike="noStrike" cap="none">
                <a:solidFill>
                  <a:srgbClr val="2D2D2D"/>
                </a:solidFill>
                <a:latin typeface="Arial Narrow"/>
                <a:ea typeface="Arial Narrow"/>
                <a:cs typeface="Arial Narrow"/>
                <a:sym typeface="Arial Narrow"/>
              </a:rPr>
              <a:t>LAND CREATED</a:t>
            </a:r>
            <a:endParaRPr sz="1400" b="0" i="0" u="none" strike="noStrike" cap="none">
              <a:solidFill>
                <a:srgbClr val="000000"/>
              </a:solidFill>
              <a:latin typeface="Arial"/>
              <a:ea typeface="Arial"/>
              <a:cs typeface="Arial"/>
              <a:sym typeface="Arial"/>
            </a:endParaRPr>
          </a:p>
        </p:txBody>
      </p:sp>
      <p:sp>
        <p:nvSpPr>
          <p:cNvPr id="457" name="Google Shape;457;p64"/>
          <p:cNvSpPr txBox="1"/>
          <p:nvPr/>
        </p:nvSpPr>
        <p:spPr>
          <a:xfrm>
            <a:off x="5336157" y="1135939"/>
            <a:ext cx="1217043" cy="553998"/>
          </a:xfrm>
          <a:prstGeom prst="rect">
            <a:avLst/>
          </a:prstGeom>
          <a:noFill/>
          <a:ln>
            <a:noFill/>
          </a:ln>
        </p:spPr>
        <p:txBody>
          <a:bodyPr spcFirstLastPara="1" wrap="square" lIns="91425" tIns="45700" rIns="91425" bIns="45700" anchor="t" anchorCtr="0">
            <a:noAutofit/>
          </a:bodyPr>
          <a:lstStyle/>
          <a:p>
            <a:pPr marL="0" marR="0" lvl="0" indent="0" algn="l" rtl="0">
              <a:lnSpc>
                <a:spcPct val="75000"/>
              </a:lnSpc>
              <a:spcBef>
                <a:spcPts val="0"/>
              </a:spcBef>
              <a:spcAft>
                <a:spcPts val="0"/>
              </a:spcAft>
              <a:buClr>
                <a:srgbClr val="000000"/>
              </a:buClr>
              <a:buSzPts val="2000"/>
              <a:buFont typeface="Arial"/>
              <a:buNone/>
            </a:pPr>
            <a:r>
              <a:rPr lang="en-US" sz="2000" b="1" i="0" u="none" strike="noStrike" cap="none">
                <a:solidFill>
                  <a:srgbClr val="2D2D2D"/>
                </a:solidFill>
                <a:latin typeface="Arial Narrow"/>
                <a:ea typeface="Arial Narrow"/>
                <a:cs typeface="Arial Narrow"/>
                <a:sym typeface="Arial Narrow"/>
              </a:rPr>
              <a:t>SQUARE </a:t>
            </a:r>
            <a:endParaRPr sz="1400" b="0" i="0" u="none" strike="noStrike" cap="none">
              <a:solidFill>
                <a:srgbClr val="000000"/>
              </a:solidFill>
              <a:latin typeface="Arial"/>
              <a:ea typeface="Arial"/>
              <a:cs typeface="Arial"/>
              <a:sym typeface="Arial"/>
            </a:endParaRPr>
          </a:p>
          <a:p>
            <a:pPr marL="0" marR="0" lvl="0" indent="0" algn="l" rtl="0">
              <a:lnSpc>
                <a:spcPct val="75000"/>
              </a:lnSpc>
              <a:spcBef>
                <a:spcPts val="0"/>
              </a:spcBef>
              <a:spcAft>
                <a:spcPts val="0"/>
              </a:spcAft>
              <a:buClr>
                <a:srgbClr val="000000"/>
              </a:buClr>
              <a:buSzPts val="2000"/>
              <a:buFont typeface="Arial"/>
              <a:buNone/>
            </a:pPr>
            <a:r>
              <a:rPr lang="en-US" sz="2000" b="1" i="0" u="none" strike="noStrike" cap="none">
                <a:solidFill>
                  <a:srgbClr val="2D2D2D"/>
                </a:solidFill>
                <a:latin typeface="Arial Narrow"/>
                <a:ea typeface="Arial Narrow"/>
                <a:cs typeface="Arial Narrow"/>
                <a:sym typeface="Arial Narrow"/>
              </a:rPr>
              <a:t>MILES OF</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2271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5"/>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2017 COASTAL MASTER PLAN</a:t>
            </a:r>
            <a:br>
              <a:rPr lang="en-US" sz="2800" b="1" i="0" u="none" strike="noStrike" cap="none">
                <a:solidFill>
                  <a:schemeClr val="dk1"/>
                </a:solidFill>
                <a:latin typeface="Arial"/>
                <a:ea typeface="Arial"/>
                <a:cs typeface="Arial"/>
                <a:sym typeface="Arial"/>
              </a:rPr>
            </a:br>
            <a:r>
              <a:rPr lang="en-US" sz="2400" b="1" i="0" u="none" strike="noStrike" cap="none">
                <a:solidFill>
                  <a:schemeClr val="dk2"/>
                </a:solidFill>
                <a:latin typeface="Arial"/>
                <a:ea typeface="Arial"/>
                <a:cs typeface="Arial"/>
                <a:sym typeface="Arial"/>
              </a:rPr>
              <a:t>FUNDING BY PROJECT TYPE</a:t>
            </a:r>
            <a:endParaRPr sz="2800" b="1" i="0" u="none" strike="noStrike" cap="none">
              <a:solidFill>
                <a:schemeClr val="dk1"/>
              </a:solidFill>
              <a:latin typeface="Arial"/>
              <a:ea typeface="Arial"/>
              <a:cs typeface="Arial"/>
              <a:sym typeface="Arial"/>
            </a:endParaRPr>
          </a:p>
        </p:txBody>
      </p:sp>
      <p:sp>
        <p:nvSpPr>
          <p:cNvPr id="463" name="Google Shape;463;p65"/>
          <p:cNvSpPr txBox="1">
            <a:spLocks noGrp="1"/>
          </p:cNvSpPr>
          <p:nvPr>
            <p:ph type="sldNum" idx="12"/>
          </p:nvPr>
        </p:nvSpPr>
        <p:spPr>
          <a:xfrm>
            <a:off x="7772400" y="6356350"/>
            <a:ext cx="914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9</a:t>
            </a:fld>
            <a:endParaRPr sz="1200" b="0" i="0" u="none" strike="noStrike" cap="none">
              <a:solidFill>
                <a:srgbClr val="FFFFFF"/>
              </a:solidFill>
              <a:latin typeface="Arial"/>
              <a:ea typeface="Arial"/>
              <a:cs typeface="Arial"/>
              <a:sym typeface="Arial"/>
            </a:endParaRPr>
          </a:p>
        </p:txBody>
      </p:sp>
      <p:sp>
        <p:nvSpPr>
          <p:cNvPr id="464" name="Google Shape;464;p65"/>
          <p:cNvSpPr txBox="1">
            <a:spLocks noGrp="1"/>
          </p:cNvSpPr>
          <p:nvPr>
            <p:ph type="ftr" idx="11"/>
          </p:nvPr>
        </p:nvSpPr>
        <p:spPr>
          <a:xfrm>
            <a:off x="457200" y="6356189"/>
            <a:ext cx="7315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FFFFFF"/>
                </a:solidFill>
                <a:latin typeface="Arial"/>
                <a:ea typeface="Arial"/>
                <a:cs typeface="Arial"/>
                <a:sym typeface="Arial"/>
              </a:rPr>
              <a:t>2023 Coastal Master Plan</a:t>
            </a:r>
            <a:endParaRPr sz="1200" b="0" i="0" u="none" strike="noStrike" cap="none">
              <a:solidFill>
                <a:srgbClr val="FFFFFF"/>
              </a:solidFill>
              <a:latin typeface="Arial"/>
              <a:ea typeface="Arial"/>
              <a:cs typeface="Arial"/>
              <a:sym typeface="Arial"/>
            </a:endParaRPr>
          </a:p>
        </p:txBody>
      </p:sp>
      <p:pic>
        <p:nvPicPr>
          <p:cNvPr id="465" name="Google Shape;465;p65"/>
          <p:cNvPicPr preferRelativeResize="0"/>
          <p:nvPr/>
        </p:nvPicPr>
        <p:blipFill rotWithShape="1">
          <a:blip r:embed="rId3">
            <a:alphaModFix/>
          </a:blip>
          <a:srcRect/>
          <a:stretch/>
        </p:blipFill>
        <p:spPr>
          <a:xfrm>
            <a:off x="0" y="1295400"/>
            <a:ext cx="9144000" cy="4800600"/>
          </a:xfrm>
          <a:prstGeom prst="rect">
            <a:avLst/>
          </a:prstGeom>
          <a:noFill/>
          <a:ln>
            <a:noFill/>
          </a:ln>
        </p:spPr>
      </p:pic>
    </p:spTree>
    <p:extLst>
      <p:ext uri="{BB962C8B-B14F-4D97-AF65-F5344CB8AC3E}">
        <p14:creationId xmlns:p14="http://schemas.microsoft.com/office/powerpoint/2010/main" val="344438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0_Office Theme">
  <a:themeElements>
    <a:clrScheme name="Custom 17">
      <a:dk1>
        <a:srgbClr val="5A5A5B"/>
      </a:dk1>
      <a:lt1>
        <a:srgbClr val="FFFFFF"/>
      </a:lt1>
      <a:dk2>
        <a:srgbClr val="747575"/>
      </a:dk2>
      <a:lt2>
        <a:srgbClr val="C5C3C4"/>
      </a:lt2>
      <a:accent1>
        <a:srgbClr val="B4D447"/>
      </a:accent1>
      <a:accent2>
        <a:srgbClr val="5FC6C5"/>
      </a:accent2>
      <a:accent3>
        <a:srgbClr val="00A8C8"/>
      </a:accent3>
      <a:accent4>
        <a:srgbClr val="74BF58"/>
      </a:accent4>
      <a:accent5>
        <a:srgbClr val="C7925A"/>
      </a:accent5>
      <a:accent6>
        <a:srgbClr val="CF6567"/>
      </a:accent6>
      <a:hlink>
        <a:srgbClr val="FFFFFF"/>
      </a:hlink>
      <a:folHlink>
        <a:srgbClr val="98989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PRA_Template" id="{BA2BFC59-02CE-FA49-BEDC-79C22A05C430}" vid="{59508DED-55CA-4146-923B-DB9A8B447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29145</TotalTime>
  <Words>1116</Words>
  <Application>Microsoft Office PowerPoint</Application>
  <PresentationFormat>On-screen Show (4:3)</PresentationFormat>
  <Paragraphs>335</Paragraphs>
  <Slides>38</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Arial Narrow</vt:lpstr>
      <vt:lpstr>Calibri</vt:lpstr>
      <vt:lpstr>10_Office Theme</vt:lpstr>
      <vt:lpstr>2023 Coastal Master plan committed to our coast</vt:lpstr>
      <vt:lpstr>PowerPoint Presentation</vt:lpstr>
      <vt:lpstr>WHAT IS THE COASTAL MASTER PLAN?</vt:lpstr>
      <vt:lpstr>HOW ARE CPRA PROJECTS IMPLEMENTED?</vt:lpstr>
      <vt:lpstr>CPRA AND THE MASTER PLAN PROCESS</vt:lpstr>
      <vt:lpstr>2017 COASTAL MASTER PLAN OBJECTIVES </vt:lpstr>
      <vt:lpstr>PowerPoint Presentation</vt:lpstr>
      <vt:lpstr>2017 COASTAL MASTER PLAN </vt:lpstr>
      <vt:lpstr>2017 COASTAL MASTER PLAN FUNDING BY PROJECT TYPE</vt:lpstr>
      <vt:lpstr>2017 COASTAL MASTER PLAN  FUTURE WITHOUT ACTION | MEDIUM SCENARIO | YEAR 50</vt:lpstr>
      <vt:lpstr>2017 COASTAL MASTER PLAN FUTURE WITH ACTION | MEDIUM SCENARIO | YEAR 50</vt:lpstr>
      <vt:lpstr>2017 COASTAL MASTER PLAN FUTURE WITHOUT ACTION | MEDIUM SCENARIO | YEAR 50</vt:lpstr>
      <vt:lpstr>2017 COASTAL MASTER PLAN FUTURE WITH ACTION | MEDIUM SCENARIO | YEAR 50</vt:lpstr>
      <vt:lpstr>2017 COASTAL MASTER PLAN FWA - FWOA DIFFERENCE | MEDIUM SCENARIO | YEAR 50</vt:lpstr>
      <vt:lpstr>2023 COASTAL MASTER PLAN</vt:lpstr>
      <vt:lpstr>2023 COASTAL MASTER PLAN</vt:lpstr>
      <vt:lpstr>2023 COASTAL MASTER PLAN</vt:lpstr>
      <vt:lpstr>2023 COASTAL MASTER PLAN</vt:lpstr>
      <vt:lpstr>PowerPoint Presentation</vt:lpstr>
      <vt:lpstr>TECHNICAL ANALYSIS PREDICTIVE MODEL UPDATES</vt:lpstr>
      <vt:lpstr>TECHNICAL ANALYSIS 2017 ENVIRONMENTAL SCENARIOS</vt:lpstr>
      <vt:lpstr>TECHNICAL ANALYSIS 2017 ENVIRONMENTAL SCENARIOS</vt:lpstr>
      <vt:lpstr>TECHNICAL ANALYSIS 2017 ENVIRONMENTAL SCENARIOS</vt:lpstr>
      <vt:lpstr>TECHNICAL ANALYSIS   ENVIRONMENTAL SCENARIO UPDATES</vt:lpstr>
      <vt:lpstr>TECHNICAL ANALYSIS 2017 PROJECT EVALUATION</vt:lpstr>
      <vt:lpstr>2023 COASTAL MASTER PLAN</vt:lpstr>
      <vt:lpstr>ONGOING EFFORTS</vt:lpstr>
      <vt:lpstr>ONGOING EFFORTS LOUISIANA WATERSHED INITIATIVE</vt:lpstr>
      <vt:lpstr>ONGOING EFFORTS</vt:lpstr>
      <vt:lpstr>2023 COASTAL MASTER PLAN</vt:lpstr>
      <vt:lpstr>NEW PROJECT DEVELOPMENT BIG PICTURE</vt:lpstr>
      <vt:lpstr>PUBLIC SOLICITATION  GUIDELINES AND CRITERIA</vt:lpstr>
      <vt:lpstr>PUBLIC SOLICITATION  GUIDELINES</vt:lpstr>
      <vt:lpstr>PowerPoint Presentation</vt:lpstr>
      <vt:lpstr>PUBLIC SOLICITATION PROJECT TYPES</vt:lpstr>
      <vt:lpstr>PUBLIC SOLICITATION SCREENING CRITERIA</vt:lpstr>
      <vt:lpstr>PUBLIC SOLICITATION SUBMITTAL DETAILS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 Risk &amp; Resilience Program Updates</dc:title>
  <dc:creator>Melanie Saucier</dc:creator>
  <cp:lastModifiedBy>Windows User</cp:lastModifiedBy>
  <cp:revision>710</cp:revision>
  <cp:lastPrinted>2018-06-24T20:21:26Z</cp:lastPrinted>
  <dcterms:created xsi:type="dcterms:W3CDTF">2014-09-12T16:22:11Z</dcterms:created>
  <dcterms:modified xsi:type="dcterms:W3CDTF">2018-11-05T19:32:18Z</dcterms:modified>
</cp:coreProperties>
</file>