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257" r:id="rId3"/>
    <p:sldId id="264" r:id="rId4"/>
    <p:sldId id="263" r:id="rId5"/>
    <p:sldId id="265" r:id="rId6"/>
    <p:sldId id="324" r:id="rId7"/>
    <p:sldId id="289" r:id="rId8"/>
    <p:sldId id="293" r:id="rId9"/>
    <p:sldId id="295" r:id="rId10"/>
    <p:sldId id="292" r:id="rId11"/>
    <p:sldId id="302" r:id="rId12"/>
    <p:sldId id="303" r:id="rId13"/>
    <p:sldId id="298" r:id="rId14"/>
    <p:sldId id="307" r:id="rId15"/>
    <p:sldId id="306" r:id="rId16"/>
    <p:sldId id="321" r:id="rId17"/>
    <p:sldId id="308" r:id="rId18"/>
    <p:sldId id="322" r:id="rId19"/>
    <p:sldId id="311" r:id="rId20"/>
    <p:sldId id="310" r:id="rId21"/>
    <p:sldId id="309" r:id="rId22"/>
    <p:sldId id="320" r:id="rId23"/>
    <p:sldId id="315" r:id="rId24"/>
    <p:sldId id="314" r:id="rId25"/>
    <p:sldId id="316" r:id="rId26"/>
    <p:sldId id="318" r:id="rId27"/>
    <p:sldId id="317" r:id="rId28"/>
    <p:sldId id="299" r:id="rId29"/>
    <p:sldId id="319" r:id="rId30"/>
    <p:sldId id="291" r:id="rId31"/>
    <p:sldId id="301" r:id="rId32"/>
    <p:sldId id="300" r:id="rId33"/>
    <p:sldId id="280" r:id="rId34"/>
    <p:sldId id="276" r:id="rId35"/>
  </p:sldIdLst>
  <p:sldSz cx="9144000" cy="6858000" type="screen4x3"/>
  <p:notesSz cx="7027863"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21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8236"/>
    <a:srgbClr val="6D8838"/>
    <a:srgbClr val="34411B"/>
    <a:srgbClr val="DEBC9A"/>
    <a:srgbClr val="996633"/>
    <a:srgbClr val="643200"/>
    <a:srgbClr val="321900"/>
    <a:srgbClr val="297537"/>
    <a:srgbClr val="679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67901" autoAdjust="0"/>
  </p:normalViewPr>
  <p:slideViewPr>
    <p:cSldViewPr>
      <p:cViewPr varScale="1">
        <p:scale>
          <a:sx n="74" d="100"/>
          <a:sy n="74" d="100"/>
        </p:scale>
        <p:origin x="2728" y="168"/>
      </p:cViewPr>
      <p:guideLst>
        <p:guide orient="horz" pos="2160"/>
        <p:guide pos="2880"/>
      </p:guideLst>
    </p:cSldViewPr>
  </p:slideViewPr>
  <p:notesTextViewPr>
    <p:cViewPr>
      <p:scale>
        <a:sx n="3" d="2"/>
        <a:sy n="3" d="2"/>
      </p:scale>
      <p:origin x="0" y="0"/>
    </p:cViewPr>
  </p:notesTextViewPr>
  <p:notesViewPr>
    <p:cSldViewPr>
      <p:cViewPr varScale="1">
        <p:scale>
          <a:sx n="66" d="100"/>
          <a:sy n="66" d="100"/>
        </p:scale>
        <p:origin x="3101" y="67"/>
      </p:cViewPr>
      <p:guideLst>
        <p:guide orient="horz" pos="2934"/>
        <p:guide pos="221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443DC-E02F-4B6F-8F34-A327F7075A4C}"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0EA8B87F-2BCE-4769-9480-409C4E1AB4B1}">
      <dgm:prSet phldrT="[Text]"/>
      <dgm:spPr/>
      <dgm:t>
        <a:bodyPr/>
        <a:lstStyle/>
        <a:p>
          <a:r>
            <a:rPr lang="en-US" dirty="0"/>
            <a:t>1933</a:t>
          </a:r>
        </a:p>
      </dgm:t>
    </dgm:pt>
    <dgm:pt modelId="{61F28132-AB43-4559-BAF1-32BABD8E52A9}" type="parTrans" cxnId="{DA461675-A343-4FC0-B3E6-CFECD4B47F48}">
      <dgm:prSet/>
      <dgm:spPr/>
      <dgm:t>
        <a:bodyPr/>
        <a:lstStyle/>
        <a:p>
          <a:endParaRPr lang="en-US"/>
        </a:p>
      </dgm:t>
    </dgm:pt>
    <dgm:pt modelId="{E879748E-FD7C-4CB3-A438-4E45EA8719C5}" type="sibTrans" cxnId="{DA461675-A343-4FC0-B3E6-CFECD4B47F48}">
      <dgm:prSet/>
      <dgm:spPr/>
      <dgm:t>
        <a:bodyPr/>
        <a:lstStyle/>
        <a:p>
          <a:endParaRPr lang="en-US"/>
        </a:p>
      </dgm:t>
    </dgm:pt>
    <dgm:pt modelId="{1E285E28-2AB8-40C8-987E-DCB7893B74CD}">
      <dgm:prSet phldrT="[Text]"/>
      <dgm:spPr/>
      <dgm:t>
        <a:bodyPr/>
        <a:lstStyle/>
        <a:p>
          <a:r>
            <a:rPr lang="en-US" dirty="0"/>
            <a:t>Soil Erosion Service</a:t>
          </a:r>
        </a:p>
      </dgm:t>
    </dgm:pt>
    <dgm:pt modelId="{139403B4-50EE-4866-8AE6-6216283D73FE}" type="parTrans" cxnId="{ED807DBB-60D2-45B9-ABE4-EC37D29D8D89}">
      <dgm:prSet/>
      <dgm:spPr/>
      <dgm:t>
        <a:bodyPr/>
        <a:lstStyle/>
        <a:p>
          <a:endParaRPr lang="en-US"/>
        </a:p>
      </dgm:t>
    </dgm:pt>
    <dgm:pt modelId="{1F6BE7FF-2AFD-430F-9D5E-85D46FD04C0A}" type="sibTrans" cxnId="{ED807DBB-60D2-45B9-ABE4-EC37D29D8D89}">
      <dgm:prSet/>
      <dgm:spPr/>
      <dgm:t>
        <a:bodyPr/>
        <a:lstStyle/>
        <a:p>
          <a:endParaRPr lang="en-US"/>
        </a:p>
      </dgm:t>
    </dgm:pt>
    <dgm:pt modelId="{CF0D35EC-7916-4DA1-9211-97C8CEF496BD}">
      <dgm:prSet phldrT="[Text]"/>
      <dgm:spPr/>
      <dgm:t>
        <a:bodyPr/>
        <a:lstStyle/>
        <a:p>
          <a:r>
            <a:rPr lang="en-US" dirty="0"/>
            <a:t>1935</a:t>
          </a:r>
        </a:p>
      </dgm:t>
    </dgm:pt>
    <dgm:pt modelId="{873BB23C-7E1F-444A-89D9-2B93EA75AE3E}" type="parTrans" cxnId="{937045D4-C143-445E-A4F5-4932287E59D5}">
      <dgm:prSet/>
      <dgm:spPr/>
      <dgm:t>
        <a:bodyPr/>
        <a:lstStyle/>
        <a:p>
          <a:endParaRPr lang="en-US"/>
        </a:p>
      </dgm:t>
    </dgm:pt>
    <dgm:pt modelId="{E1CAE86F-4656-4439-8446-1812CEA14B2E}" type="sibTrans" cxnId="{937045D4-C143-445E-A4F5-4932287E59D5}">
      <dgm:prSet/>
      <dgm:spPr/>
      <dgm:t>
        <a:bodyPr/>
        <a:lstStyle/>
        <a:p>
          <a:endParaRPr lang="en-US"/>
        </a:p>
      </dgm:t>
    </dgm:pt>
    <dgm:pt modelId="{B959459B-605A-422F-8767-3F8C8E1528C5}">
      <dgm:prSet phldrT="[Text]"/>
      <dgm:spPr/>
      <dgm:t>
        <a:bodyPr/>
        <a:lstStyle/>
        <a:p>
          <a:r>
            <a:rPr lang="en-US" dirty="0"/>
            <a:t>Soil Conservation Service</a:t>
          </a:r>
        </a:p>
      </dgm:t>
    </dgm:pt>
    <dgm:pt modelId="{87F9B350-4F74-4DB5-8FDC-AFE9B2BF9037}" type="parTrans" cxnId="{E3D0908D-1651-4ED9-9EBA-5ACB85DB0BB5}">
      <dgm:prSet/>
      <dgm:spPr/>
      <dgm:t>
        <a:bodyPr/>
        <a:lstStyle/>
        <a:p>
          <a:endParaRPr lang="en-US"/>
        </a:p>
      </dgm:t>
    </dgm:pt>
    <dgm:pt modelId="{EC55AD8D-3465-41BF-A8E5-1DABB6A92E24}" type="sibTrans" cxnId="{E3D0908D-1651-4ED9-9EBA-5ACB85DB0BB5}">
      <dgm:prSet/>
      <dgm:spPr/>
      <dgm:t>
        <a:bodyPr/>
        <a:lstStyle/>
        <a:p>
          <a:endParaRPr lang="en-US"/>
        </a:p>
      </dgm:t>
    </dgm:pt>
    <dgm:pt modelId="{DE608882-526A-4258-8C73-20EE66FCCEE0}">
      <dgm:prSet phldrT="[Text]"/>
      <dgm:spPr/>
      <dgm:t>
        <a:bodyPr/>
        <a:lstStyle/>
        <a:p>
          <a:r>
            <a:rPr lang="en-US" dirty="0"/>
            <a:t>1994</a:t>
          </a:r>
        </a:p>
      </dgm:t>
    </dgm:pt>
    <dgm:pt modelId="{1D475F4B-3D9E-4025-97FF-957B51795669}" type="parTrans" cxnId="{5921A723-F743-43A5-9C93-EDB6D05E7702}">
      <dgm:prSet/>
      <dgm:spPr/>
      <dgm:t>
        <a:bodyPr/>
        <a:lstStyle/>
        <a:p>
          <a:endParaRPr lang="en-US"/>
        </a:p>
      </dgm:t>
    </dgm:pt>
    <dgm:pt modelId="{005DF468-DF06-48FA-BFDC-327DE7AE7010}" type="sibTrans" cxnId="{5921A723-F743-43A5-9C93-EDB6D05E7702}">
      <dgm:prSet/>
      <dgm:spPr/>
      <dgm:t>
        <a:bodyPr/>
        <a:lstStyle/>
        <a:p>
          <a:endParaRPr lang="en-US"/>
        </a:p>
      </dgm:t>
    </dgm:pt>
    <dgm:pt modelId="{870CD923-FE73-4093-9F98-36057DBDCC96}">
      <dgm:prSet phldrT="[Text]"/>
      <dgm:spPr/>
      <dgm:t>
        <a:bodyPr/>
        <a:lstStyle/>
        <a:p>
          <a:r>
            <a:rPr lang="en-US" dirty="0"/>
            <a:t>Natural Resources Conservation Service</a:t>
          </a:r>
        </a:p>
      </dgm:t>
    </dgm:pt>
    <dgm:pt modelId="{CB6E4E76-3B35-4999-A51E-7E38486A274B}" type="parTrans" cxnId="{F2B296ED-053C-4FFC-8F42-21D3D9EA9BC2}">
      <dgm:prSet/>
      <dgm:spPr/>
      <dgm:t>
        <a:bodyPr/>
        <a:lstStyle/>
        <a:p>
          <a:endParaRPr lang="en-US"/>
        </a:p>
      </dgm:t>
    </dgm:pt>
    <dgm:pt modelId="{D2394538-D156-45C9-BD98-66E886D50B02}" type="sibTrans" cxnId="{F2B296ED-053C-4FFC-8F42-21D3D9EA9BC2}">
      <dgm:prSet/>
      <dgm:spPr/>
      <dgm:t>
        <a:bodyPr/>
        <a:lstStyle/>
        <a:p>
          <a:endParaRPr lang="en-US"/>
        </a:p>
      </dgm:t>
    </dgm:pt>
    <dgm:pt modelId="{470E535D-94D2-41EE-A2EF-EEE76A209B01}" type="pres">
      <dgm:prSet presAssocID="{105443DC-E02F-4B6F-8F34-A327F7075A4C}" presName="Name0" presStyleCnt="0">
        <dgm:presLayoutVars>
          <dgm:dir/>
          <dgm:animLvl val="lvl"/>
          <dgm:resizeHandles val="exact"/>
        </dgm:presLayoutVars>
      </dgm:prSet>
      <dgm:spPr/>
    </dgm:pt>
    <dgm:pt modelId="{EAD4D4F1-FAAD-4F17-8F67-5086031B3AFE}" type="pres">
      <dgm:prSet presAssocID="{0EA8B87F-2BCE-4769-9480-409C4E1AB4B1}" presName="linNode" presStyleCnt="0"/>
      <dgm:spPr/>
    </dgm:pt>
    <dgm:pt modelId="{B2C0BA52-BB28-44F7-8853-F73627DBF3DA}" type="pres">
      <dgm:prSet presAssocID="{0EA8B87F-2BCE-4769-9480-409C4E1AB4B1}" presName="parentText" presStyleLbl="node1" presStyleIdx="0" presStyleCnt="3" custLinFactNeighborY="-151">
        <dgm:presLayoutVars>
          <dgm:chMax val="1"/>
          <dgm:bulletEnabled val="1"/>
        </dgm:presLayoutVars>
      </dgm:prSet>
      <dgm:spPr/>
    </dgm:pt>
    <dgm:pt modelId="{46401A33-21CF-4F07-8ACC-9D62354DA8B1}" type="pres">
      <dgm:prSet presAssocID="{0EA8B87F-2BCE-4769-9480-409C4E1AB4B1}" presName="descendantText" presStyleLbl="alignAccFollowNode1" presStyleIdx="0" presStyleCnt="3">
        <dgm:presLayoutVars>
          <dgm:bulletEnabled val="1"/>
        </dgm:presLayoutVars>
      </dgm:prSet>
      <dgm:spPr/>
    </dgm:pt>
    <dgm:pt modelId="{D9459CFF-05C8-4F4E-8AFB-2AD1CE131EB8}" type="pres">
      <dgm:prSet presAssocID="{E879748E-FD7C-4CB3-A438-4E45EA8719C5}" presName="sp" presStyleCnt="0"/>
      <dgm:spPr/>
    </dgm:pt>
    <dgm:pt modelId="{5EA23E6C-7888-4CD8-B26D-797ABF3F4E5B}" type="pres">
      <dgm:prSet presAssocID="{CF0D35EC-7916-4DA1-9211-97C8CEF496BD}" presName="linNode" presStyleCnt="0"/>
      <dgm:spPr/>
    </dgm:pt>
    <dgm:pt modelId="{2C02CBBD-F8F0-43D5-BAEB-3A3F8ED7B873}" type="pres">
      <dgm:prSet presAssocID="{CF0D35EC-7916-4DA1-9211-97C8CEF496BD}" presName="parentText" presStyleLbl="node1" presStyleIdx="1" presStyleCnt="3">
        <dgm:presLayoutVars>
          <dgm:chMax val="1"/>
          <dgm:bulletEnabled val="1"/>
        </dgm:presLayoutVars>
      </dgm:prSet>
      <dgm:spPr/>
    </dgm:pt>
    <dgm:pt modelId="{6B8AD662-5B0E-44EE-9486-B94F2E4CFE3A}" type="pres">
      <dgm:prSet presAssocID="{CF0D35EC-7916-4DA1-9211-97C8CEF496BD}" presName="descendantText" presStyleLbl="alignAccFollowNode1" presStyleIdx="1" presStyleCnt="3">
        <dgm:presLayoutVars>
          <dgm:bulletEnabled val="1"/>
        </dgm:presLayoutVars>
      </dgm:prSet>
      <dgm:spPr/>
    </dgm:pt>
    <dgm:pt modelId="{65405974-B32A-401A-A9B0-7D4933B33D2A}" type="pres">
      <dgm:prSet presAssocID="{E1CAE86F-4656-4439-8446-1812CEA14B2E}" presName="sp" presStyleCnt="0"/>
      <dgm:spPr/>
    </dgm:pt>
    <dgm:pt modelId="{CB06C0E4-7F35-4F85-84D1-502ACA141698}" type="pres">
      <dgm:prSet presAssocID="{DE608882-526A-4258-8C73-20EE66FCCEE0}" presName="linNode" presStyleCnt="0"/>
      <dgm:spPr/>
    </dgm:pt>
    <dgm:pt modelId="{47AB4607-D6E5-4E5D-9995-79A001D9CC22}" type="pres">
      <dgm:prSet presAssocID="{DE608882-526A-4258-8C73-20EE66FCCEE0}" presName="parentText" presStyleLbl="node1" presStyleIdx="2" presStyleCnt="3">
        <dgm:presLayoutVars>
          <dgm:chMax val="1"/>
          <dgm:bulletEnabled val="1"/>
        </dgm:presLayoutVars>
      </dgm:prSet>
      <dgm:spPr/>
    </dgm:pt>
    <dgm:pt modelId="{82B87E64-05C9-497E-80DA-B137F370F506}" type="pres">
      <dgm:prSet presAssocID="{DE608882-526A-4258-8C73-20EE66FCCEE0}" presName="descendantText" presStyleLbl="alignAccFollowNode1" presStyleIdx="2" presStyleCnt="3">
        <dgm:presLayoutVars>
          <dgm:bulletEnabled val="1"/>
        </dgm:presLayoutVars>
      </dgm:prSet>
      <dgm:spPr/>
    </dgm:pt>
  </dgm:ptLst>
  <dgm:cxnLst>
    <dgm:cxn modelId="{B9B81014-4874-48C8-B4DF-4457D7DB0E94}" type="presOf" srcId="{B959459B-605A-422F-8767-3F8C8E1528C5}" destId="{6B8AD662-5B0E-44EE-9486-B94F2E4CFE3A}" srcOrd="0" destOrd="0" presId="urn:microsoft.com/office/officeart/2005/8/layout/vList5"/>
    <dgm:cxn modelId="{18960B1D-CCB4-41C5-BD65-E27673C07F2F}" type="presOf" srcId="{105443DC-E02F-4B6F-8F34-A327F7075A4C}" destId="{470E535D-94D2-41EE-A2EF-EEE76A209B01}" srcOrd="0" destOrd="0" presId="urn:microsoft.com/office/officeart/2005/8/layout/vList5"/>
    <dgm:cxn modelId="{5921A723-F743-43A5-9C93-EDB6D05E7702}" srcId="{105443DC-E02F-4B6F-8F34-A327F7075A4C}" destId="{DE608882-526A-4258-8C73-20EE66FCCEE0}" srcOrd="2" destOrd="0" parTransId="{1D475F4B-3D9E-4025-97FF-957B51795669}" sibTransId="{005DF468-DF06-48FA-BFDC-327DE7AE7010}"/>
    <dgm:cxn modelId="{F883D223-42E1-4895-8345-C93CC9573496}" type="presOf" srcId="{870CD923-FE73-4093-9F98-36057DBDCC96}" destId="{82B87E64-05C9-497E-80DA-B137F370F506}" srcOrd="0" destOrd="0" presId="urn:microsoft.com/office/officeart/2005/8/layout/vList5"/>
    <dgm:cxn modelId="{30E8EA5C-3AD7-4C1C-9EBE-75CCEF85FA14}" type="presOf" srcId="{1E285E28-2AB8-40C8-987E-DCB7893B74CD}" destId="{46401A33-21CF-4F07-8ACC-9D62354DA8B1}" srcOrd="0" destOrd="0" presId="urn:microsoft.com/office/officeart/2005/8/layout/vList5"/>
    <dgm:cxn modelId="{F89EB863-25E6-4572-87D7-3823965D8AE2}" type="presOf" srcId="{CF0D35EC-7916-4DA1-9211-97C8CEF496BD}" destId="{2C02CBBD-F8F0-43D5-BAEB-3A3F8ED7B873}" srcOrd="0" destOrd="0" presId="urn:microsoft.com/office/officeart/2005/8/layout/vList5"/>
    <dgm:cxn modelId="{DA461675-A343-4FC0-B3E6-CFECD4B47F48}" srcId="{105443DC-E02F-4B6F-8F34-A327F7075A4C}" destId="{0EA8B87F-2BCE-4769-9480-409C4E1AB4B1}" srcOrd="0" destOrd="0" parTransId="{61F28132-AB43-4559-BAF1-32BABD8E52A9}" sibTransId="{E879748E-FD7C-4CB3-A438-4E45EA8719C5}"/>
    <dgm:cxn modelId="{A3769F83-A167-4FC7-9611-059A653C7ECE}" type="presOf" srcId="{DE608882-526A-4258-8C73-20EE66FCCEE0}" destId="{47AB4607-D6E5-4E5D-9995-79A001D9CC22}" srcOrd="0" destOrd="0" presId="urn:microsoft.com/office/officeart/2005/8/layout/vList5"/>
    <dgm:cxn modelId="{E3D0908D-1651-4ED9-9EBA-5ACB85DB0BB5}" srcId="{CF0D35EC-7916-4DA1-9211-97C8CEF496BD}" destId="{B959459B-605A-422F-8767-3F8C8E1528C5}" srcOrd="0" destOrd="0" parTransId="{87F9B350-4F74-4DB5-8FDC-AFE9B2BF9037}" sibTransId="{EC55AD8D-3465-41BF-A8E5-1DABB6A92E24}"/>
    <dgm:cxn modelId="{ED807DBB-60D2-45B9-ABE4-EC37D29D8D89}" srcId="{0EA8B87F-2BCE-4769-9480-409C4E1AB4B1}" destId="{1E285E28-2AB8-40C8-987E-DCB7893B74CD}" srcOrd="0" destOrd="0" parTransId="{139403B4-50EE-4866-8AE6-6216283D73FE}" sibTransId="{1F6BE7FF-2AFD-430F-9D5E-85D46FD04C0A}"/>
    <dgm:cxn modelId="{20C634C3-822F-4E18-9FDD-3EC97676B320}" type="presOf" srcId="{0EA8B87F-2BCE-4769-9480-409C4E1AB4B1}" destId="{B2C0BA52-BB28-44F7-8853-F73627DBF3DA}" srcOrd="0" destOrd="0" presId="urn:microsoft.com/office/officeart/2005/8/layout/vList5"/>
    <dgm:cxn modelId="{937045D4-C143-445E-A4F5-4932287E59D5}" srcId="{105443DC-E02F-4B6F-8F34-A327F7075A4C}" destId="{CF0D35EC-7916-4DA1-9211-97C8CEF496BD}" srcOrd="1" destOrd="0" parTransId="{873BB23C-7E1F-444A-89D9-2B93EA75AE3E}" sibTransId="{E1CAE86F-4656-4439-8446-1812CEA14B2E}"/>
    <dgm:cxn modelId="{F2B296ED-053C-4FFC-8F42-21D3D9EA9BC2}" srcId="{DE608882-526A-4258-8C73-20EE66FCCEE0}" destId="{870CD923-FE73-4093-9F98-36057DBDCC96}" srcOrd="0" destOrd="0" parTransId="{CB6E4E76-3B35-4999-A51E-7E38486A274B}" sibTransId="{D2394538-D156-45C9-BD98-66E886D50B02}"/>
    <dgm:cxn modelId="{5B51B200-5997-4EB0-AB71-B2D1D1F5BFE6}" type="presParOf" srcId="{470E535D-94D2-41EE-A2EF-EEE76A209B01}" destId="{EAD4D4F1-FAAD-4F17-8F67-5086031B3AFE}" srcOrd="0" destOrd="0" presId="urn:microsoft.com/office/officeart/2005/8/layout/vList5"/>
    <dgm:cxn modelId="{E40C3E42-68EF-4496-9BE2-CA48B9B667F0}" type="presParOf" srcId="{EAD4D4F1-FAAD-4F17-8F67-5086031B3AFE}" destId="{B2C0BA52-BB28-44F7-8853-F73627DBF3DA}" srcOrd="0" destOrd="0" presId="urn:microsoft.com/office/officeart/2005/8/layout/vList5"/>
    <dgm:cxn modelId="{9B245558-03EF-4445-AF25-C8D87D95F839}" type="presParOf" srcId="{EAD4D4F1-FAAD-4F17-8F67-5086031B3AFE}" destId="{46401A33-21CF-4F07-8ACC-9D62354DA8B1}" srcOrd="1" destOrd="0" presId="urn:microsoft.com/office/officeart/2005/8/layout/vList5"/>
    <dgm:cxn modelId="{83B8185B-DFF8-49EC-8C13-B3AF3CC05D1B}" type="presParOf" srcId="{470E535D-94D2-41EE-A2EF-EEE76A209B01}" destId="{D9459CFF-05C8-4F4E-8AFB-2AD1CE131EB8}" srcOrd="1" destOrd="0" presId="urn:microsoft.com/office/officeart/2005/8/layout/vList5"/>
    <dgm:cxn modelId="{C7FB6FA0-AD7A-4A5A-9A15-4961324CDA03}" type="presParOf" srcId="{470E535D-94D2-41EE-A2EF-EEE76A209B01}" destId="{5EA23E6C-7888-4CD8-B26D-797ABF3F4E5B}" srcOrd="2" destOrd="0" presId="urn:microsoft.com/office/officeart/2005/8/layout/vList5"/>
    <dgm:cxn modelId="{78B63002-BEDF-4DAF-8C04-4AE1117F2C3C}" type="presParOf" srcId="{5EA23E6C-7888-4CD8-B26D-797ABF3F4E5B}" destId="{2C02CBBD-F8F0-43D5-BAEB-3A3F8ED7B873}" srcOrd="0" destOrd="0" presId="urn:microsoft.com/office/officeart/2005/8/layout/vList5"/>
    <dgm:cxn modelId="{F555C625-8144-44DC-B581-2CDB077E1CEA}" type="presParOf" srcId="{5EA23E6C-7888-4CD8-B26D-797ABF3F4E5B}" destId="{6B8AD662-5B0E-44EE-9486-B94F2E4CFE3A}" srcOrd="1" destOrd="0" presId="urn:microsoft.com/office/officeart/2005/8/layout/vList5"/>
    <dgm:cxn modelId="{6B34193F-6F48-4FB1-8333-A4D2BF79861E}" type="presParOf" srcId="{470E535D-94D2-41EE-A2EF-EEE76A209B01}" destId="{65405974-B32A-401A-A9B0-7D4933B33D2A}" srcOrd="3" destOrd="0" presId="urn:microsoft.com/office/officeart/2005/8/layout/vList5"/>
    <dgm:cxn modelId="{AD03DA40-0788-4DA5-8DAF-C1676D5D60D8}" type="presParOf" srcId="{470E535D-94D2-41EE-A2EF-EEE76A209B01}" destId="{CB06C0E4-7F35-4F85-84D1-502ACA141698}" srcOrd="4" destOrd="0" presId="urn:microsoft.com/office/officeart/2005/8/layout/vList5"/>
    <dgm:cxn modelId="{80C37F38-9971-42BB-8A6A-1AD53092D14C}" type="presParOf" srcId="{CB06C0E4-7F35-4F85-84D1-502ACA141698}" destId="{47AB4607-D6E5-4E5D-9995-79A001D9CC22}" srcOrd="0" destOrd="0" presId="urn:microsoft.com/office/officeart/2005/8/layout/vList5"/>
    <dgm:cxn modelId="{86440FB6-2C0F-42C7-A43C-AC60BD96FFB5}" type="presParOf" srcId="{CB06C0E4-7F35-4F85-84D1-502ACA141698}" destId="{82B87E64-05C9-497E-80DA-B137F370F5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E7C48-7188-49D6-AB9A-050E39C465A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894A288-869E-4F38-A550-EE3A36DCE575}">
      <dgm:prSet phldrT="[Text]" custT="1"/>
      <dgm:spPr/>
      <dgm:t>
        <a:bodyPr/>
        <a:lstStyle/>
        <a:p>
          <a:r>
            <a:rPr lang="en-US" sz="1200" b="1" dirty="0"/>
            <a:t>Soil Scientists</a:t>
          </a:r>
        </a:p>
      </dgm:t>
    </dgm:pt>
    <dgm:pt modelId="{499EEFDB-8ED0-483C-ABF0-677AAF4568D9}" type="parTrans" cxnId="{DA4E2841-553C-4A67-BC0F-E7E8DFAE6E02}">
      <dgm:prSet/>
      <dgm:spPr/>
      <dgm:t>
        <a:bodyPr/>
        <a:lstStyle/>
        <a:p>
          <a:endParaRPr lang="en-US"/>
        </a:p>
      </dgm:t>
    </dgm:pt>
    <dgm:pt modelId="{D06FAFF2-3CF6-47A6-96AC-6A2091FE7E12}" type="sibTrans" cxnId="{DA4E2841-553C-4A67-BC0F-E7E8DFAE6E02}">
      <dgm:prSet/>
      <dgm:spPr/>
      <dgm:t>
        <a:bodyPr/>
        <a:lstStyle/>
        <a:p>
          <a:endParaRPr lang="en-US"/>
        </a:p>
      </dgm:t>
    </dgm:pt>
    <dgm:pt modelId="{00B4893E-0016-4B71-91D8-B93620C5B07E}">
      <dgm:prSet phldrT="[Text]" custT="1"/>
      <dgm:spPr/>
      <dgm:t>
        <a:bodyPr/>
        <a:lstStyle/>
        <a:p>
          <a:r>
            <a:rPr lang="en-US" sz="1200" b="1" dirty="0"/>
            <a:t>Resource Conservationists</a:t>
          </a:r>
        </a:p>
      </dgm:t>
    </dgm:pt>
    <dgm:pt modelId="{A31A567B-B658-4CF1-8564-3C92E8538178}" type="parTrans" cxnId="{D0B394DD-3202-4D00-BEB4-15C9F10D4C54}">
      <dgm:prSet/>
      <dgm:spPr/>
      <dgm:t>
        <a:bodyPr/>
        <a:lstStyle/>
        <a:p>
          <a:endParaRPr lang="en-US"/>
        </a:p>
      </dgm:t>
    </dgm:pt>
    <dgm:pt modelId="{4FD1DE92-4D30-41CE-BCB0-6A3737968B5B}" type="sibTrans" cxnId="{D0B394DD-3202-4D00-BEB4-15C9F10D4C54}">
      <dgm:prSet/>
      <dgm:spPr/>
      <dgm:t>
        <a:bodyPr/>
        <a:lstStyle/>
        <a:p>
          <a:endParaRPr lang="en-US"/>
        </a:p>
      </dgm:t>
    </dgm:pt>
    <dgm:pt modelId="{42647352-B172-455B-A90C-57EB41F15372}">
      <dgm:prSet phldrT="[Text]" custT="1"/>
      <dgm:spPr/>
      <dgm:t>
        <a:bodyPr/>
        <a:lstStyle/>
        <a:p>
          <a:r>
            <a:rPr lang="en-US" sz="1200" b="1" dirty="0"/>
            <a:t>Grazing Lands Specialists</a:t>
          </a:r>
        </a:p>
      </dgm:t>
    </dgm:pt>
    <dgm:pt modelId="{0B404700-C430-44C2-9FAE-95B5A6A78F42}" type="parTrans" cxnId="{336FD4EE-E87E-4CD3-9163-D8A01AFE0408}">
      <dgm:prSet/>
      <dgm:spPr/>
      <dgm:t>
        <a:bodyPr/>
        <a:lstStyle/>
        <a:p>
          <a:endParaRPr lang="en-US"/>
        </a:p>
      </dgm:t>
    </dgm:pt>
    <dgm:pt modelId="{06BE2FFC-41DF-416B-AA08-A78D47CEE146}" type="sibTrans" cxnId="{336FD4EE-E87E-4CD3-9163-D8A01AFE0408}">
      <dgm:prSet/>
      <dgm:spPr/>
      <dgm:t>
        <a:bodyPr/>
        <a:lstStyle/>
        <a:p>
          <a:endParaRPr lang="en-US"/>
        </a:p>
      </dgm:t>
    </dgm:pt>
    <dgm:pt modelId="{E4552C32-5AD0-45C2-A33B-2037F7A83372}">
      <dgm:prSet phldrT="[Text]" custT="1"/>
      <dgm:spPr/>
      <dgm:t>
        <a:bodyPr/>
        <a:lstStyle/>
        <a:p>
          <a:r>
            <a:rPr lang="en-US" sz="1200" b="1" dirty="0"/>
            <a:t>Engineers</a:t>
          </a:r>
        </a:p>
      </dgm:t>
    </dgm:pt>
    <dgm:pt modelId="{408821CA-7C65-4660-B92D-3D0A5F6B7A6D}" type="parTrans" cxnId="{B171DFCB-1544-45A7-8126-0657FF6CD065}">
      <dgm:prSet/>
      <dgm:spPr/>
      <dgm:t>
        <a:bodyPr/>
        <a:lstStyle/>
        <a:p>
          <a:endParaRPr lang="en-US"/>
        </a:p>
      </dgm:t>
    </dgm:pt>
    <dgm:pt modelId="{7399B82B-9B53-451B-9718-02E71FDAAB8E}" type="sibTrans" cxnId="{B171DFCB-1544-45A7-8126-0657FF6CD065}">
      <dgm:prSet/>
      <dgm:spPr/>
      <dgm:t>
        <a:bodyPr/>
        <a:lstStyle/>
        <a:p>
          <a:endParaRPr lang="en-US"/>
        </a:p>
      </dgm:t>
    </dgm:pt>
    <dgm:pt modelId="{B80E8D6F-9348-4309-90FD-455E836BAE3B}">
      <dgm:prSet phldrT="[Text]" custT="1"/>
      <dgm:spPr/>
      <dgm:t>
        <a:bodyPr/>
        <a:lstStyle/>
        <a:p>
          <a:r>
            <a:rPr lang="en-US" sz="1200" b="1" dirty="0"/>
            <a:t>Biologists</a:t>
          </a:r>
        </a:p>
      </dgm:t>
    </dgm:pt>
    <dgm:pt modelId="{E5A27289-7660-4B43-9DAF-7990E641ACF2}" type="parTrans" cxnId="{8E838782-E4C5-4BA6-8B41-B072B1AAC0CD}">
      <dgm:prSet/>
      <dgm:spPr/>
      <dgm:t>
        <a:bodyPr/>
        <a:lstStyle/>
        <a:p>
          <a:endParaRPr lang="en-US"/>
        </a:p>
      </dgm:t>
    </dgm:pt>
    <dgm:pt modelId="{38F3AFD3-7C8D-4E7E-A4EC-3C18BC189200}" type="sibTrans" cxnId="{8E838782-E4C5-4BA6-8B41-B072B1AAC0CD}">
      <dgm:prSet/>
      <dgm:spPr/>
      <dgm:t>
        <a:bodyPr/>
        <a:lstStyle/>
        <a:p>
          <a:endParaRPr lang="en-US"/>
        </a:p>
      </dgm:t>
    </dgm:pt>
    <dgm:pt modelId="{249EE1F1-0B29-40F8-888B-D306984CEEDF}">
      <dgm:prSet phldrT="[Text]" custT="1"/>
      <dgm:spPr/>
      <dgm:t>
        <a:bodyPr/>
        <a:lstStyle/>
        <a:p>
          <a:r>
            <a:rPr lang="en-US" sz="1200" b="1" dirty="0"/>
            <a:t>Botanists</a:t>
          </a:r>
        </a:p>
      </dgm:t>
    </dgm:pt>
    <dgm:pt modelId="{FDF43482-0047-4947-9875-5967D4ED68AD}" type="parTrans" cxnId="{13F2D8BA-DFF1-4BE9-A72E-0E6AA44D89FC}">
      <dgm:prSet/>
      <dgm:spPr/>
      <dgm:t>
        <a:bodyPr/>
        <a:lstStyle/>
        <a:p>
          <a:endParaRPr lang="en-US"/>
        </a:p>
      </dgm:t>
    </dgm:pt>
    <dgm:pt modelId="{670ABC0F-E3EC-408D-9344-0E0AE76DD618}" type="sibTrans" cxnId="{13F2D8BA-DFF1-4BE9-A72E-0E6AA44D89FC}">
      <dgm:prSet/>
      <dgm:spPr/>
      <dgm:t>
        <a:bodyPr/>
        <a:lstStyle/>
        <a:p>
          <a:endParaRPr lang="en-US"/>
        </a:p>
      </dgm:t>
    </dgm:pt>
    <dgm:pt modelId="{CB315852-B2AE-4D33-AE5C-92BEE3990238}">
      <dgm:prSet phldrT="[Text]" custT="1"/>
      <dgm:spPr/>
      <dgm:t>
        <a:bodyPr/>
        <a:lstStyle/>
        <a:p>
          <a:r>
            <a:rPr lang="en-US" sz="1200" b="1" dirty="0"/>
            <a:t>Agronomists</a:t>
          </a:r>
        </a:p>
      </dgm:t>
    </dgm:pt>
    <dgm:pt modelId="{9366F544-F2A5-4075-BC3E-2B4B95A678D2}" type="parTrans" cxnId="{A8393F1E-735D-4499-AAE5-B0A17BA839E1}">
      <dgm:prSet/>
      <dgm:spPr/>
      <dgm:t>
        <a:bodyPr/>
        <a:lstStyle/>
        <a:p>
          <a:endParaRPr lang="en-US"/>
        </a:p>
      </dgm:t>
    </dgm:pt>
    <dgm:pt modelId="{C788EE61-4A22-40BD-9BAC-1E3894E0A837}" type="sibTrans" cxnId="{A8393F1E-735D-4499-AAE5-B0A17BA839E1}">
      <dgm:prSet/>
      <dgm:spPr/>
      <dgm:t>
        <a:bodyPr/>
        <a:lstStyle/>
        <a:p>
          <a:endParaRPr lang="en-US"/>
        </a:p>
      </dgm:t>
    </dgm:pt>
    <dgm:pt modelId="{0B209CFD-AC19-4905-86C1-D57942EB1644}">
      <dgm:prSet phldrT="[Text]" custT="1"/>
      <dgm:spPr/>
      <dgm:t>
        <a:bodyPr/>
        <a:lstStyle/>
        <a:p>
          <a:r>
            <a:rPr lang="en-US" sz="1200" b="1" dirty="0"/>
            <a:t>Foresters</a:t>
          </a:r>
        </a:p>
      </dgm:t>
    </dgm:pt>
    <dgm:pt modelId="{CE40D7F9-C5E3-4BD3-AE90-736E586B2FA7}" type="parTrans" cxnId="{CEC54610-EC41-4288-855E-64BBB3C257BD}">
      <dgm:prSet/>
      <dgm:spPr/>
      <dgm:t>
        <a:bodyPr/>
        <a:lstStyle/>
        <a:p>
          <a:endParaRPr lang="en-US"/>
        </a:p>
      </dgm:t>
    </dgm:pt>
    <dgm:pt modelId="{DA486A3C-CC60-43D1-AAF2-A9DA7FF21BD6}" type="sibTrans" cxnId="{CEC54610-EC41-4288-855E-64BBB3C257BD}">
      <dgm:prSet/>
      <dgm:spPr/>
      <dgm:t>
        <a:bodyPr/>
        <a:lstStyle/>
        <a:p>
          <a:endParaRPr lang="en-US"/>
        </a:p>
      </dgm:t>
    </dgm:pt>
    <dgm:pt modelId="{37169F7B-76E0-4BD2-8909-357A4BBC99BE}">
      <dgm:prSet phldrT="[Text]" custT="1"/>
      <dgm:spPr/>
      <dgm:t>
        <a:bodyPr/>
        <a:lstStyle/>
        <a:p>
          <a:r>
            <a:rPr lang="en-US" sz="1200" b="1" dirty="0"/>
            <a:t>Conservation Technicians</a:t>
          </a:r>
        </a:p>
      </dgm:t>
    </dgm:pt>
    <dgm:pt modelId="{124876DE-3BF1-4E6E-A549-273085976590}" type="parTrans" cxnId="{FABC70C5-942C-4029-9404-55F386B32821}">
      <dgm:prSet/>
      <dgm:spPr/>
      <dgm:t>
        <a:bodyPr/>
        <a:lstStyle/>
        <a:p>
          <a:endParaRPr lang="en-US"/>
        </a:p>
      </dgm:t>
    </dgm:pt>
    <dgm:pt modelId="{FB504723-6BFC-4CE1-84EE-1754B558C13E}" type="sibTrans" cxnId="{FABC70C5-942C-4029-9404-55F386B32821}">
      <dgm:prSet/>
      <dgm:spPr/>
      <dgm:t>
        <a:bodyPr/>
        <a:lstStyle/>
        <a:p>
          <a:endParaRPr lang="en-US"/>
        </a:p>
      </dgm:t>
    </dgm:pt>
    <dgm:pt modelId="{73931883-6809-4BA2-91DE-E203206FC1CF}">
      <dgm:prSet phldrT="[Text]" custT="1"/>
      <dgm:spPr/>
      <dgm:t>
        <a:bodyPr/>
        <a:lstStyle/>
        <a:p>
          <a:r>
            <a:rPr lang="en-US" sz="1200" b="1" dirty="0"/>
            <a:t>Administrative Staff</a:t>
          </a:r>
        </a:p>
      </dgm:t>
    </dgm:pt>
    <dgm:pt modelId="{0F04EBB5-B5EC-418E-8FD8-5E5605EE2394}" type="parTrans" cxnId="{AE4C617E-E8D6-49F3-A859-772095300B9A}">
      <dgm:prSet/>
      <dgm:spPr/>
      <dgm:t>
        <a:bodyPr/>
        <a:lstStyle/>
        <a:p>
          <a:endParaRPr lang="en-US"/>
        </a:p>
      </dgm:t>
    </dgm:pt>
    <dgm:pt modelId="{20712405-FBA0-473E-A207-8EC18C5751AF}" type="sibTrans" cxnId="{AE4C617E-E8D6-49F3-A859-772095300B9A}">
      <dgm:prSet/>
      <dgm:spPr/>
      <dgm:t>
        <a:bodyPr/>
        <a:lstStyle/>
        <a:p>
          <a:endParaRPr lang="en-US"/>
        </a:p>
      </dgm:t>
    </dgm:pt>
    <dgm:pt modelId="{E34CE364-5FEF-4FE8-BE1E-E421AB154169}" type="pres">
      <dgm:prSet presAssocID="{1D9E7C48-7188-49D6-AB9A-050E39C465A9}" presName="linear" presStyleCnt="0">
        <dgm:presLayoutVars>
          <dgm:dir/>
          <dgm:animLvl val="lvl"/>
          <dgm:resizeHandles val="exact"/>
        </dgm:presLayoutVars>
      </dgm:prSet>
      <dgm:spPr/>
    </dgm:pt>
    <dgm:pt modelId="{240F5025-4052-4F91-AB5B-1974281B80A2}" type="pres">
      <dgm:prSet presAssocID="{6894A288-869E-4F38-A550-EE3A36DCE575}" presName="parentLin" presStyleCnt="0"/>
      <dgm:spPr/>
    </dgm:pt>
    <dgm:pt modelId="{FA3D5D12-4335-4B24-9BC9-295996266267}" type="pres">
      <dgm:prSet presAssocID="{6894A288-869E-4F38-A550-EE3A36DCE575}" presName="parentLeftMargin" presStyleLbl="node1" presStyleIdx="0" presStyleCnt="10"/>
      <dgm:spPr/>
    </dgm:pt>
    <dgm:pt modelId="{E774D735-BC5A-46F3-90AD-E12C4BFE66EB}" type="pres">
      <dgm:prSet presAssocID="{6894A288-869E-4F38-A550-EE3A36DCE575}" presName="parentText" presStyleLbl="node1" presStyleIdx="0" presStyleCnt="10">
        <dgm:presLayoutVars>
          <dgm:chMax val="0"/>
          <dgm:bulletEnabled val="1"/>
        </dgm:presLayoutVars>
      </dgm:prSet>
      <dgm:spPr/>
    </dgm:pt>
    <dgm:pt modelId="{D620A54A-760B-4659-8959-3D946870B801}" type="pres">
      <dgm:prSet presAssocID="{6894A288-869E-4F38-A550-EE3A36DCE575}" presName="negativeSpace" presStyleCnt="0"/>
      <dgm:spPr/>
    </dgm:pt>
    <dgm:pt modelId="{48D49C38-11D7-4CE8-AB28-F73FF244CAC0}" type="pres">
      <dgm:prSet presAssocID="{6894A288-869E-4F38-A550-EE3A36DCE575}" presName="childText" presStyleLbl="conFgAcc1" presStyleIdx="0" presStyleCnt="10">
        <dgm:presLayoutVars>
          <dgm:bulletEnabled val="1"/>
        </dgm:presLayoutVars>
      </dgm:prSet>
      <dgm:spPr/>
    </dgm:pt>
    <dgm:pt modelId="{98BA69F9-A25D-46DF-8B99-2B18073D6739}" type="pres">
      <dgm:prSet presAssocID="{D06FAFF2-3CF6-47A6-96AC-6A2091FE7E12}" presName="spaceBetweenRectangles" presStyleCnt="0"/>
      <dgm:spPr/>
    </dgm:pt>
    <dgm:pt modelId="{8D4712E9-1C8B-4461-98DC-0B6B22763281}" type="pres">
      <dgm:prSet presAssocID="{00B4893E-0016-4B71-91D8-B93620C5B07E}" presName="parentLin" presStyleCnt="0"/>
      <dgm:spPr/>
    </dgm:pt>
    <dgm:pt modelId="{A9DB7809-F643-43F3-BC6B-90BD1B8F338D}" type="pres">
      <dgm:prSet presAssocID="{00B4893E-0016-4B71-91D8-B93620C5B07E}" presName="parentLeftMargin" presStyleLbl="node1" presStyleIdx="0" presStyleCnt="10"/>
      <dgm:spPr/>
    </dgm:pt>
    <dgm:pt modelId="{CE6CF70A-DD75-4F6E-9D6C-41A82C1999C3}" type="pres">
      <dgm:prSet presAssocID="{00B4893E-0016-4B71-91D8-B93620C5B07E}" presName="parentText" presStyleLbl="node1" presStyleIdx="1" presStyleCnt="10">
        <dgm:presLayoutVars>
          <dgm:chMax val="0"/>
          <dgm:bulletEnabled val="1"/>
        </dgm:presLayoutVars>
      </dgm:prSet>
      <dgm:spPr/>
    </dgm:pt>
    <dgm:pt modelId="{EC00B7BE-3A29-40E3-98E4-962EB00E51DE}" type="pres">
      <dgm:prSet presAssocID="{00B4893E-0016-4B71-91D8-B93620C5B07E}" presName="negativeSpace" presStyleCnt="0"/>
      <dgm:spPr/>
    </dgm:pt>
    <dgm:pt modelId="{411644D2-14AF-4050-9E33-56C2D5330E22}" type="pres">
      <dgm:prSet presAssocID="{00B4893E-0016-4B71-91D8-B93620C5B07E}" presName="childText" presStyleLbl="conFgAcc1" presStyleIdx="1" presStyleCnt="10">
        <dgm:presLayoutVars>
          <dgm:bulletEnabled val="1"/>
        </dgm:presLayoutVars>
      </dgm:prSet>
      <dgm:spPr/>
    </dgm:pt>
    <dgm:pt modelId="{8A27F8D5-45FF-4B04-9413-9CFF312F30C2}" type="pres">
      <dgm:prSet presAssocID="{4FD1DE92-4D30-41CE-BCB0-6A3737968B5B}" presName="spaceBetweenRectangles" presStyleCnt="0"/>
      <dgm:spPr/>
    </dgm:pt>
    <dgm:pt modelId="{53EDA0A5-0800-481C-8FA7-9A223340E912}" type="pres">
      <dgm:prSet presAssocID="{42647352-B172-455B-A90C-57EB41F15372}" presName="parentLin" presStyleCnt="0"/>
      <dgm:spPr/>
    </dgm:pt>
    <dgm:pt modelId="{A31EBEC3-04E2-468D-9FF0-B9A6B83E4537}" type="pres">
      <dgm:prSet presAssocID="{42647352-B172-455B-A90C-57EB41F15372}" presName="parentLeftMargin" presStyleLbl="node1" presStyleIdx="1" presStyleCnt="10"/>
      <dgm:spPr/>
    </dgm:pt>
    <dgm:pt modelId="{5F68CC22-5186-4769-824A-2060BE273CB7}" type="pres">
      <dgm:prSet presAssocID="{42647352-B172-455B-A90C-57EB41F15372}" presName="parentText" presStyleLbl="node1" presStyleIdx="2" presStyleCnt="10">
        <dgm:presLayoutVars>
          <dgm:chMax val="0"/>
          <dgm:bulletEnabled val="1"/>
        </dgm:presLayoutVars>
      </dgm:prSet>
      <dgm:spPr/>
    </dgm:pt>
    <dgm:pt modelId="{AAF67117-5935-48CD-9DB2-78CB4BA6C2D9}" type="pres">
      <dgm:prSet presAssocID="{42647352-B172-455B-A90C-57EB41F15372}" presName="negativeSpace" presStyleCnt="0"/>
      <dgm:spPr/>
    </dgm:pt>
    <dgm:pt modelId="{0295AC8F-D1B5-4AE2-883C-F4EBDF70D02A}" type="pres">
      <dgm:prSet presAssocID="{42647352-B172-455B-A90C-57EB41F15372}" presName="childText" presStyleLbl="conFgAcc1" presStyleIdx="2" presStyleCnt="10">
        <dgm:presLayoutVars>
          <dgm:bulletEnabled val="1"/>
        </dgm:presLayoutVars>
      </dgm:prSet>
      <dgm:spPr/>
    </dgm:pt>
    <dgm:pt modelId="{857A8984-BD83-4C0C-9E85-35CCD9DB80B2}" type="pres">
      <dgm:prSet presAssocID="{06BE2FFC-41DF-416B-AA08-A78D47CEE146}" presName="spaceBetweenRectangles" presStyleCnt="0"/>
      <dgm:spPr/>
    </dgm:pt>
    <dgm:pt modelId="{56C9C06C-A1F0-42FD-A840-128CB4580449}" type="pres">
      <dgm:prSet presAssocID="{E4552C32-5AD0-45C2-A33B-2037F7A83372}" presName="parentLin" presStyleCnt="0"/>
      <dgm:spPr/>
    </dgm:pt>
    <dgm:pt modelId="{1849ED4C-3FD6-42B7-A14B-02DB7653CF4C}" type="pres">
      <dgm:prSet presAssocID="{E4552C32-5AD0-45C2-A33B-2037F7A83372}" presName="parentLeftMargin" presStyleLbl="node1" presStyleIdx="2" presStyleCnt="10"/>
      <dgm:spPr/>
    </dgm:pt>
    <dgm:pt modelId="{77726116-37AD-43B3-B1DE-23EFCCB8339E}" type="pres">
      <dgm:prSet presAssocID="{E4552C32-5AD0-45C2-A33B-2037F7A83372}" presName="parentText" presStyleLbl="node1" presStyleIdx="3" presStyleCnt="10">
        <dgm:presLayoutVars>
          <dgm:chMax val="0"/>
          <dgm:bulletEnabled val="1"/>
        </dgm:presLayoutVars>
      </dgm:prSet>
      <dgm:spPr/>
    </dgm:pt>
    <dgm:pt modelId="{9E17B4A6-D754-4827-88E5-CCB83B536808}" type="pres">
      <dgm:prSet presAssocID="{E4552C32-5AD0-45C2-A33B-2037F7A83372}" presName="negativeSpace" presStyleCnt="0"/>
      <dgm:spPr/>
    </dgm:pt>
    <dgm:pt modelId="{65EE06EE-AF80-4B14-AEB3-678342583AEF}" type="pres">
      <dgm:prSet presAssocID="{E4552C32-5AD0-45C2-A33B-2037F7A83372}" presName="childText" presStyleLbl="conFgAcc1" presStyleIdx="3" presStyleCnt="10">
        <dgm:presLayoutVars>
          <dgm:bulletEnabled val="1"/>
        </dgm:presLayoutVars>
      </dgm:prSet>
      <dgm:spPr/>
    </dgm:pt>
    <dgm:pt modelId="{D8EE4876-1E0C-4E5E-AABB-E8A6A54C06CE}" type="pres">
      <dgm:prSet presAssocID="{7399B82B-9B53-451B-9718-02E71FDAAB8E}" presName="spaceBetweenRectangles" presStyleCnt="0"/>
      <dgm:spPr/>
    </dgm:pt>
    <dgm:pt modelId="{AE7BA4B3-6820-44D6-A070-ACD9CA2E36AA}" type="pres">
      <dgm:prSet presAssocID="{B80E8D6F-9348-4309-90FD-455E836BAE3B}" presName="parentLin" presStyleCnt="0"/>
      <dgm:spPr/>
    </dgm:pt>
    <dgm:pt modelId="{E1D493ED-319D-4C48-95FE-603957B611DD}" type="pres">
      <dgm:prSet presAssocID="{B80E8D6F-9348-4309-90FD-455E836BAE3B}" presName="parentLeftMargin" presStyleLbl="node1" presStyleIdx="3" presStyleCnt="10"/>
      <dgm:spPr/>
    </dgm:pt>
    <dgm:pt modelId="{773EB13A-C244-4C03-BE90-18D12BF77D93}" type="pres">
      <dgm:prSet presAssocID="{B80E8D6F-9348-4309-90FD-455E836BAE3B}" presName="parentText" presStyleLbl="node1" presStyleIdx="4" presStyleCnt="10">
        <dgm:presLayoutVars>
          <dgm:chMax val="0"/>
          <dgm:bulletEnabled val="1"/>
        </dgm:presLayoutVars>
      </dgm:prSet>
      <dgm:spPr/>
    </dgm:pt>
    <dgm:pt modelId="{CEE30227-205C-47FA-BD43-391104B5E7E3}" type="pres">
      <dgm:prSet presAssocID="{B80E8D6F-9348-4309-90FD-455E836BAE3B}" presName="negativeSpace" presStyleCnt="0"/>
      <dgm:spPr/>
    </dgm:pt>
    <dgm:pt modelId="{C5B0BB0C-BDAB-4157-86B6-2C4694D63F30}" type="pres">
      <dgm:prSet presAssocID="{B80E8D6F-9348-4309-90FD-455E836BAE3B}" presName="childText" presStyleLbl="conFgAcc1" presStyleIdx="4" presStyleCnt="10">
        <dgm:presLayoutVars>
          <dgm:bulletEnabled val="1"/>
        </dgm:presLayoutVars>
      </dgm:prSet>
      <dgm:spPr/>
    </dgm:pt>
    <dgm:pt modelId="{6EADFFB7-9F4E-4DE8-BBA8-B7F93E4A7FCD}" type="pres">
      <dgm:prSet presAssocID="{38F3AFD3-7C8D-4E7E-A4EC-3C18BC189200}" presName="spaceBetweenRectangles" presStyleCnt="0"/>
      <dgm:spPr/>
    </dgm:pt>
    <dgm:pt modelId="{6211114A-ADED-40A5-AA57-F9543273E58A}" type="pres">
      <dgm:prSet presAssocID="{249EE1F1-0B29-40F8-888B-D306984CEEDF}" presName="parentLin" presStyleCnt="0"/>
      <dgm:spPr/>
    </dgm:pt>
    <dgm:pt modelId="{E925E462-66B2-4F03-AB4C-8A789E71DFB2}" type="pres">
      <dgm:prSet presAssocID="{249EE1F1-0B29-40F8-888B-D306984CEEDF}" presName="parentLeftMargin" presStyleLbl="node1" presStyleIdx="4" presStyleCnt="10"/>
      <dgm:spPr/>
    </dgm:pt>
    <dgm:pt modelId="{DA30C7FA-CBEC-4984-8A58-5B9F3B066516}" type="pres">
      <dgm:prSet presAssocID="{249EE1F1-0B29-40F8-888B-D306984CEEDF}" presName="parentText" presStyleLbl="node1" presStyleIdx="5" presStyleCnt="10">
        <dgm:presLayoutVars>
          <dgm:chMax val="0"/>
          <dgm:bulletEnabled val="1"/>
        </dgm:presLayoutVars>
      </dgm:prSet>
      <dgm:spPr/>
    </dgm:pt>
    <dgm:pt modelId="{3F21A6FC-B0ED-487B-866F-5F836617BAC6}" type="pres">
      <dgm:prSet presAssocID="{249EE1F1-0B29-40F8-888B-D306984CEEDF}" presName="negativeSpace" presStyleCnt="0"/>
      <dgm:spPr/>
    </dgm:pt>
    <dgm:pt modelId="{4D5DB8E7-7843-4408-B7AD-C94CB4340A93}" type="pres">
      <dgm:prSet presAssocID="{249EE1F1-0B29-40F8-888B-D306984CEEDF}" presName="childText" presStyleLbl="conFgAcc1" presStyleIdx="5" presStyleCnt="10">
        <dgm:presLayoutVars>
          <dgm:bulletEnabled val="1"/>
        </dgm:presLayoutVars>
      </dgm:prSet>
      <dgm:spPr/>
    </dgm:pt>
    <dgm:pt modelId="{4ACF5208-F6C3-49B4-A2BA-92B97BAD94F9}" type="pres">
      <dgm:prSet presAssocID="{670ABC0F-E3EC-408D-9344-0E0AE76DD618}" presName="spaceBetweenRectangles" presStyleCnt="0"/>
      <dgm:spPr/>
    </dgm:pt>
    <dgm:pt modelId="{79DF920B-7851-49DB-B5F9-F67AA8EB65F0}" type="pres">
      <dgm:prSet presAssocID="{CB315852-B2AE-4D33-AE5C-92BEE3990238}" presName="parentLin" presStyleCnt="0"/>
      <dgm:spPr/>
    </dgm:pt>
    <dgm:pt modelId="{8DDC9EC4-DF50-40F7-8B52-17170A941A71}" type="pres">
      <dgm:prSet presAssocID="{CB315852-B2AE-4D33-AE5C-92BEE3990238}" presName="parentLeftMargin" presStyleLbl="node1" presStyleIdx="5" presStyleCnt="10"/>
      <dgm:spPr/>
    </dgm:pt>
    <dgm:pt modelId="{79411908-0931-49A9-942F-14979A25D502}" type="pres">
      <dgm:prSet presAssocID="{CB315852-B2AE-4D33-AE5C-92BEE3990238}" presName="parentText" presStyleLbl="node1" presStyleIdx="6" presStyleCnt="10">
        <dgm:presLayoutVars>
          <dgm:chMax val="0"/>
          <dgm:bulletEnabled val="1"/>
        </dgm:presLayoutVars>
      </dgm:prSet>
      <dgm:spPr/>
    </dgm:pt>
    <dgm:pt modelId="{E6E7E0CF-3C85-4F88-993C-B19CD69DA2C9}" type="pres">
      <dgm:prSet presAssocID="{CB315852-B2AE-4D33-AE5C-92BEE3990238}" presName="negativeSpace" presStyleCnt="0"/>
      <dgm:spPr/>
    </dgm:pt>
    <dgm:pt modelId="{A16CB950-3ED9-4B80-9DDB-C88EBF6E84F7}" type="pres">
      <dgm:prSet presAssocID="{CB315852-B2AE-4D33-AE5C-92BEE3990238}" presName="childText" presStyleLbl="conFgAcc1" presStyleIdx="6" presStyleCnt="10">
        <dgm:presLayoutVars>
          <dgm:bulletEnabled val="1"/>
        </dgm:presLayoutVars>
      </dgm:prSet>
      <dgm:spPr/>
    </dgm:pt>
    <dgm:pt modelId="{925C259A-7AD7-4BBC-9B57-A3BD5C8371A5}" type="pres">
      <dgm:prSet presAssocID="{C788EE61-4A22-40BD-9BAC-1E3894E0A837}" presName="spaceBetweenRectangles" presStyleCnt="0"/>
      <dgm:spPr/>
    </dgm:pt>
    <dgm:pt modelId="{FCB4BDA0-935A-4AB1-AA0A-4B0586812431}" type="pres">
      <dgm:prSet presAssocID="{0B209CFD-AC19-4905-86C1-D57942EB1644}" presName="parentLin" presStyleCnt="0"/>
      <dgm:spPr/>
    </dgm:pt>
    <dgm:pt modelId="{044A4263-F644-4C77-AC62-6F7CC547351A}" type="pres">
      <dgm:prSet presAssocID="{0B209CFD-AC19-4905-86C1-D57942EB1644}" presName="parentLeftMargin" presStyleLbl="node1" presStyleIdx="6" presStyleCnt="10"/>
      <dgm:spPr/>
    </dgm:pt>
    <dgm:pt modelId="{E4447322-2BBD-4312-9278-F1D107B3A5E3}" type="pres">
      <dgm:prSet presAssocID="{0B209CFD-AC19-4905-86C1-D57942EB1644}" presName="parentText" presStyleLbl="node1" presStyleIdx="7" presStyleCnt="10" custLinFactNeighborX="21212" custLinFactNeighborY="333">
        <dgm:presLayoutVars>
          <dgm:chMax val="0"/>
          <dgm:bulletEnabled val="1"/>
        </dgm:presLayoutVars>
      </dgm:prSet>
      <dgm:spPr/>
    </dgm:pt>
    <dgm:pt modelId="{3377617F-62BE-4E2D-9EE9-1F84A4CD60CD}" type="pres">
      <dgm:prSet presAssocID="{0B209CFD-AC19-4905-86C1-D57942EB1644}" presName="negativeSpace" presStyleCnt="0"/>
      <dgm:spPr/>
    </dgm:pt>
    <dgm:pt modelId="{917FA14A-647E-4816-88A0-269EB8B008A2}" type="pres">
      <dgm:prSet presAssocID="{0B209CFD-AC19-4905-86C1-D57942EB1644}" presName="childText" presStyleLbl="conFgAcc1" presStyleIdx="7" presStyleCnt="10">
        <dgm:presLayoutVars>
          <dgm:bulletEnabled val="1"/>
        </dgm:presLayoutVars>
      </dgm:prSet>
      <dgm:spPr/>
    </dgm:pt>
    <dgm:pt modelId="{E2051B8C-F922-4A0F-B1F3-B6F891B7E8F4}" type="pres">
      <dgm:prSet presAssocID="{DA486A3C-CC60-43D1-AAF2-A9DA7FF21BD6}" presName="spaceBetweenRectangles" presStyleCnt="0"/>
      <dgm:spPr/>
    </dgm:pt>
    <dgm:pt modelId="{013DBD6B-5F6F-422E-B69D-AD07681114B4}" type="pres">
      <dgm:prSet presAssocID="{37169F7B-76E0-4BD2-8909-357A4BBC99BE}" presName="parentLin" presStyleCnt="0"/>
      <dgm:spPr/>
    </dgm:pt>
    <dgm:pt modelId="{BF903A7F-9CB1-4B72-8C9B-11CC29D6D407}" type="pres">
      <dgm:prSet presAssocID="{37169F7B-76E0-4BD2-8909-357A4BBC99BE}" presName="parentLeftMargin" presStyleLbl="node1" presStyleIdx="7" presStyleCnt="10"/>
      <dgm:spPr/>
    </dgm:pt>
    <dgm:pt modelId="{00D82676-9395-4140-94D4-192BB5530653}" type="pres">
      <dgm:prSet presAssocID="{37169F7B-76E0-4BD2-8909-357A4BBC99BE}" presName="parentText" presStyleLbl="node1" presStyleIdx="8" presStyleCnt="10">
        <dgm:presLayoutVars>
          <dgm:chMax val="0"/>
          <dgm:bulletEnabled val="1"/>
        </dgm:presLayoutVars>
      </dgm:prSet>
      <dgm:spPr/>
    </dgm:pt>
    <dgm:pt modelId="{7F5A6A52-382C-4801-8FCB-EB3F471732CC}" type="pres">
      <dgm:prSet presAssocID="{37169F7B-76E0-4BD2-8909-357A4BBC99BE}" presName="negativeSpace" presStyleCnt="0"/>
      <dgm:spPr/>
    </dgm:pt>
    <dgm:pt modelId="{3D6398B6-225D-424E-AAF0-70F8D3A1BBA9}" type="pres">
      <dgm:prSet presAssocID="{37169F7B-76E0-4BD2-8909-357A4BBC99BE}" presName="childText" presStyleLbl="conFgAcc1" presStyleIdx="8" presStyleCnt="10">
        <dgm:presLayoutVars>
          <dgm:bulletEnabled val="1"/>
        </dgm:presLayoutVars>
      </dgm:prSet>
      <dgm:spPr/>
    </dgm:pt>
    <dgm:pt modelId="{595565C8-F228-4CA5-819C-B8FDEE8F5131}" type="pres">
      <dgm:prSet presAssocID="{FB504723-6BFC-4CE1-84EE-1754B558C13E}" presName="spaceBetweenRectangles" presStyleCnt="0"/>
      <dgm:spPr/>
    </dgm:pt>
    <dgm:pt modelId="{6820B91B-E68F-400B-BC92-DA209A1EC12E}" type="pres">
      <dgm:prSet presAssocID="{73931883-6809-4BA2-91DE-E203206FC1CF}" presName="parentLin" presStyleCnt="0"/>
      <dgm:spPr/>
    </dgm:pt>
    <dgm:pt modelId="{81B89307-9B15-4886-9336-F403DE50685D}" type="pres">
      <dgm:prSet presAssocID="{73931883-6809-4BA2-91DE-E203206FC1CF}" presName="parentLeftMargin" presStyleLbl="node1" presStyleIdx="8" presStyleCnt="10"/>
      <dgm:spPr/>
    </dgm:pt>
    <dgm:pt modelId="{BA17DA43-6331-41F3-8565-4090079D398F}" type="pres">
      <dgm:prSet presAssocID="{73931883-6809-4BA2-91DE-E203206FC1CF}" presName="parentText" presStyleLbl="node1" presStyleIdx="9" presStyleCnt="10">
        <dgm:presLayoutVars>
          <dgm:chMax val="0"/>
          <dgm:bulletEnabled val="1"/>
        </dgm:presLayoutVars>
      </dgm:prSet>
      <dgm:spPr/>
    </dgm:pt>
    <dgm:pt modelId="{6238F0D7-508E-4085-8302-CA2EFDF7926C}" type="pres">
      <dgm:prSet presAssocID="{73931883-6809-4BA2-91DE-E203206FC1CF}" presName="negativeSpace" presStyleCnt="0"/>
      <dgm:spPr/>
    </dgm:pt>
    <dgm:pt modelId="{BFE529C1-AAA2-4130-9351-3345C6A3F8F1}" type="pres">
      <dgm:prSet presAssocID="{73931883-6809-4BA2-91DE-E203206FC1CF}" presName="childText" presStyleLbl="conFgAcc1" presStyleIdx="9" presStyleCnt="10">
        <dgm:presLayoutVars>
          <dgm:bulletEnabled val="1"/>
        </dgm:presLayoutVars>
      </dgm:prSet>
      <dgm:spPr/>
    </dgm:pt>
  </dgm:ptLst>
  <dgm:cxnLst>
    <dgm:cxn modelId="{CEC54610-EC41-4288-855E-64BBB3C257BD}" srcId="{1D9E7C48-7188-49D6-AB9A-050E39C465A9}" destId="{0B209CFD-AC19-4905-86C1-D57942EB1644}" srcOrd="7" destOrd="0" parTransId="{CE40D7F9-C5E3-4BD3-AE90-736E586B2FA7}" sibTransId="{DA486A3C-CC60-43D1-AAF2-A9DA7FF21BD6}"/>
    <dgm:cxn modelId="{DF46F315-51EC-439B-9F62-ADCF0F0B97CF}" type="presOf" srcId="{00B4893E-0016-4B71-91D8-B93620C5B07E}" destId="{A9DB7809-F643-43F3-BC6B-90BD1B8F338D}" srcOrd="0" destOrd="0" presId="urn:microsoft.com/office/officeart/2005/8/layout/list1"/>
    <dgm:cxn modelId="{C4A9061D-746E-440D-A83D-3197324B6955}" type="presOf" srcId="{CB315852-B2AE-4D33-AE5C-92BEE3990238}" destId="{79411908-0931-49A9-942F-14979A25D502}" srcOrd="1" destOrd="0" presId="urn:microsoft.com/office/officeart/2005/8/layout/list1"/>
    <dgm:cxn modelId="{A8393F1E-735D-4499-AAE5-B0A17BA839E1}" srcId="{1D9E7C48-7188-49D6-AB9A-050E39C465A9}" destId="{CB315852-B2AE-4D33-AE5C-92BEE3990238}" srcOrd="6" destOrd="0" parTransId="{9366F544-F2A5-4075-BC3E-2B4B95A678D2}" sibTransId="{C788EE61-4A22-40BD-9BAC-1E3894E0A837}"/>
    <dgm:cxn modelId="{DD62243F-9899-4DC6-B4FC-20B4D88E6261}" type="presOf" srcId="{249EE1F1-0B29-40F8-888B-D306984CEEDF}" destId="{DA30C7FA-CBEC-4984-8A58-5B9F3B066516}" srcOrd="1" destOrd="0" presId="urn:microsoft.com/office/officeart/2005/8/layout/list1"/>
    <dgm:cxn modelId="{DA4E2841-553C-4A67-BC0F-E7E8DFAE6E02}" srcId="{1D9E7C48-7188-49D6-AB9A-050E39C465A9}" destId="{6894A288-869E-4F38-A550-EE3A36DCE575}" srcOrd="0" destOrd="0" parTransId="{499EEFDB-8ED0-483C-ABF0-677AAF4568D9}" sibTransId="{D06FAFF2-3CF6-47A6-96AC-6A2091FE7E12}"/>
    <dgm:cxn modelId="{24C17450-D9B5-4F6E-A9B4-008AB717658C}" type="presOf" srcId="{B80E8D6F-9348-4309-90FD-455E836BAE3B}" destId="{E1D493ED-319D-4C48-95FE-603957B611DD}" srcOrd="0" destOrd="0" presId="urn:microsoft.com/office/officeart/2005/8/layout/list1"/>
    <dgm:cxn modelId="{F3989E50-812C-4A26-989C-ECEFB68EF245}" type="presOf" srcId="{6894A288-869E-4F38-A550-EE3A36DCE575}" destId="{E774D735-BC5A-46F3-90AD-E12C4BFE66EB}" srcOrd="1" destOrd="0" presId="urn:microsoft.com/office/officeart/2005/8/layout/list1"/>
    <dgm:cxn modelId="{23D79A53-F25F-4C48-9AD1-7A1859207DE4}" type="presOf" srcId="{1D9E7C48-7188-49D6-AB9A-050E39C465A9}" destId="{E34CE364-5FEF-4FE8-BE1E-E421AB154169}" srcOrd="0" destOrd="0" presId="urn:microsoft.com/office/officeart/2005/8/layout/list1"/>
    <dgm:cxn modelId="{3E6FB55E-6B22-4DF5-B521-1A5E5C90FBB5}" type="presOf" srcId="{CB315852-B2AE-4D33-AE5C-92BEE3990238}" destId="{8DDC9EC4-DF50-40F7-8B52-17170A941A71}" srcOrd="0" destOrd="0" presId="urn:microsoft.com/office/officeart/2005/8/layout/list1"/>
    <dgm:cxn modelId="{5C12D963-9373-4C49-86B0-CD1E2126DAE2}" type="presOf" srcId="{E4552C32-5AD0-45C2-A33B-2037F7A83372}" destId="{1849ED4C-3FD6-42B7-A14B-02DB7653CF4C}" srcOrd="0" destOrd="0" presId="urn:microsoft.com/office/officeart/2005/8/layout/list1"/>
    <dgm:cxn modelId="{56BC1A79-7FA1-44DC-9966-57FAC8BD7DD2}" type="presOf" srcId="{B80E8D6F-9348-4309-90FD-455E836BAE3B}" destId="{773EB13A-C244-4C03-BE90-18D12BF77D93}" srcOrd="1" destOrd="0" presId="urn:microsoft.com/office/officeart/2005/8/layout/list1"/>
    <dgm:cxn modelId="{AE4C617E-E8D6-49F3-A859-772095300B9A}" srcId="{1D9E7C48-7188-49D6-AB9A-050E39C465A9}" destId="{73931883-6809-4BA2-91DE-E203206FC1CF}" srcOrd="9" destOrd="0" parTransId="{0F04EBB5-B5EC-418E-8FD8-5E5605EE2394}" sibTransId="{20712405-FBA0-473E-A207-8EC18C5751AF}"/>
    <dgm:cxn modelId="{8E838782-E4C5-4BA6-8B41-B072B1AAC0CD}" srcId="{1D9E7C48-7188-49D6-AB9A-050E39C465A9}" destId="{B80E8D6F-9348-4309-90FD-455E836BAE3B}" srcOrd="4" destOrd="0" parTransId="{E5A27289-7660-4B43-9DAF-7990E641ACF2}" sibTransId="{38F3AFD3-7C8D-4E7E-A4EC-3C18BC189200}"/>
    <dgm:cxn modelId="{ECA4F887-5B89-4658-B0D6-4D74BCBF1563}" type="presOf" srcId="{0B209CFD-AC19-4905-86C1-D57942EB1644}" destId="{044A4263-F644-4C77-AC62-6F7CC547351A}" srcOrd="0" destOrd="0" presId="urn:microsoft.com/office/officeart/2005/8/layout/list1"/>
    <dgm:cxn modelId="{7ED47D92-561E-40A5-96F4-A957D3AAE5B1}" type="presOf" srcId="{37169F7B-76E0-4BD2-8909-357A4BBC99BE}" destId="{00D82676-9395-4140-94D4-192BB5530653}" srcOrd="1" destOrd="0" presId="urn:microsoft.com/office/officeart/2005/8/layout/list1"/>
    <dgm:cxn modelId="{6267A194-65E7-4135-8791-A9E651A74D90}" type="presOf" srcId="{E4552C32-5AD0-45C2-A33B-2037F7A83372}" destId="{77726116-37AD-43B3-B1DE-23EFCCB8339E}" srcOrd="1" destOrd="0" presId="urn:microsoft.com/office/officeart/2005/8/layout/list1"/>
    <dgm:cxn modelId="{DB58AA98-A58C-4260-8CF0-EC8CBB882499}" type="presOf" srcId="{73931883-6809-4BA2-91DE-E203206FC1CF}" destId="{81B89307-9B15-4886-9336-F403DE50685D}" srcOrd="0" destOrd="0" presId="urn:microsoft.com/office/officeart/2005/8/layout/list1"/>
    <dgm:cxn modelId="{B60F63AF-14C1-4F88-842A-235F421DC407}" type="presOf" srcId="{00B4893E-0016-4B71-91D8-B93620C5B07E}" destId="{CE6CF70A-DD75-4F6E-9D6C-41A82C1999C3}" srcOrd="1" destOrd="0" presId="urn:microsoft.com/office/officeart/2005/8/layout/list1"/>
    <dgm:cxn modelId="{B84E8FB3-528F-4F0C-A237-0F4A71EBBC76}" type="presOf" srcId="{42647352-B172-455B-A90C-57EB41F15372}" destId="{5F68CC22-5186-4769-824A-2060BE273CB7}" srcOrd="1" destOrd="0" presId="urn:microsoft.com/office/officeart/2005/8/layout/list1"/>
    <dgm:cxn modelId="{BDCB49BA-8A0F-4927-B13F-80EDC404217B}" type="presOf" srcId="{6894A288-869E-4F38-A550-EE3A36DCE575}" destId="{FA3D5D12-4335-4B24-9BC9-295996266267}" srcOrd="0" destOrd="0" presId="urn:microsoft.com/office/officeart/2005/8/layout/list1"/>
    <dgm:cxn modelId="{13F2D8BA-DFF1-4BE9-A72E-0E6AA44D89FC}" srcId="{1D9E7C48-7188-49D6-AB9A-050E39C465A9}" destId="{249EE1F1-0B29-40F8-888B-D306984CEEDF}" srcOrd="5" destOrd="0" parTransId="{FDF43482-0047-4947-9875-5967D4ED68AD}" sibTransId="{670ABC0F-E3EC-408D-9344-0E0AE76DD618}"/>
    <dgm:cxn modelId="{C0DEFBBE-88A2-4697-BC4C-F112770A0CFC}" type="presOf" srcId="{37169F7B-76E0-4BD2-8909-357A4BBC99BE}" destId="{BF903A7F-9CB1-4B72-8C9B-11CC29D6D407}" srcOrd="0" destOrd="0" presId="urn:microsoft.com/office/officeart/2005/8/layout/list1"/>
    <dgm:cxn modelId="{FABC70C5-942C-4029-9404-55F386B32821}" srcId="{1D9E7C48-7188-49D6-AB9A-050E39C465A9}" destId="{37169F7B-76E0-4BD2-8909-357A4BBC99BE}" srcOrd="8" destOrd="0" parTransId="{124876DE-3BF1-4E6E-A549-273085976590}" sibTransId="{FB504723-6BFC-4CE1-84EE-1754B558C13E}"/>
    <dgm:cxn modelId="{B171DFCB-1544-45A7-8126-0657FF6CD065}" srcId="{1D9E7C48-7188-49D6-AB9A-050E39C465A9}" destId="{E4552C32-5AD0-45C2-A33B-2037F7A83372}" srcOrd="3" destOrd="0" parTransId="{408821CA-7C65-4660-B92D-3D0A5F6B7A6D}" sibTransId="{7399B82B-9B53-451B-9718-02E71FDAAB8E}"/>
    <dgm:cxn modelId="{834239CF-EECE-4E37-8834-5D58B1931FAC}" type="presOf" srcId="{73931883-6809-4BA2-91DE-E203206FC1CF}" destId="{BA17DA43-6331-41F3-8565-4090079D398F}" srcOrd="1" destOrd="0" presId="urn:microsoft.com/office/officeart/2005/8/layout/list1"/>
    <dgm:cxn modelId="{6386A0D0-2242-48A4-9553-AFCA86136820}" type="presOf" srcId="{42647352-B172-455B-A90C-57EB41F15372}" destId="{A31EBEC3-04E2-468D-9FF0-B9A6B83E4537}" srcOrd="0" destOrd="0" presId="urn:microsoft.com/office/officeart/2005/8/layout/list1"/>
    <dgm:cxn modelId="{D0B394DD-3202-4D00-BEB4-15C9F10D4C54}" srcId="{1D9E7C48-7188-49D6-AB9A-050E39C465A9}" destId="{00B4893E-0016-4B71-91D8-B93620C5B07E}" srcOrd="1" destOrd="0" parTransId="{A31A567B-B658-4CF1-8564-3C92E8538178}" sibTransId="{4FD1DE92-4D30-41CE-BCB0-6A3737968B5B}"/>
    <dgm:cxn modelId="{944D59EB-4FE4-4C8E-8F8A-5A7ABD0D9E0B}" type="presOf" srcId="{0B209CFD-AC19-4905-86C1-D57942EB1644}" destId="{E4447322-2BBD-4312-9278-F1D107B3A5E3}" srcOrd="1" destOrd="0" presId="urn:microsoft.com/office/officeart/2005/8/layout/list1"/>
    <dgm:cxn modelId="{67401DEE-B31D-42E7-9848-8D9841A09E05}" type="presOf" srcId="{249EE1F1-0B29-40F8-888B-D306984CEEDF}" destId="{E925E462-66B2-4F03-AB4C-8A789E71DFB2}" srcOrd="0" destOrd="0" presId="urn:microsoft.com/office/officeart/2005/8/layout/list1"/>
    <dgm:cxn modelId="{336FD4EE-E87E-4CD3-9163-D8A01AFE0408}" srcId="{1D9E7C48-7188-49D6-AB9A-050E39C465A9}" destId="{42647352-B172-455B-A90C-57EB41F15372}" srcOrd="2" destOrd="0" parTransId="{0B404700-C430-44C2-9FAE-95B5A6A78F42}" sibTransId="{06BE2FFC-41DF-416B-AA08-A78D47CEE146}"/>
    <dgm:cxn modelId="{9386DCF9-6561-4CD8-9ED4-CD19C920D90B}" type="presParOf" srcId="{E34CE364-5FEF-4FE8-BE1E-E421AB154169}" destId="{240F5025-4052-4F91-AB5B-1974281B80A2}" srcOrd="0" destOrd="0" presId="urn:microsoft.com/office/officeart/2005/8/layout/list1"/>
    <dgm:cxn modelId="{87730CC5-FE30-40C8-B2EA-4A2F6FBD04FB}" type="presParOf" srcId="{240F5025-4052-4F91-AB5B-1974281B80A2}" destId="{FA3D5D12-4335-4B24-9BC9-295996266267}" srcOrd="0" destOrd="0" presId="urn:microsoft.com/office/officeart/2005/8/layout/list1"/>
    <dgm:cxn modelId="{F1816CCA-F81A-4202-A418-C66D91E78F97}" type="presParOf" srcId="{240F5025-4052-4F91-AB5B-1974281B80A2}" destId="{E774D735-BC5A-46F3-90AD-E12C4BFE66EB}" srcOrd="1" destOrd="0" presId="urn:microsoft.com/office/officeart/2005/8/layout/list1"/>
    <dgm:cxn modelId="{D73F563F-2E8A-4205-8E29-C5CE49318B0C}" type="presParOf" srcId="{E34CE364-5FEF-4FE8-BE1E-E421AB154169}" destId="{D620A54A-760B-4659-8959-3D946870B801}" srcOrd="1" destOrd="0" presId="urn:microsoft.com/office/officeart/2005/8/layout/list1"/>
    <dgm:cxn modelId="{182A58B9-CAD5-4FE0-936E-CCD7B2D8E393}" type="presParOf" srcId="{E34CE364-5FEF-4FE8-BE1E-E421AB154169}" destId="{48D49C38-11D7-4CE8-AB28-F73FF244CAC0}" srcOrd="2" destOrd="0" presId="urn:microsoft.com/office/officeart/2005/8/layout/list1"/>
    <dgm:cxn modelId="{28D12797-2D4E-4B6D-BA04-868D2BF964E0}" type="presParOf" srcId="{E34CE364-5FEF-4FE8-BE1E-E421AB154169}" destId="{98BA69F9-A25D-46DF-8B99-2B18073D6739}" srcOrd="3" destOrd="0" presId="urn:microsoft.com/office/officeart/2005/8/layout/list1"/>
    <dgm:cxn modelId="{5445C520-7D65-4D3C-A6A8-BB1F463A27D7}" type="presParOf" srcId="{E34CE364-5FEF-4FE8-BE1E-E421AB154169}" destId="{8D4712E9-1C8B-4461-98DC-0B6B22763281}" srcOrd="4" destOrd="0" presId="urn:microsoft.com/office/officeart/2005/8/layout/list1"/>
    <dgm:cxn modelId="{46EF7F9A-CE77-4347-871F-0E81470AE176}" type="presParOf" srcId="{8D4712E9-1C8B-4461-98DC-0B6B22763281}" destId="{A9DB7809-F643-43F3-BC6B-90BD1B8F338D}" srcOrd="0" destOrd="0" presId="urn:microsoft.com/office/officeart/2005/8/layout/list1"/>
    <dgm:cxn modelId="{23EA6155-830C-434D-B96F-904E6CA33EBE}" type="presParOf" srcId="{8D4712E9-1C8B-4461-98DC-0B6B22763281}" destId="{CE6CF70A-DD75-4F6E-9D6C-41A82C1999C3}" srcOrd="1" destOrd="0" presId="urn:microsoft.com/office/officeart/2005/8/layout/list1"/>
    <dgm:cxn modelId="{731669C1-51B4-40C7-BCD3-822C7778440F}" type="presParOf" srcId="{E34CE364-5FEF-4FE8-BE1E-E421AB154169}" destId="{EC00B7BE-3A29-40E3-98E4-962EB00E51DE}" srcOrd="5" destOrd="0" presId="urn:microsoft.com/office/officeart/2005/8/layout/list1"/>
    <dgm:cxn modelId="{978863FA-D575-47B8-8B5F-23B29C3F744E}" type="presParOf" srcId="{E34CE364-5FEF-4FE8-BE1E-E421AB154169}" destId="{411644D2-14AF-4050-9E33-56C2D5330E22}" srcOrd="6" destOrd="0" presId="urn:microsoft.com/office/officeart/2005/8/layout/list1"/>
    <dgm:cxn modelId="{6A360FE8-E79B-49C2-AC02-577AB2800249}" type="presParOf" srcId="{E34CE364-5FEF-4FE8-BE1E-E421AB154169}" destId="{8A27F8D5-45FF-4B04-9413-9CFF312F30C2}" srcOrd="7" destOrd="0" presId="urn:microsoft.com/office/officeart/2005/8/layout/list1"/>
    <dgm:cxn modelId="{A946831C-2D2F-47F3-9C01-382D9CFE2AF7}" type="presParOf" srcId="{E34CE364-5FEF-4FE8-BE1E-E421AB154169}" destId="{53EDA0A5-0800-481C-8FA7-9A223340E912}" srcOrd="8" destOrd="0" presId="urn:microsoft.com/office/officeart/2005/8/layout/list1"/>
    <dgm:cxn modelId="{9DAE5340-032C-4B9A-8541-D87C7B453CB3}" type="presParOf" srcId="{53EDA0A5-0800-481C-8FA7-9A223340E912}" destId="{A31EBEC3-04E2-468D-9FF0-B9A6B83E4537}" srcOrd="0" destOrd="0" presId="urn:microsoft.com/office/officeart/2005/8/layout/list1"/>
    <dgm:cxn modelId="{6B5F8230-712F-4FC0-A622-C628A1EDD641}" type="presParOf" srcId="{53EDA0A5-0800-481C-8FA7-9A223340E912}" destId="{5F68CC22-5186-4769-824A-2060BE273CB7}" srcOrd="1" destOrd="0" presId="urn:microsoft.com/office/officeart/2005/8/layout/list1"/>
    <dgm:cxn modelId="{AF34F86F-562F-42EE-9BEA-A6195C74810B}" type="presParOf" srcId="{E34CE364-5FEF-4FE8-BE1E-E421AB154169}" destId="{AAF67117-5935-48CD-9DB2-78CB4BA6C2D9}" srcOrd="9" destOrd="0" presId="urn:microsoft.com/office/officeart/2005/8/layout/list1"/>
    <dgm:cxn modelId="{1A8CA974-66C2-41DF-B7BB-2FB3BB6C7553}" type="presParOf" srcId="{E34CE364-5FEF-4FE8-BE1E-E421AB154169}" destId="{0295AC8F-D1B5-4AE2-883C-F4EBDF70D02A}" srcOrd="10" destOrd="0" presId="urn:microsoft.com/office/officeart/2005/8/layout/list1"/>
    <dgm:cxn modelId="{1064B2B4-2313-4191-AF05-312C3B7D3046}" type="presParOf" srcId="{E34CE364-5FEF-4FE8-BE1E-E421AB154169}" destId="{857A8984-BD83-4C0C-9E85-35CCD9DB80B2}" srcOrd="11" destOrd="0" presId="urn:microsoft.com/office/officeart/2005/8/layout/list1"/>
    <dgm:cxn modelId="{C3BE743D-6B30-4A52-BBFF-1D9FD56B1B3C}" type="presParOf" srcId="{E34CE364-5FEF-4FE8-BE1E-E421AB154169}" destId="{56C9C06C-A1F0-42FD-A840-128CB4580449}" srcOrd="12" destOrd="0" presId="urn:microsoft.com/office/officeart/2005/8/layout/list1"/>
    <dgm:cxn modelId="{45EA2F2D-7A08-4647-9314-9F56263A7D14}" type="presParOf" srcId="{56C9C06C-A1F0-42FD-A840-128CB4580449}" destId="{1849ED4C-3FD6-42B7-A14B-02DB7653CF4C}" srcOrd="0" destOrd="0" presId="urn:microsoft.com/office/officeart/2005/8/layout/list1"/>
    <dgm:cxn modelId="{DD403677-90B3-4D89-BA70-F8870170723E}" type="presParOf" srcId="{56C9C06C-A1F0-42FD-A840-128CB4580449}" destId="{77726116-37AD-43B3-B1DE-23EFCCB8339E}" srcOrd="1" destOrd="0" presId="urn:microsoft.com/office/officeart/2005/8/layout/list1"/>
    <dgm:cxn modelId="{71153E3F-AED6-4EC6-8437-62C26B426A96}" type="presParOf" srcId="{E34CE364-5FEF-4FE8-BE1E-E421AB154169}" destId="{9E17B4A6-D754-4827-88E5-CCB83B536808}" srcOrd="13" destOrd="0" presId="urn:microsoft.com/office/officeart/2005/8/layout/list1"/>
    <dgm:cxn modelId="{9006DE99-F953-4774-9A51-CD2F83C75311}" type="presParOf" srcId="{E34CE364-5FEF-4FE8-BE1E-E421AB154169}" destId="{65EE06EE-AF80-4B14-AEB3-678342583AEF}" srcOrd="14" destOrd="0" presId="urn:microsoft.com/office/officeart/2005/8/layout/list1"/>
    <dgm:cxn modelId="{042D2332-EBC0-4639-A4E1-947AEE79BD4B}" type="presParOf" srcId="{E34CE364-5FEF-4FE8-BE1E-E421AB154169}" destId="{D8EE4876-1E0C-4E5E-AABB-E8A6A54C06CE}" srcOrd="15" destOrd="0" presId="urn:microsoft.com/office/officeart/2005/8/layout/list1"/>
    <dgm:cxn modelId="{3DC57F15-8B6D-4546-A6C3-A323A18A25AA}" type="presParOf" srcId="{E34CE364-5FEF-4FE8-BE1E-E421AB154169}" destId="{AE7BA4B3-6820-44D6-A070-ACD9CA2E36AA}" srcOrd="16" destOrd="0" presId="urn:microsoft.com/office/officeart/2005/8/layout/list1"/>
    <dgm:cxn modelId="{47647129-408C-412C-A456-A63C30B3777B}" type="presParOf" srcId="{AE7BA4B3-6820-44D6-A070-ACD9CA2E36AA}" destId="{E1D493ED-319D-4C48-95FE-603957B611DD}" srcOrd="0" destOrd="0" presId="urn:microsoft.com/office/officeart/2005/8/layout/list1"/>
    <dgm:cxn modelId="{0043D5DB-17CF-4FB7-AE3C-12D2FD4C9DE3}" type="presParOf" srcId="{AE7BA4B3-6820-44D6-A070-ACD9CA2E36AA}" destId="{773EB13A-C244-4C03-BE90-18D12BF77D93}" srcOrd="1" destOrd="0" presId="urn:microsoft.com/office/officeart/2005/8/layout/list1"/>
    <dgm:cxn modelId="{FEEC9D01-734F-442F-970E-FE3D10F26CC7}" type="presParOf" srcId="{E34CE364-5FEF-4FE8-BE1E-E421AB154169}" destId="{CEE30227-205C-47FA-BD43-391104B5E7E3}" srcOrd="17" destOrd="0" presId="urn:microsoft.com/office/officeart/2005/8/layout/list1"/>
    <dgm:cxn modelId="{233E55BF-8B10-412D-8797-D86A2DB4F304}" type="presParOf" srcId="{E34CE364-5FEF-4FE8-BE1E-E421AB154169}" destId="{C5B0BB0C-BDAB-4157-86B6-2C4694D63F30}" srcOrd="18" destOrd="0" presId="urn:microsoft.com/office/officeart/2005/8/layout/list1"/>
    <dgm:cxn modelId="{D59D1B60-CD77-4949-9E5E-FD5F0DCE8F64}" type="presParOf" srcId="{E34CE364-5FEF-4FE8-BE1E-E421AB154169}" destId="{6EADFFB7-9F4E-4DE8-BBA8-B7F93E4A7FCD}" srcOrd="19" destOrd="0" presId="urn:microsoft.com/office/officeart/2005/8/layout/list1"/>
    <dgm:cxn modelId="{3BD26D85-1E9B-4706-A06B-60C284CA79ED}" type="presParOf" srcId="{E34CE364-5FEF-4FE8-BE1E-E421AB154169}" destId="{6211114A-ADED-40A5-AA57-F9543273E58A}" srcOrd="20" destOrd="0" presId="urn:microsoft.com/office/officeart/2005/8/layout/list1"/>
    <dgm:cxn modelId="{7C4B5AEC-AFCA-4B94-926F-DB6A058563CE}" type="presParOf" srcId="{6211114A-ADED-40A5-AA57-F9543273E58A}" destId="{E925E462-66B2-4F03-AB4C-8A789E71DFB2}" srcOrd="0" destOrd="0" presId="urn:microsoft.com/office/officeart/2005/8/layout/list1"/>
    <dgm:cxn modelId="{2CB41F4D-F185-4576-9F17-AD43526194DB}" type="presParOf" srcId="{6211114A-ADED-40A5-AA57-F9543273E58A}" destId="{DA30C7FA-CBEC-4984-8A58-5B9F3B066516}" srcOrd="1" destOrd="0" presId="urn:microsoft.com/office/officeart/2005/8/layout/list1"/>
    <dgm:cxn modelId="{849A8043-3D27-4DE8-AEAB-452DB5ABB65B}" type="presParOf" srcId="{E34CE364-5FEF-4FE8-BE1E-E421AB154169}" destId="{3F21A6FC-B0ED-487B-866F-5F836617BAC6}" srcOrd="21" destOrd="0" presId="urn:microsoft.com/office/officeart/2005/8/layout/list1"/>
    <dgm:cxn modelId="{07F6F2E7-B3C4-4B37-BF48-FCC0FFBD9BAA}" type="presParOf" srcId="{E34CE364-5FEF-4FE8-BE1E-E421AB154169}" destId="{4D5DB8E7-7843-4408-B7AD-C94CB4340A93}" srcOrd="22" destOrd="0" presId="urn:microsoft.com/office/officeart/2005/8/layout/list1"/>
    <dgm:cxn modelId="{E3891F5D-4E51-449D-84C2-56C2E912AFC2}" type="presParOf" srcId="{E34CE364-5FEF-4FE8-BE1E-E421AB154169}" destId="{4ACF5208-F6C3-49B4-A2BA-92B97BAD94F9}" srcOrd="23" destOrd="0" presId="urn:microsoft.com/office/officeart/2005/8/layout/list1"/>
    <dgm:cxn modelId="{ED1CA4FF-0C26-4B14-A415-3D4A1E6B4CA0}" type="presParOf" srcId="{E34CE364-5FEF-4FE8-BE1E-E421AB154169}" destId="{79DF920B-7851-49DB-B5F9-F67AA8EB65F0}" srcOrd="24" destOrd="0" presId="urn:microsoft.com/office/officeart/2005/8/layout/list1"/>
    <dgm:cxn modelId="{AB974453-4C84-4981-AD5D-0A13AE92BFE0}" type="presParOf" srcId="{79DF920B-7851-49DB-B5F9-F67AA8EB65F0}" destId="{8DDC9EC4-DF50-40F7-8B52-17170A941A71}" srcOrd="0" destOrd="0" presId="urn:microsoft.com/office/officeart/2005/8/layout/list1"/>
    <dgm:cxn modelId="{D279B16B-4AA9-4A4B-9F9E-D5595F5D7F03}" type="presParOf" srcId="{79DF920B-7851-49DB-B5F9-F67AA8EB65F0}" destId="{79411908-0931-49A9-942F-14979A25D502}" srcOrd="1" destOrd="0" presId="urn:microsoft.com/office/officeart/2005/8/layout/list1"/>
    <dgm:cxn modelId="{1E6061C9-1F5E-43DE-8D11-EDC818BA4B31}" type="presParOf" srcId="{E34CE364-5FEF-4FE8-BE1E-E421AB154169}" destId="{E6E7E0CF-3C85-4F88-993C-B19CD69DA2C9}" srcOrd="25" destOrd="0" presId="urn:microsoft.com/office/officeart/2005/8/layout/list1"/>
    <dgm:cxn modelId="{EA0D3543-3C5A-427B-A1CE-E12ED5498FC6}" type="presParOf" srcId="{E34CE364-5FEF-4FE8-BE1E-E421AB154169}" destId="{A16CB950-3ED9-4B80-9DDB-C88EBF6E84F7}" srcOrd="26" destOrd="0" presId="urn:microsoft.com/office/officeart/2005/8/layout/list1"/>
    <dgm:cxn modelId="{83E517A1-B13F-48C3-8E72-5788BAAAC1A5}" type="presParOf" srcId="{E34CE364-5FEF-4FE8-BE1E-E421AB154169}" destId="{925C259A-7AD7-4BBC-9B57-A3BD5C8371A5}" srcOrd="27" destOrd="0" presId="urn:microsoft.com/office/officeart/2005/8/layout/list1"/>
    <dgm:cxn modelId="{3774EDFC-9B96-452A-8A33-7036A0BF27FF}" type="presParOf" srcId="{E34CE364-5FEF-4FE8-BE1E-E421AB154169}" destId="{FCB4BDA0-935A-4AB1-AA0A-4B0586812431}" srcOrd="28" destOrd="0" presId="urn:microsoft.com/office/officeart/2005/8/layout/list1"/>
    <dgm:cxn modelId="{3F71F3CC-3160-4FAD-854A-A7D92C9DCA57}" type="presParOf" srcId="{FCB4BDA0-935A-4AB1-AA0A-4B0586812431}" destId="{044A4263-F644-4C77-AC62-6F7CC547351A}" srcOrd="0" destOrd="0" presId="urn:microsoft.com/office/officeart/2005/8/layout/list1"/>
    <dgm:cxn modelId="{038A454B-9033-4CA1-978C-0E5C4CC3C109}" type="presParOf" srcId="{FCB4BDA0-935A-4AB1-AA0A-4B0586812431}" destId="{E4447322-2BBD-4312-9278-F1D107B3A5E3}" srcOrd="1" destOrd="0" presId="urn:microsoft.com/office/officeart/2005/8/layout/list1"/>
    <dgm:cxn modelId="{1FEB2C89-E871-43CB-99F3-8744E8605A95}" type="presParOf" srcId="{E34CE364-5FEF-4FE8-BE1E-E421AB154169}" destId="{3377617F-62BE-4E2D-9EE9-1F84A4CD60CD}" srcOrd="29" destOrd="0" presId="urn:microsoft.com/office/officeart/2005/8/layout/list1"/>
    <dgm:cxn modelId="{F536B992-B0E2-4600-87DC-980B2E26C7AC}" type="presParOf" srcId="{E34CE364-5FEF-4FE8-BE1E-E421AB154169}" destId="{917FA14A-647E-4816-88A0-269EB8B008A2}" srcOrd="30" destOrd="0" presId="urn:microsoft.com/office/officeart/2005/8/layout/list1"/>
    <dgm:cxn modelId="{FCDF0107-D2F7-4C16-BCA4-D3F1920D1739}" type="presParOf" srcId="{E34CE364-5FEF-4FE8-BE1E-E421AB154169}" destId="{E2051B8C-F922-4A0F-B1F3-B6F891B7E8F4}" srcOrd="31" destOrd="0" presId="urn:microsoft.com/office/officeart/2005/8/layout/list1"/>
    <dgm:cxn modelId="{B1BD7C9B-33DA-43C0-BAC8-B92883AFE425}" type="presParOf" srcId="{E34CE364-5FEF-4FE8-BE1E-E421AB154169}" destId="{013DBD6B-5F6F-422E-B69D-AD07681114B4}" srcOrd="32" destOrd="0" presId="urn:microsoft.com/office/officeart/2005/8/layout/list1"/>
    <dgm:cxn modelId="{29A4E0E5-AF78-437B-B7F6-7A104B0461FF}" type="presParOf" srcId="{013DBD6B-5F6F-422E-B69D-AD07681114B4}" destId="{BF903A7F-9CB1-4B72-8C9B-11CC29D6D407}" srcOrd="0" destOrd="0" presId="urn:microsoft.com/office/officeart/2005/8/layout/list1"/>
    <dgm:cxn modelId="{8EA7C529-00E0-4A2A-AA51-C41712FD0625}" type="presParOf" srcId="{013DBD6B-5F6F-422E-B69D-AD07681114B4}" destId="{00D82676-9395-4140-94D4-192BB5530653}" srcOrd="1" destOrd="0" presId="urn:microsoft.com/office/officeart/2005/8/layout/list1"/>
    <dgm:cxn modelId="{8FEE9D59-635D-4473-88CD-6EE243E6C5C1}" type="presParOf" srcId="{E34CE364-5FEF-4FE8-BE1E-E421AB154169}" destId="{7F5A6A52-382C-4801-8FCB-EB3F471732CC}" srcOrd="33" destOrd="0" presId="urn:microsoft.com/office/officeart/2005/8/layout/list1"/>
    <dgm:cxn modelId="{F2580D6C-084B-4792-A9E5-A7F29EB7ACE1}" type="presParOf" srcId="{E34CE364-5FEF-4FE8-BE1E-E421AB154169}" destId="{3D6398B6-225D-424E-AAF0-70F8D3A1BBA9}" srcOrd="34" destOrd="0" presId="urn:microsoft.com/office/officeart/2005/8/layout/list1"/>
    <dgm:cxn modelId="{417D4096-2847-4FF0-A9CB-2499ADDF5FC4}" type="presParOf" srcId="{E34CE364-5FEF-4FE8-BE1E-E421AB154169}" destId="{595565C8-F228-4CA5-819C-B8FDEE8F5131}" srcOrd="35" destOrd="0" presId="urn:microsoft.com/office/officeart/2005/8/layout/list1"/>
    <dgm:cxn modelId="{1035F659-A611-4911-B6D7-216B99AF0E40}" type="presParOf" srcId="{E34CE364-5FEF-4FE8-BE1E-E421AB154169}" destId="{6820B91B-E68F-400B-BC92-DA209A1EC12E}" srcOrd="36" destOrd="0" presId="urn:microsoft.com/office/officeart/2005/8/layout/list1"/>
    <dgm:cxn modelId="{537F4123-C81E-4083-8D43-E399A93FA08A}" type="presParOf" srcId="{6820B91B-E68F-400B-BC92-DA209A1EC12E}" destId="{81B89307-9B15-4886-9336-F403DE50685D}" srcOrd="0" destOrd="0" presId="urn:microsoft.com/office/officeart/2005/8/layout/list1"/>
    <dgm:cxn modelId="{D492E264-9AFC-4FE3-B59C-65E50EAE60EE}" type="presParOf" srcId="{6820B91B-E68F-400B-BC92-DA209A1EC12E}" destId="{BA17DA43-6331-41F3-8565-4090079D398F}" srcOrd="1" destOrd="0" presId="urn:microsoft.com/office/officeart/2005/8/layout/list1"/>
    <dgm:cxn modelId="{C726F104-D32D-49A2-A2DB-B3973F65B99E}" type="presParOf" srcId="{E34CE364-5FEF-4FE8-BE1E-E421AB154169}" destId="{6238F0D7-508E-4085-8302-CA2EFDF7926C}" srcOrd="37" destOrd="0" presId="urn:microsoft.com/office/officeart/2005/8/layout/list1"/>
    <dgm:cxn modelId="{2D1D155F-04A9-4B94-AF3A-6D55E51E8610}" type="presParOf" srcId="{E34CE364-5FEF-4FE8-BE1E-E421AB154169}" destId="{BFE529C1-AAA2-4130-9351-3345C6A3F8F1}" srcOrd="3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63E333-0B23-4AD4-8F3A-26620105C4F1}"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en-US"/>
        </a:p>
      </dgm:t>
    </dgm:pt>
    <dgm:pt modelId="{5C8E9CED-506D-4AE4-B076-EA18491EB4E8}">
      <dgm:prSet phldrT="[Text]" custT="1"/>
      <dgm:spPr/>
      <dgm:t>
        <a:bodyPr/>
        <a:lstStyle/>
        <a:p>
          <a:r>
            <a:rPr lang="en-US" sz="2400" b="1" dirty="0">
              <a:effectLst/>
              <a:latin typeface="Arial" panose="020B0604020202020204" pitchFamily="34" charset="0"/>
              <a:cs typeface="Arial" panose="020B0604020202020204" pitchFamily="34" charset="0"/>
            </a:rPr>
            <a:t>Financial Assistance</a:t>
          </a:r>
          <a:endParaRPr lang="en-US" sz="2400" dirty="0"/>
        </a:p>
      </dgm:t>
    </dgm:pt>
    <dgm:pt modelId="{1CA36B27-1C55-4592-83CF-9835A73B0A73}" type="parTrans" cxnId="{25020E2B-53B1-48D8-886E-DEC222397B03}">
      <dgm:prSet/>
      <dgm:spPr/>
      <dgm:t>
        <a:bodyPr/>
        <a:lstStyle/>
        <a:p>
          <a:endParaRPr lang="en-US"/>
        </a:p>
      </dgm:t>
    </dgm:pt>
    <dgm:pt modelId="{5A013EFF-E154-416B-9652-5D5CF6624FDF}" type="sibTrans" cxnId="{25020E2B-53B1-48D8-886E-DEC222397B03}">
      <dgm:prSet/>
      <dgm:spPr/>
      <dgm:t>
        <a:bodyPr/>
        <a:lstStyle/>
        <a:p>
          <a:endParaRPr lang="en-US"/>
        </a:p>
      </dgm:t>
    </dgm:pt>
    <dgm:pt modelId="{15DAF460-0702-4646-BD01-DFF1A395FB28}">
      <dgm:prSet/>
      <dgm:spPr/>
      <dgm:t>
        <a:bodyPr/>
        <a:lstStyle/>
        <a:p>
          <a:r>
            <a:rPr lang="en-US" b="1" dirty="0">
              <a:effectLst/>
              <a:latin typeface="Arial" panose="020B0604020202020204" pitchFamily="34" charset="0"/>
              <a:cs typeface="Arial" panose="020B0604020202020204" pitchFamily="34" charset="0"/>
            </a:rPr>
            <a:t>EQIP:</a:t>
          </a:r>
          <a:br>
            <a:rPr lang="en-US" b="1" dirty="0">
              <a:effectLst/>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Environmental Quality Incentives Program </a:t>
          </a:r>
        </a:p>
      </dgm:t>
    </dgm:pt>
    <dgm:pt modelId="{2202ABB2-CE15-440D-9783-D11E70E67157}" type="parTrans" cxnId="{88D2CDD7-D992-458A-A4CB-84811179163B}">
      <dgm:prSet/>
      <dgm:spPr/>
      <dgm:t>
        <a:bodyPr/>
        <a:lstStyle/>
        <a:p>
          <a:endParaRPr lang="en-US"/>
        </a:p>
      </dgm:t>
    </dgm:pt>
    <dgm:pt modelId="{C0901693-FFB8-425D-8104-3D42278E2F61}" type="sibTrans" cxnId="{88D2CDD7-D992-458A-A4CB-84811179163B}">
      <dgm:prSet/>
      <dgm:spPr/>
      <dgm:t>
        <a:bodyPr/>
        <a:lstStyle/>
        <a:p>
          <a:endParaRPr lang="en-US"/>
        </a:p>
      </dgm:t>
    </dgm:pt>
    <dgm:pt modelId="{E23D36BD-1110-40D8-87EF-FCCA63802B7C}">
      <dgm:prSet/>
      <dgm:spPr/>
      <dgm:t>
        <a:bodyPr/>
        <a:lstStyle/>
        <a:p>
          <a:r>
            <a:rPr lang="en-US" b="1" dirty="0">
              <a:effectLst/>
              <a:latin typeface="Arial" panose="020B0604020202020204" pitchFamily="34" charset="0"/>
              <a:cs typeface="Arial" panose="020B0604020202020204" pitchFamily="34" charset="0"/>
            </a:rPr>
            <a:t>CSP:</a:t>
          </a:r>
          <a:br>
            <a:rPr lang="en-US" b="1" dirty="0">
              <a:effectLst/>
              <a:latin typeface="Arial" panose="020B0604020202020204" pitchFamily="34" charset="0"/>
              <a:cs typeface="Arial" panose="020B0604020202020204" pitchFamily="34" charset="0"/>
            </a:rPr>
          </a:br>
          <a:r>
            <a:rPr lang="en-US" b="0" dirty="0">
              <a:effectLst/>
              <a:latin typeface="Arial" panose="020B0604020202020204" pitchFamily="34" charset="0"/>
              <a:cs typeface="Arial" panose="020B0604020202020204" pitchFamily="34" charset="0"/>
            </a:rPr>
            <a:t>Con</a:t>
          </a:r>
          <a:r>
            <a:rPr lang="en-US" dirty="0">
              <a:effectLst/>
              <a:latin typeface="Arial" panose="020B0604020202020204" pitchFamily="34" charset="0"/>
              <a:cs typeface="Arial" panose="020B0604020202020204" pitchFamily="34" charset="0"/>
            </a:rPr>
            <a:t>servation Stewardship Program  	         </a:t>
          </a:r>
        </a:p>
      </dgm:t>
    </dgm:pt>
    <dgm:pt modelId="{91CCBC56-9FFE-42BE-89E7-106C6F2814C2}" type="parTrans" cxnId="{E9CCC371-74DA-43EA-ABA6-93F24727C58A}">
      <dgm:prSet/>
      <dgm:spPr/>
      <dgm:t>
        <a:bodyPr/>
        <a:lstStyle/>
        <a:p>
          <a:endParaRPr lang="en-US"/>
        </a:p>
      </dgm:t>
    </dgm:pt>
    <dgm:pt modelId="{D4B1354F-C4F9-420A-A063-B7B35ADAE64B}" type="sibTrans" cxnId="{E9CCC371-74DA-43EA-ABA6-93F24727C58A}">
      <dgm:prSet/>
      <dgm:spPr/>
      <dgm:t>
        <a:bodyPr/>
        <a:lstStyle/>
        <a:p>
          <a:endParaRPr lang="en-US"/>
        </a:p>
      </dgm:t>
    </dgm:pt>
    <dgm:pt modelId="{8F534F8D-42DD-4493-AC24-9AB63F52CABA}">
      <dgm:prSet/>
      <dgm:spPr/>
      <dgm:t>
        <a:bodyPr/>
        <a:lstStyle/>
        <a:p>
          <a:r>
            <a:rPr lang="en-US" b="1" dirty="0">
              <a:effectLst/>
              <a:latin typeface="Arial" panose="020B0604020202020204" pitchFamily="34" charset="0"/>
              <a:cs typeface="Arial" panose="020B0604020202020204" pitchFamily="34" charset="0"/>
            </a:rPr>
            <a:t>AMA:</a:t>
          </a:r>
          <a:br>
            <a:rPr lang="en-US" b="1" dirty="0">
              <a:effectLst/>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Agricultural Management Assistance Program </a:t>
          </a:r>
        </a:p>
      </dgm:t>
    </dgm:pt>
    <dgm:pt modelId="{71BB1DCF-8731-4C55-A8AF-A3332DB006EC}" type="parTrans" cxnId="{0795AA7D-BFB9-4F7D-A7D3-AF7C6A48CD70}">
      <dgm:prSet/>
      <dgm:spPr/>
      <dgm:t>
        <a:bodyPr/>
        <a:lstStyle/>
        <a:p>
          <a:endParaRPr lang="en-US"/>
        </a:p>
      </dgm:t>
    </dgm:pt>
    <dgm:pt modelId="{1ECF2C2B-483D-4D35-A56A-39FFAC9C494E}" type="sibTrans" cxnId="{0795AA7D-BFB9-4F7D-A7D3-AF7C6A48CD70}">
      <dgm:prSet/>
      <dgm:spPr/>
      <dgm:t>
        <a:bodyPr/>
        <a:lstStyle/>
        <a:p>
          <a:endParaRPr lang="en-US"/>
        </a:p>
      </dgm:t>
    </dgm:pt>
    <dgm:pt modelId="{66A95137-B481-4C8A-81CB-3C79E7D2B9D4}">
      <dgm:prSet custT="1"/>
      <dgm:spPr/>
      <dgm:t>
        <a:bodyPr/>
        <a:lstStyle/>
        <a:p>
          <a:r>
            <a:rPr lang="en-US" sz="2400" b="1" dirty="0">
              <a:effectLst/>
              <a:latin typeface="Arial" panose="020B0604020202020204" pitchFamily="34" charset="0"/>
              <a:cs typeface="Arial" panose="020B0604020202020204" pitchFamily="34" charset="0"/>
            </a:rPr>
            <a:t>Easements</a:t>
          </a:r>
          <a:r>
            <a:rPr lang="en-US" sz="2400" dirty="0">
              <a:effectLst/>
              <a:latin typeface="Arial" panose="020B0604020202020204" pitchFamily="34" charset="0"/>
              <a:cs typeface="Arial" panose="020B0604020202020204" pitchFamily="34" charset="0"/>
            </a:rPr>
            <a:t> </a:t>
          </a:r>
        </a:p>
      </dgm:t>
    </dgm:pt>
    <dgm:pt modelId="{82A33F68-541F-4DF6-911E-A8D58775FCFF}" type="parTrans" cxnId="{89B1E0C2-6F92-4F3E-A78B-1B847AD4B865}">
      <dgm:prSet/>
      <dgm:spPr/>
      <dgm:t>
        <a:bodyPr/>
        <a:lstStyle/>
        <a:p>
          <a:endParaRPr lang="en-US"/>
        </a:p>
      </dgm:t>
    </dgm:pt>
    <dgm:pt modelId="{DAC4B2BC-CEC5-4061-B956-570CA7D5E79F}" type="sibTrans" cxnId="{89B1E0C2-6F92-4F3E-A78B-1B847AD4B865}">
      <dgm:prSet/>
      <dgm:spPr/>
      <dgm:t>
        <a:bodyPr/>
        <a:lstStyle/>
        <a:p>
          <a:endParaRPr lang="en-US"/>
        </a:p>
      </dgm:t>
    </dgm:pt>
    <dgm:pt modelId="{BD642CB4-EEB5-4698-BC16-14A62D3541EE}">
      <dgm:prSet/>
      <dgm:spPr/>
      <dgm:t>
        <a:bodyPr/>
        <a:lstStyle/>
        <a:p>
          <a:r>
            <a:rPr lang="en-US" b="1" dirty="0">
              <a:effectLst/>
              <a:latin typeface="Arial" panose="020B0604020202020204" pitchFamily="34" charset="0"/>
              <a:cs typeface="Arial" panose="020B0604020202020204" pitchFamily="34" charset="0"/>
            </a:rPr>
            <a:t>ACEP:</a:t>
          </a:r>
          <a:br>
            <a:rPr lang="en-US" dirty="0">
              <a:effectLst/>
              <a:latin typeface="Arial" panose="020B0604020202020204" pitchFamily="34" charset="0"/>
              <a:cs typeface="Arial" panose="020B0604020202020204" pitchFamily="34" charset="0"/>
            </a:rPr>
          </a:br>
          <a:r>
            <a:rPr lang="en-US" dirty="0">
              <a:effectLst/>
              <a:latin typeface="Arial" panose="020B0604020202020204" pitchFamily="34" charset="0"/>
              <a:cs typeface="Arial" panose="020B0604020202020204" pitchFamily="34" charset="0"/>
            </a:rPr>
            <a:t>Agricultural </a:t>
          </a:r>
          <a:r>
            <a:rPr lang="en-US" dirty="0">
              <a:latin typeface="Arial" panose="020B0604020202020204" pitchFamily="34" charset="0"/>
              <a:cs typeface="Arial" panose="020B0604020202020204" pitchFamily="34" charset="0"/>
            </a:rPr>
            <a:t>Conservation Easement Program</a:t>
          </a:r>
        </a:p>
      </dgm:t>
    </dgm:pt>
    <dgm:pt modelId="{73E2696C-5D49-4BA2-B2DE-58457559541C}" type="parTrans" cxnId="{6528E857-7872-4393-86D0-1CCAEF09BE94}">
      <dgm:prSet/>
      <dgm:spPr/>
      <dgm:t>
        <a:bodyPr/>
        <a:lstStyle/>
        <a:p>
          <a:endParaRPr lang="en-US"/>
        </a:p>
      </dgm:t>
    </dgm:pt>
    <dgm:pt modelId="{3A7B1D9F-26D1-4D91-8968-580C927A5FA8}" type="sibTrans" cxnId="{6528E857-7872-4393-86D0-1CCAEF09BE94}">
      <dgm:prSet/>
      <dgm:spPr/>
      <dgm:t>
        <a:bodyPr/>
        <a:lstStyle/>
        <a:p>
          <a:endParaRPr lang="en-US"/>
        </a:p>
      </dgm:t>
    </dgm:pt>
    <dgm:pt modelId="{244897BB-AEE0-4CFC-A9C8-429946EC0251}">
      <dgm:prSet/>
      <dgm:spPr/>
      <dgm:t>
        <a:bodyPr/>
        <a:lstStyle/>
        <a:p>
          <a:r>
            <a:rPr lang="en-US" b="1" dirty="0">
              <a:latin typeface="Arial" panose="020B0604020202020204" pitchFamily="34" charset="0"/>
              <a:cs typeface="Arial" panose="020B0604020202020204" pitchFamily="34" charset="0"/>
            </a:rPr>
            <a:t>HFRP:</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Healthy Forests Reserve Program</a:t>
          </a:r>
        </a:p>
      </dgm:t>
    </dgm:pt>
    <dgm:pt modelId="{66788CAF-3D8A-4CD6-BEF1-0DBDF55DF508}" type="parTrans" cxnId="{CF3CF1BF-7C48-4070-A531-348A1756CB1A}">
      <dgm:prSet/>
      <dgm:spPr/>
      <dgm:t>
        <a:bodyPr/>
        <a:lstStyle/>
        <a:p>
          <a:endParaRPr lang="en-US"/>
        </a:p>
      </dgm:t>
    </dgm:pt>
    <dgm:pt modelId="{11A1792B-A6EA-453E-AC96-064E5C4979FF}" type="sibTrans" cxnId="{CF3CF1BF-7C48-4070-A531-348A1756CB1A}">
      <dgm:prSet/>
      <dgm:spPr/>
      <dgm:t>
        <a:bodyPr/>
        <a:lstStyle/>
        <a:p>
          <a:endParaRPr lang="en-US"/>
        </a:p>
      </dgm:t>
    </dgm:pt>
    <dgm:pt modelId="{BC22D92D-B1C5-41D5-B3A4-09F6FE3C4F8F}" type="pres">
      <dgm:prSet presAssocID="{0163E333-0B23-4AD4-8F3A-26620105C4F1}" presName="diagram" presStyleCnt="0">
        <dgm:presLayoutVars>
          <dgm:chPref val="1"/>
          <dgm:dir/>
          <dgm:animOne val="branch"/>
          <dgm:animLvl val="lvl"/>
          <dgm:resizeHandles/>
        </dgm:presLayoutVars>
      </dgm:prSet>
      <dgm:spPr/>
    </dgm:pt>
    <dgm:pt modelId="{540D96A4-F94F-4839-856A-157922A3AF60}" type="pres">
      <dgm:prSet presAssocID="{5C8E9CED-506D-4AE4-B076-EA18491EB4E8}" presName="root" presStyleCnt="0"/>
      <dgm:spPr/>
    </dgm:pt>
    <dgm:pt modelId="{8EEA3F10-9D19-4886-949A-8DC9F0738D09}" type="pres">
      <dgm:prSet presAssocID="{5C8E9CED-506D-4AE4-B076-EA18491EB4E8}" presName="rootComposite" presStyleCnt="0"/>
      <dgm:spPr/>
    </dgm:pt>
    <dgm:pt modelId="{6BB103FB-9006-43DB-9268-A5532B655312}" type="pres">
      <dgm:prSet presAssocID="{5C8E9CED-506D-4AE4-B076-EA18491EB4E8}" presName="rootText" presStyleLbl="node1" presStyleIdx="0" presStyleCnt="2"/>
      <dgm:spPr/>
    </dgm:pt>
    <dgm:pt modelId="{E776A99D-EC53-42E3-8BE9-D0C66368EBB5}" type="pres">
      <dgm:prSet presAssocID="{5C8E9CED-506D-4AE4-B076-EA18491EB4E8}" presName="rootConnector" presStyleLbl="node1" presStyleIdx="0" presStyleCnt="2"/>
      <dgm:spPr/>
    </dgm:pt>
    <dgm:pt modelId="{A173D6FD-6D75-4FDE-AA56-3C8F0DBD0F31}" type="pres">
      <dgm:prSet presAssocID="{5C8E9CED-506D-4AE4-B076-EA18491EB4E8}" presName="childShape" presStyleCnt="0"/>
      <dgm:spPr/>
    </dgm:pt>
    <dgm:pt modelId="{5EA272F1-640F-4368-A718-8AB390372F6F}" type="pres">
      <dgm:prSet presAssocID="{2202ABB2-CE15-440D-9783-D11E70E67157}" presName="Name13" presStyleLbl="parChTrans1D2" presStyleIdx="0" presStyleCnt="5"/>
      <dgm:spPr/>
    </dgm:pt>
    <dgm:pt modelId="{B98A950D-05E0-4721-88A0-39C20438E066}" type="pres">
      <dgm:prSet presAssocID="{15DAF460-0702-4646-BD01-DFF1A395FB28}" presName="childText" presStyleLbl="bgAcc1" presStyleIdx="0" presStyleCnt="5">
        <dgm:presLayoutVars>
          <dgm:bulletEnabled val="1"/>
        </dgm:presLayoutVars>
      </dgm:prSet>
      <dgm:spPr/>
    </dgm:pt>
    <dgm:pt modelId="{062494B6-3EC0-49E3-B8CF-84D32A727DBF}" type="pres">
      <dgm:prSet presAssocID="{91CCBC56-9FFE-42BE-89E7-106C6F2814C2}" presName="Name13" presStyleLbl="parChTrans1D2" presStyleIdx="1" presStyleCnt="5"/>
      <dgm:spPr/>
    </dgm:pt>
    <dgm:pt modelId="{76EEAE29-DAEA-4964-9666-AA4F56E3D94A}" type="pres">
      <dgm:prSet presAssocID="{E23D36BD-1110-40D8-87EF-FCCA63802B7C}" presName="childText" presStyleLbl="bgAcc1" presStyleIdx="1" presStyleCnt="5">
        <dgm:presLayoutVars>
          <dgm:bulletEnabled val="1"/>
        </dgm:presLayoutVars>
      </dgm:prSet>
      <dgm:spPr/>
    </dgm:pt>
    <dgm:pt modelId="{3DE2C6C6-EFF4-43BF-912D-316B37EC70EC}" type="pres">
      <dgm:prSet presAssocID="{71BB1DCF-8731-4C55-A8AF-A3332DB006EC}" presName="Name13" presStyleLbl="parChTrans1D2" presStyleIdx="2" presStyleCnt="5"/>
      <dgm:spPr/>
    </dgm:pt>
    <dgm:pt modelId="{DAAF389A-6640-4F62-81A4-F97A9C368E8D}" type="pres">
      <dgm:prSet presAssocID="{8F534F8D-42DD-4493-AC24-9AB63F52CABA}" presName="childText" presStyleLbl="bgAcc1" presStyleIdx="2" presStyleCnt="5">
        <dgm:presLayoutVars>
          <dgm:bulletEnabled val="1"/>
        </dgm:presLayoutVars>
      </dgm:prSet>
      <dgm:spPr/>
    </dgm:pt>
    <dgm:pt modelId="{A8E39E30-257D-4660-888A-6A28B6BDE624}" type="pres">
      <dgm:prSet presAssocID="{66A95137-B481-4C8A-81CB-3C79E7D2B9D4}" presName="root" presStyleCnt="0"/>
      <dgm:spPr/>
    </dgm:pt>
    <dgm:pt modelId="{FF754641-D6CB-46D3-8DE3-7D43034274EC}" type="pres">
      <dgm:prSet presAssocID="{66A95137-B481-4C8A-81CB-3C79E7D2B9D4}" presName="rootComposite" presStyleCnt="0"/>
      <dgm:spPr/>
    </dgm:pt>
    <dgm:pt modelId="{27FCC5BE-F2A4-4D72-948A-79AA2733B30F}" type="pres">
      <dgm:prSet presAssocID="{66A95137-B481-4C8A-81CB-3C79E7D2B9D4}" presName="rootText" presStyleLbl="node1" presStyleIdx="1" presStyleCnt="2"/>
      <dgm:spPr/>
    </dgm:pt>
    <dgm:pt modelId="{94816399-D94F-4F84-9D45-6D33ADF992C7}" type="pres">
      <dgm:prSet presAssocID="{66A95137-B481-4C8A-81CB-3C79E7D2B9D4}" presName="rootConnector" presStyleLbl="node1" presStyleIdx="1" presStyleCnt="2"/>
      <dgm:spPr/>
    </dgm:pt>
    <dgm:pt modelId="{0FFF601D-7B71-4A23-95CD-54B61530B663}" type="pres">
      <dgm:prSet presAssocID="{66A95137-B481-4C8A-81CB-3C79E7D2B9D4}" presName="childShape" presStyleCnt="0"/>
      <dgm:spPr/>
    </dgm:pt>
    <dgm:pt modelId="{1C4DC6F4-2414-4936-A1D5-2EFF748C3592}" type="pres">
      <dgm:prSet presAssocID="{73E2696C-5D49-4BA2-B2DE-58457559541C}" presName="Name13" presStyleLbl="parChTrans1D2" presStyleIdx="3" presStyleCnt="5"/>
      <dgm:spPr/>
    </dgm:pt>
    <dgm:pt modelId="{5686375F-3D05-41AF-83A5-8ED1802AD6A7}" type="pres">
      <dgm:prSet presAssocID="{BD642CB4-EEB5-4698-BC16-14A62D3541EE}" presName="childText" presStyleLbl="bgAcc1" presStyleIdx="3" presStyleCnt="5">
        <dgm:presLayoutVars>
          <dgm:bulletEnabled val="1"/>
        </dgm:presLayoutVars>
      </dgm:prSet>
      <dgm:spPr/>
    </dgm:pt>
    <dgm:pt modelId="{585AF299-1FE5-4C5E-A0E3-388181F2509B}" type="pres">
      <dgm:prSet presAssocID="{66788CAF-3D8A-4CD6-BEF1-0DBDF55DF508}" presName="Name13" presStyleLbl="parChTrans1D2" presStyleIdx="4" presStyleCnt="5"/>
      <dgm:spPr/>
    </dgm:pt>
    <dgm:pt modelId="{917A8B1F-7D7D-4A03-B6C6-70DC9FA3AF48}" type="pres">
      <dgm:prSet presAssocID="{244897BB-AEE0-4CFC-A9C8-429946EC0251}" presName="childText" presStyleLbl="bgAcc1" presStyleIdx="4" presStyleCnt="5" custLinFactNeighborX="-1601" custLinFactNeighborY="-607">
        <dgm:presLayoutVars>
          <dgm:bulletEnabled val="1"/>
        </dgm:presLayoutVars>
      </dgm:prSet>
      <dgm:spPr/>
    </dgm:pt>
  </dgm:ptLst>
  <dgm:cxnLst>
    <dgm:cxn modelId="{25020E2B-53B1-48D8-886E-DEC222397B03}" srcId="{0163E333-0B23-4AD4-8F3A-26620105C4F1}" destId="{5C8E9CED-506D-4AE4-B076-EA18491EB4E8}" srcOrd="0" destOrd="0" parTransId="{1CA36B27-1C55-4592-83CF-9835A73B0A73}" sibTransId="{5A013EFF-E154-416B-9652-5D5CF6624FDF}"/>
    <dgm:cxn modelId="{5F842C2D-C3DC-4687-BBA4-34BA7DE3E37B}" type="presOf" srcId="{91CCBC56-9FFE-42BE-89E7-106C6F2814C2}" destId="{062494B6-3EC0-49E3-B8CF-84D32A727DBF}" srcOrd="0" destOrd="0" presId="urn:microsoft.com/office/officeart/2005/8/layout/hierarchy3"/>
    <dgm:cxn modelId="{4F00342D-26B4-411A-9248-8B5E3EC3509D}" type="presOf" srcId="{2202ABB2-CE15-440D-9783-D11E70E67157}" destId="{5EA272F1-640F-4368-A718-8AB390372F6F}" srcOrd="0" destOrd="0" presId="urn:microsoft.com/office/officeart/2005/8/layout/hierarchy3"/>
    <dgm:cxn modelId="{8D4CCD39-1FFB-477D-AB65-3749029322D0}" type="presOf" srcId="{66A95137-B481-4C8A-81CB-3C79E7D2B9D4}" destId="{94816399-D94F-4F84-9D45-6D33ADF992C7}" srcOrd="1" destOrd="0" presId="urn:microsoft.com/office/officeart/2005/8/layout/hierarchy3"/>
    <dgm:cxn modelId="{FA0AF039-6EC7-43F0-A088-3C5D853425A4}" type="presOf" srcId="{15DAF460-0702-4646-BD01-DFF1A395FB28}" destId="{B98A950D-05E0-4721-88A0-39C20438E066}" srcOrd="0" destOrd="0" presId="urn:microsoft.com/office/officeart/2005/8/layout/hierarchy3"/>
    <dgm:cxn modelId="{6528E857-7872-4393-86D0-1CCAEF09BE94}" srcId="{66A95137-B481-4C8A-81CB-3C79E7D2B9D4}" destId="{BD642CB4-EEB5-4698-BC16-14A62D3541EE}" srcOrd="0" destOrd="0" parTransId="{73E2696C-5D49-4BA2-B2DE-58457559541C}" sibTransId="{3A7B1D9F-26D1-4D91-8968-580C927A5FA8}"/>
    <dgm:cxn modelId="{7DCCB058-E132-494A-AFDA-07FED69303FD}" type="presOf" srcId="{5C8E9CED-506D-4AE4-B076-EA18491EB4E8}" destId="{6BB103FB-9006-43DB-9268-A5532B655312}" srcOrd="0" destOrd="0" presId="urn:microsoft.com/office/officeart/2005/8/layout/hierarchy3"/>
    <dgm:cxn modelId="{1042505F-040B-4BEE-BF99-CCD252AE5F98}" type="presOf" srcId="{66788CAF-3D8A-4CD6-BEF1-0DBDF55DF508}" destId="{585AF299-1FE5-4C5E-A0E3-388181F2509B}" srcOrd="0" destOrd="0" presId="urn:microsoft.com/office/officeart/2005/8/layout/hierarchy3"/>
    <dgm:cxn modelId="{FE25AE6C-BB52-4E66-8689-6BD3A91A3376}" type="presOf" srcId="{244897BB-AEE0-4CFC-A9C8-429946EC0251}" destId="{917A8B1F-7D7D-4A03-B6C6-70DC9FA3AF48}" srcOrd="0" destOrd="0" presId="urn:microsoft.com/office/officeart/2005/8/layout/hierarchy3"/>
    <dgm:cxn modelId="{120D806E-7423-4B5A-B5E7-937E23A98EE9}" type="presOf" srcId="{8F534F8D-42DD-4493-AC24-9AB63F52CABA}" destId="{DAAF389A-6640-4F62-81A4-F97A9C368E8D}" srcOrd="0" destOrd="0" presId="urn:microsoft.com/office/officeart/2005/8/layout/hierarchy3"/>
    <dgm:cxn modelId="{E9CCC371-74DA-43EA-ABA6-93F24727C58A}" srcId="{5C8E9CED-506D-4AE4-B076-EA18491EB4E8}" destId="{E23D36BD-1110-40D8-87EF-FCCA63802B7C}" srcOrd="1" destOrd="0" parTransId="{91CCBC56-9FFE-42BE-89E7-106C6F2814C2}" sibTransId="{D4B1354F-C4F9-420A-A063-B7B35ADAE64B}"/>
    <dgm:cxn modelId="{9CFD247A-C552-4EEA-A883-64A5BBB2AE70}" type="presOf" srcId="{0163E333-0B23-4AD4-8F3A-26620105C4F1}" destId="{BC22D92D-B1C5-41D5-B3A4-09F6FE3C4F8F}" srcOrd="0" destOrd="0" presId="urn:microsoft.com/office/officeart/2005/8/layout/hierarchy3"/>
    <dgm:cxn modelId="{0795AA7D-BFB9-4F7D-A7D3-AF7C6A48CD70}" srcId="{5C8E9CED-506D-4AE4-B076-EA18491EB4E8}" destId="{8F534F8D-42DD-4493-AC24-9AB63F52CABA}" srcOrd="2" destOrd="0" parTransId="{71BB1DCF-8731-4C55-A8AF-A3332DB006EC}" sibTransId="{1ECF2C2B-483D-4D35-A56A-39FFAC9C494E}"/>
    <dgm:cxn modelId="{9D5DD787-B922-4CB7-9CB7-285C0448C18A}" type="presOf" srcId="{66A95137-B481-4C8A-81CB-3C79E7D2B9D4}" destId="{27FCC5BE-F2A4-4D72-948A-79AA2733B30F}" srcOrd="0" destOrd="0" presId="urn:microsoft.com/office/officeart/2005/8/layout/hierarchy3"/>
    <dgm:cxn modelId="{08EFAC8F-437F-4442-9555-23E58E72078B}" type="presOf" srcId="{73E2696C-5D49-4BA2-B2DE-58457559541C}" destId="{1C4DC6F4-2414-4936-A1D5-2EFF748C3592}" srcOrd="0" destOrd="0" presId="urn:microsoft.com/office/officeart/2005/8/layout/hierarchy3"/>
    <dgm:cxn modelId="{ADFE1D90-B361-4589-A239-39B7F31BA4CF}" type="presOf" srcId="{E23D36BD-1110-40D8-87EF-FCCA63802B7C}" destId="{76EEAE29-DAEA-4964-9666-AA4F56E3D94A}" srcOrd="0" destOrd="0" presId="urn:microsoft.com/office/officeart/2005/8/layout/hierarchy3"/>
    <dgm:cxn modelId="{5008AAB8-B923-4A66-8526-4C5920103004}" type="presOf" srcId="{BD642CB4-EEB5-4698-BC16-14A62D3541EE}" destId="{5686375F-3D05-41AF-83A5-8ED1802AD6A7}" srcOrd="0" destOrd="0" presId="urn:microsoft.com/office/officeart/2005/8/layout/hierarchy3"/>
    <dgm:cxn modelId="{0DF9EFBB-136D-4A46-8B38-E8ED407D8E4E}" type="presOf" srcId="{5C8E9CED-506D-4AE4-B076-EA18491EB4E8}" destId="{E776A99D-EC53-42E3-8BE9-D0C66368EBB5}" srcOrd="1" destOrd="0" presId="urn:microsoft.com/office/officeart/2005/8/layout/hierarchy3"/>
    <dgm:cxn modelId="{CF3CF1BF-7C48-4070-A531-348A1756CB1A}" srcId="{66A95137-B481-4C8A-81CB-3C79E7D2B9D4}" destId="{244897BB-AEE0-4CFC-A9C8-429946EC0251}" srcOrd="1" destOrd="0" parTransId="{66788CAF-3D8A-4CD6-BEF1-0DBDF55DF508}" sibTransId="{11A1792B-A6EA-453E-AC96-064E5C4979FF}"/>
    <dgm:cxn modelId="{672E51C1-B212-40D4-AAD8-913D3161667A}" type="presOf" srcId="{71BB1DCF-8731-4C55-A8AF-A3332DB006EC}" destId="{3DE2C6C6-EFF4-43BF-912D-316B37EC70EC}" srcOrd="0" destOrd="0" presId="urn:microsoft.com/office/officeart/2005/8/layout/hierarchy3"/>
    <dgm:cxn modelId="{89B1E0C2-6F92-4F3E-A78B-1B847AD4B865}" srcId="{0163E333-0B23-4AD4-8F3A-26620105C4F1}" destId="{66A95137-B481-4C8A-81CB-3C79E7D2B9D4}" srcOrd="1" destOrd="0" parTransId="{82A33F68-541F-4DF6-911E-A8D58775FCFF}" sibTransId="{DAC4B2BC-CEC5-4061-B956-570CA7D5E79F}"/>
    <dgm:cxn modelId="{88D2CDD7-D992-458A-A4CB-84811179163B}" srcId="{5C8E9CED-506D-4AE4-B076-EA18491EB4E8}" destId="{15DAF460-0702-4646-BD01-DFF1A395FB28}" srcOrd="0" destOrd="0" parTransId="{2202ABB2-CE15-440D-9783-D11E70E67157}" sibTransId="{C0901693-FFB8-425D-8104-3D42278E2F61}"/>
    <dgm:cxn modelId="{41D24E9D-0013-4337-BD89-D49F2E9933DC}" type="presParOf" srcId="{BC22D92D-B1C5-41D5-B3A4-09F6FE3C4F8F}" destId="{540D96A4-F94F-4839-856A-157922A3AF60}" srcOrd="0" destOrd="0" presId="urn:microsoft.com/office/officeart/2005/8/layout/hierarchy3"/>
    <dgm:cxn modelId="{42E68ECA-EB4F-47CD-AF4A-9A5A05FFD6EF}" type="presParOf" srcId="{540D96A4-F94F-4839-856A-157922A3AF60}" destId="{8EEA3F10-9D19-4886-949A-8DC9F0738D09}" srcOrd="0" destOrd="0" presId="urn:microsoft.com/office/officeart/2005/8/layout/hierarchy3"/>
    <dgm:cxn modelId="{B29EE57E-07D8-4A45-9A63-664A5DF8ED3E}" type="presParOf" srcId="{8EEA3F10-9D19-4886-949A-8DC9F0738D09}" destId="{6BB103FB-9006-43DB-9268-A5532B655312}" srcOrd="0" destOrd="0" presId="urn:microsoft.com/office/officeart/2005/8/layout/hierarchy3"/>
    <dgm:cxn modelId="{E4E44D88-619C-4686-9691-12A2385B2794}" type="presParOf" srcId="{8EEA3F10-9D19-4886-949A-8DC9F0738D09}" destId="{E776A99D-EC53-42E3-8BE9-D0C66368EBB5}" srcOrd="1" destOrd="0" presId="urn:microsoft.com/office/officeart/2005/8/layout/hierarchy3"/>
    <dgm:cxn modelId="{E999A0B2-5C37-4DDE-A4C8-F73BDFCE2603}" type="presParOf" srcId="{540D96A4-F94F-4839-856A-157922A3AF60}" destId="{A173D6FD-6D75-4FDE-AA56-3C8F0DBD0F31}" srcOrd="1" destOrd="0" presId="urn:microsoft.com/office/officeart/2005/8/layout/hierarchy3"/>
    <dgm:cxn modelId="{CE60E75C-6C68-457D-9B0A-600F13D19B77}" type="presParOf" srcId="{A173D6FD-6D75-4FDE-AA56-3C8F0DBD0F31}" destId="{5EA272F1-640F-4368-A718-8AB390372F6F}" srcOrd="0" destOrd="0" presId="urn:microsoft.com/office/officeart/2005/8/layout/hierarchy3"/>
    <dgm:cxn modelId="{D862A852-F02E-46EF-92D4-AC4D2D96EAA4}" type="presParOf" srcId="{A173D6FD-6D75-4FDE-AA56-3C8F0DBD0F31}" destId="{B98A950D-05E0-4721-88A0-39C20438E066}" srcOrd="1" destOrd="0" presId="urn:microsoft.com/office/officeart/2005/8/layout/hierarchy3"/>
    <dgm:cxn modelId="{99F8B67C-F805-40B4-AD0C-9386FDCAA086}" type="presParOf" srcId="{A173D6FD-6D75-4FDE-AA56-3C8F0DBD0F31}" destId="{062494B6-3EC0-49E3-B8CF-84D32A727DBF}" srcOrd="2" destOrd="0" presId="urn:microsoft.com/office/officeart/2005/8/layout/hierarchy3"/>
    <dgm:cxn modelId="{D9DA26AD-16D9-4113-A5BB-92876E46018C}" type="presParOf" srcId="{A173D6FD-6D75-4FDE-AA56-3C8F0DBD0F31}" destId="{76EEAE29-DAEA-4964-9666-AA4F56E3D94A}" srcOrd="3" destOrd="0" presId="urn:microsoft.com/office/officeart/2005/8/layout/hierarchy3"/>
    <dgm:cxn modelId="{85AC0F6F-1AC3-4622-BBDF-D48D15A3B8D2}" type="presParOf" srcId="{A173D6FD-6D75-4FDE-AA56-3C8F0DBD0F31}" destId="{3DE2C6C6-EFF4-43BF-912D-316B37EC70EC}" srcOrd="4" destOrd="0" presId="urn:microsoft.com/office/officeart/2005/8/layout/hierarchy3"/>
    <dgm:cxn modelId="{5FB61AED-D5A4-477A-93CF-FCA40C70D6DB}" type="presParOf" srcId="{A173D6FD-6D75-4FDE-AA56-3C8F0DBD0F31}" destId="{DAAF389A-6640-4F62-81A4-F97A9C368E8D}" srcOrd="5" destOrd="0" presId="urn:microsoft.com/office/officeart/2005/8/layout/hierarchy3"/>
    <dgm:cxn modelId="{C8FCB25C-C3A8-47CF-95F2-F24C7E32C8DA}" type="presParOf" srcId="{BC22D92D-B1C5-41D5-B3A4-09F6FE3C4F8F}" destId="{A8E39E30-257D-4660-888A-6A28B6BDE624}" srcOrd="1" destOrd="0" presId="urn:microsoft.com/office/officeart/2005/8/layout/hierarchy3"/>
    <dgm:cxn modelId="{EBF47757-C506-45A5-AEEF-D2EBB4456B62}" type="presParOf" srcId="{A8E39E30-257D-4660-888A-6A28B6BDE624}" destId="{FF754641-D6CB-46D3-8DE3-7D43034274EC}" srcOrd="0" destOrd="0" presId="urn:microsoft.com/office/officeart/2005/8/layout/hierarchy3"/>
    <dgm:cxn modelId="{FC159CA6-6BF4-4301-9E64-2E8797E722E6}" type="presParOf" srcId="{FF754641-D6CB-46D3-8DE3-7D43034274EC}" destId="{27FCC5BE-F2A4-4D72-948A-79AA2733B30F}" srcOrd="0" destOrd="0" presId="urn:microsoft.com/office/officeart/2005/8/layout/hierarchy3"/>
    <dgm:cxn modelId="{3D0DA2FA-F869-4C2D-A003-2B5861D9F01D}" type="presParOf" srcId="{FF754641-D6CB-46D3-8DE3-7D43034274EC}" destId="{94816399-D94F-4F84-9D45-6D33ADF992C7}" srcOrd="1" destOrd="0" presId="urn:microsoft.com/office/officeart/2005/8/layout/hierarchy3"/>
    <dgm:cxn modelId="{9BF53CDF-F39B-40C9-BE50-F90C64260976}" type="presParOf" srcId="{A8E39E30-257D-4660-888A-6A28B6BDE624}" destId="{0FFF601D-7B71-4A23-95CD-54B61530B663}" srcOrd="1" destOrd="0" presId="urn:microsoft.com/office/officeart/2005/8/layout/hierarchy3"/>
    <dgm:cxn modelId="{32A6C1BB-071F-46DC-A572-08831C02EE26}" type="presParOf" srcId="{0FFF601D-7B71-4A23-95CD-54B61530B663}" destId="{1C4DC6F4-2414-4936-A1D5-2EFF748C3592}" srcOrd="0" destOrd="0" presId="urn:microsoft.com/office/officeart/2005/8/layout/hierarchy3"/>
    <dgm:cxn modelId="{F3957066-7136-47F6-9E79-813D594AA6C1}" type="presParOf" srcId="{0FFF601D-7B71-4A23-95CD-54B61530B663}" destId="{5686375F-3D05-41AF-83A5-8ED1802AD6A7}" srcOrd="1" destOrd="0" presId="urn:microsoft.com/office/officeart/2005/8/layout/hierarchy3"/>
    <dgm:cxn modelId="{206D1293-28D5-45A9-9AB2-E8CBCF65D29E}" type="presParOf" srcId="{0FFF601D-7B71-4A23-95CD-54B61530B663}" destId="{585AF299-1FE5-4C5E-A0E3-388181F2509B}" srcOrd="2" destOrd="0" presId="urn:microsoft.com/office/officeart/2005/8/layout/hierarchy3"/>
    <dgm:cxn modelId="{87C5D93C-59A6-4B5B-809F-3B36C53F5B2F}" type="presParOf" srcId="{0FFF601D-7B71-4A23-95CD-54B61530B663}" destId="{917A8B1F-7D7D-4A03-B6C6-70DC9FA3AF4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AF6279-0954-444F-8A6E-E7511C811AC2}" type="doc">
      <dgm:prSet loTypeId="urn:microsoft.com/office/officeart/2005/8/layout/hierarchy3" loCatId="hierarchy" qsTypeId="urn:microsoft.com/office/officeart/2005/8/quickstyle/simple1" qsCatId="simple" csTypeId="urn:microsoft.com/office/officeart/2005/8/colors/colorful3" csCatId="colorful" phldr="1"/>
      <dgm:spPr/>
      <dgm:t>
        <a:bodyPr/>
        <a:lstStyle/>
        <a:p>
          <a:endParaRPr lang="en-US"/>
        </a:p>
      </dgm:t>
    </dgm:pt>
    <dgm:pt modelId="{1F774F86-0B9E-4A09-A613-E49600D830DD}">
      <dgm:prSet phldrT="[Text]" custT="1"/>
      <dgm:spPr/>
      <dgm:t>
        <a:bodyPr/>
        <a:lstStyle/>
        <a:p>
          <a:r>
            <a:rPr lang="en-US" sz="2400" b="1" dirty="0">
              <a:latin typeface="Arial" panose="020B0604020202020204" pitchFamily="34" charset="0"/>
              <a:cs typeface="Arial" panose="020B0604020202020204" pitchFamily="34" charset="0"/>
            </a:rPr>
            <a:t>Partnerships</a:t>
          </a:r>
          <a:endParaRPr lang="en-US" sz="2400" dirty="0"/>
        </a:p>
      </dgm:t>
    </dgm:pt>
    <dgm:pt modelId="{BA35552A-F572-4829-8C87-7BCD2BFC70C2}" type="parTrans" cxnId="{0F22F905-5CDD-4DEC-9896-39C695FD04AE}">
      <dgm:prSet/>
      <dgm:spPr/>
      <dgm:t>
        <a:bodyPr/>
        <a:lstStyle/>
        <a:p>
          <a:endParaRPr lang="en-US"/>
        </a:p>
      </dgm:t>
    </dgm:pt>
    <dgm:pt modelId="{43147136-6C13-490C-A658-3F9F1E441743}" type="sibTrans" cxnId="{0F22F905-5CDD-4DEC-9896-39C695FD04AE}">
      <dgm:prSet/>
      <dgm:spPr/>
      <dgm:t>
        <a:bodyPr/>
        <a:lstStyle/>
        <a:p>
          <a:endParaRPr lang="en-US"/>
        </a:p>
      </dgm:t>
    </dgm:pt>
    <dgm:pt modelId="{3EB1A927-F4B6-4206-83B3-925D3C36AA41}">
      <dgm:prSet/>
      <dgm:spPr/>
      <dgm:t>
        <a:bodyPr/>
        <a:lstStyle/>
        <a:p>
          <a:r>
            <a:rPr lang="en-US" b="1" dirty="0">
              <a:latin typeface="Arial" panose="020B0604020202020204" pitchFamily="34" charset="0"/>
              <a:cs typeface="Arial" panose="020B0604020202020204" pitchFamily="34" charset="0"/>
            </a:rPr>
            <a:t>RCPP:</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Regional Conservation Partnership Program</a:t>
          </a:r>
        </a:p>
      </dgm:t>
    </dgm:pt>
    <dgm:pt modelId="{9FE1B0A1-0054-4482-B815-FCE96D1A6854}" type="parTrans" cxnId="{A90FDA66-D749-4D71-9AD4-BB213D8D0783}">
      <dgm:prSet/>
      <dgm:spPr/>
      <dgm:t>
        <a:bodyPr/>
        <a:lstStyle/>
        <a:p>
          <a:endParaRPr lang="en-US"/>
        </a:p>
      </dgm:t>
    </dgm:pt>
    <dgm:pt modelId="{340193B9-A1C8-41A6-A183-44BE200092A9}" type="sibTrans" cxnId="{A90FDA66-D749-4D71-9AD4-BB213D8D0783}">
      <dgm:prSet/>
      <dgm:spPr/>
      <dgm:t>
        <a:bodyPr/>
        <a:lstStyle/>
        <a:p>
          <a:endParaRPr lang="en-US"/>
        </a:p>
      </dgm:t>
    </dgm:pt>
    <dgm:pt modelId="{83D33D89-D495-4882-BAA3-E4EDC5189E5C}">
      <dgm:prSet custT="1"/>
      <dgm:spPr/>
      <dgm:t>
        <a:bodyPr/>
        <a:lstStyle/>
        <a:p>
          <a:r>
            <a:rPr lang="en-US" sz="2400" b="1" dirty="0">
              <a:latin typeface="Arial" panose="020B0604020202020204" pitchFamily="34" charset="0"/>
              <a:cs typeface="Arial" panose="020B0604020202020204" pitchFamily="34" charset="0"/>
            </a:rPr>
            <a:t>Other</a:t>
          </a:r>
          <a:r>
            <a:rPr lang="en-US" sz="5300" b="1" dirty="0">
              <a:latin typeface="Arial" panose="020B0604020202020204" pitchFamily="34" charset="0"/>
              <a:cs typeface="Arial" panose="020B0604020202020204" pitchFamily="34" charset="0"/>
            </a:rPr>
            <a:t> </a:t>
          </a:r>
          <a:endParaRPr lang="en-US" sz="5300" dirty="0">
            <a:latin typeface="Arial" panose="020B0604020202020204" pitchFamily="34" charset="0"/>
            <a:cs typeface="Arial" panose="020B0604020202020204" pitchFamily="34" charset="0"/>
          </a:endParaRPr>
        </a:p>
      </dgm:t>
    </dgm:pt>
    <dgm:pt modelId="{0766E93B-1685-40DE-A35E-720D7BD1ED21}" type="parTrans" cxnId="{FA236640-5C83-45EE-90BE-AB586BA58552}">
      <dgm:prSet/>
      <dgm:spPr/>
      <dgm:t>
        <a:bodyPr/>
        <a:lstStyle/>
        <a:p>
          <a:endParaRPr lang="en-US"/>
        </a:p>
      </dgm:t>
    </dgm:pt>
    <dgm:pt modelId="{9D2F104B-E127-40C4-AD26-687C7AF1E1CC}" type="sibTrans" cxnId="{FA236640-5C83-45EE-90BE-AB586BA58552}">
      <dgm:prSet/>
      <dgm:spPr/>
      <dgm:t>
        <a:bodyPr/>
        <a:lstStyle/>
        <a:p>
          <a:endParaRPr lang="en-US"/>
        </a:p>
      </dgm:t>
    </dgm:pt>
    <dgm:pt modelId="{56ABD51E-8C20-4320-AFDC-8D0DCE645F37}">
      <dgm:prSet/>
      <dgm:spPr/>
      <dgm:t>
        <a:bodyPr/>
        <a:lstStyle/>
        <a:p>
          <a:r>
            <a:rPr lang="en-US" b="1" dirty="0">
              <a:latin typeface="Arial" panose="020B0604020202020204" pitchFamily="34" charset="0"/>
              <a:cs typeface="Arial" panose="020B0604020202020204" pitchFamily="34" charset="0"/>
            </a:rPr>
            <a:t>VPAHIP:</a:t>
          </a:r>
        </a:p>
        <a:p>
          <a:r>
            <a:rPr lang="en-US" dirty="0">
              <a:latin typeface="Arial" panose="020B0604020202020204" pitchFamily="34" charset="0"/>
              <a:cs typeface="Arial" panose="020B0604020202020204" pitchFamily="34" charset="0"/>
            </a:rPr>
            <a:t>Voluntary Public Access and Habitat Incentive Program</a:t>
          </a:r>
        </a:p>
      </dgm:t>
    </dgm:pt>
    <dgm:pt modelId="{3ADE9E29-317C-4665-9CB1-B35394FBE094}" type="parTrans" cxnId="{77490A4E-8D10-4598-9E21-970CBF77A134}">
      <dgm:prSet/>
      <dgm:spPr/>
      <dgm:t>
        <a:bodyPr/>
        <a:lstStyle/>
        <a:p>
          <a:endParaRPr lang="en-US"/>
        </a:p>
      </dgm:t>
    </dgm:pt>
    <dgm:pt modelId="{70B07F83-E20A-45D7-B87C-8B0FEA279211}" type="sibTrans" cxnId="{77490A4E-8D10-4598-9E21-970CBF77A134}">
      <dgm:prSet/>
      <dgm:spPr/>
      <dgm:t>
        <a:bodyPr/>
        <a:lstStyle/>
        <a:p>
          <a:endParaRPr lang="en-US"/>
        </a:p>
      </dgm:t>
    </dgm:pt>
    <dgm:pt modelId="{DF83D3B0-7692-4342-BF1C-AEC8CBCFF5EF}">
      <dgm:prSet/>
      <dgm:spPr/>
      <dgm:t>
        <a:bodyPr/>
        <a:lstStyle/>
        <a:p>
          <a:r>
            <a:rPr lang="en-US" b="1" dirty="0">
              <a:latin typeface="Arial" panose="020B0604020202020204" pitchFamily="34" charset="0"/>
              <a:cs typeface="Arial" panose="020B0604020202020204" pitchFamily="34" charset="0"/>
            </a:rPr>
            <a:t>CIG: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Conservation Innovation Grants        </a:t>
          </a:r>
        </a:p>
      </dgm:t>
    </dgm:pt>
    <dgm:pt modelId="{707F54FB-240E-4B38-994E-46002A4CC046}" type="parTrans" cxnId="{FB94FBC7-F4AD-4920-8B86-71710DAB0B33}">
      <dgm:prSet/>
      <dgm:spPr/>
      <dgm:t>
        <a:bodyPr/>
        <a:lstStyle/>
        <a:p>
          <a:endParaRPr lang="en-US"/>
        </a:p>
      </dgm:t>
    </dgm:pt>
    <dgm:pt modelId="{47E450B4-3AC9-4049-AF0D-3A345102C771}" type="sibTrans" cxnId="{FB94FBC7-F4AD-4920-8B86-71710DAB0B33}">
      <dgm:prSet/>
      <dgm:spPr/>
      <dgm:t>
        <a:bodyPr/>
        <a:lstStyle/>
        <a:p>
          <a:endParaRPr lang="en-US"/>
        </a:p>
      </dgm:t>
    </dgm:pt>
    <dgm:pt modelId="{31DF23B4-BAC0-4ACB-820E-3EBE37156AD5}">
      <dgm:prSet/>
      <dgm:spPr/>
      <dgm:t>
        <a:bodyPr/>
        <a:lstStyle/>
        <a:p>
          <a:r>
            <a:rPr lang="en-US" b="1" dirty="0">
              <a:latin typeface="Arial" panose="020B0604020202020204" pitchFamily="34" charset="0"/>
              <a:cs typeface="Arial" panose="020B0604020202020204" pitchFamily="34" charset="0"/>
            </a:rPr>
            <a:t>ACES: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Agricultural Conservation Experience Services Program </a:t>
          </a:r>
        </a:p>
      </dgm:t>
    </dgm:pt>
    <dgm:pt modelId="{5ED8DF0B-72CA-4B0E-A102-13F44AC6FBD0}" type="parTrans" cxnId="{3D81E8E6-A712-4D82-A03E-909CAE4E77C2}">
      <dgm:prSet/>
      <dgm:spPr/>
      <dgm:t>
        <a:bodyPr/>
        <a:lstStyle/>
        <a:p>
          <a:endParaRPr lang="en-US"/>
        </a:p>
      </dgm:t>
    </dgm:pt>
    <dgm:pt modelId="{BE92B16B-0CB9-41EF-AF42-107B20937A7D}" type="sibTrans" cxnId="{3D81E8E6-A712-4D82-A03E-909CAE4E77C2}">
      <dgm:prSet/>
      <dgm:spPr/>
      <dgm:t>
        <a:bodyPr/>
        <a:lstStyle/>
        <a:p>
          <a:endParaRPr lang="en-US"/>
        </a:p>
      </dgm:t>
    </dgm:pt>
    <dgm:pt modelId="{1D8D3635-82DD-4B23-B081-D2FC446B215E}" type="pres">
      <dgm:prSet presAssocID="{25AF6279-0954-444F-8A6E-E7511C811AC2}" presName="diagram" presStyleCnt="0">
        <dgm:presLayoutVars>
          <dgm:chPref val="1"/>
          <dgm:dir/>
          <dgm:animOne val="branch"/>
          <dgm:animLvl val="lvl"/>
          <dgm:resizeHandles/>
        </dgm:presLayoutVars>
      </dgm:prSet>
      <dgm:spPr/>
    </dgm:pt>
    <dgm:pt modelId="{83E7A347-6576-477D-BF55-ACD1EF474B34}" type="pres">
      <dgm:prSet presAssocID="{1F774F86-0B9E-4A09-A613-E49600D830DD}" presName="root" presStyleCnt="0"/>
      <dgm:spPr/>
    </dgm:pt>
    <dgm:pt modelId="{F942433F-97EE-46C5-B588-613E8786025C}" type="pres">
      <dgm:prSet presAssocID="{1F774F86-0B9E-4A09-A613-E49600D830DD}" presName="rootComposite" presStyleCnt="0"/>
      <dgm:spPr/>
    </dgm:pt>
    <dgm:pt modelId="{236F14B2-A4C0-407F-A3C1-324DD0634C3E}" type="pres">
      <dgm:prSet presAssocID="{1F774F86-0B9E-4A09-A613-E49600D830DD}" presName="rootText" presStyleLbl="node1" presStyleIdx="0" presStyleCnt="2"/>
      <dgm:spPr/>
    </dgm:pt>
    <dgm:pt modelId="{EFD7FBF1-476A-4FBD-9626-7D6F405FCADE}" type="pres">
      <dgm:prSet presAssocID="{1F774F86-0B9E-4A09-A613-E49600D830DD}" presName="rootConnector" presStyleLbl="node1" presStyleIdx="0" presStyleCnt="2"/>
      <dgm:spPr/>
    </dgm:pt>
    <dgm:pt modelId="{330DA7F3-B167-47A9-A106-50BF38A07DBF}" type="pres">
      <dgm:prSet presAssocID="{1F774F86-0B9E-4A09-A613-E49600D830DD}" presName="childShape" presStyleCnt="0"/>
      <dgm:spPr/>
    </dgm:pt>
    <dgm:pt modelId="{10F3D04F-C839-4F0F-94FA-3C1EA665FAA9}" type="pres">
      <dgm:prSet presAssocID="{9FE1B0A1-0054-4482-B815-FCE96D1A6854}" presName="Name13" presStyleLbl="parChTrans1D2" presStyleIdx="0" presStyleCnt="4"/>
      <dgm:spPr/>
    </dgm:pt>
    <dgm:pt modelId="{5E477D8A-CAC8-4D19-9E82-2B67EFEDAFFF}" type="pres">
      <dgm:prSet presAssocID="{3EB1A927-F4B6-4206-83B3-925D3C36AA41}" presName="childText" presStyleLbl="bgAcc1" presStyleIdx="0" presStyleCnt="4">
        <dgm:presLayoutVars>
          <dgm:bulletEnabled val="1"/>
        </dgm:presLayoutVars>
      </dgm:prSet>
      <dgm:spPr/>
    </dgm:pt>
    <dgm:pt modelId="{8F066891-8434-4B4E-B1E0-F25B9A0198FA}" type="pres">
      <dgm:prSet presAssocID="{83D33D89-D495-4882-BAA3-E4EDC5189E5C}" presName="root" presStyleCnt="0"/>
      <dgm:spPr/>
    </dgm:pt>
    <dgm:pt modelId="{125873BE-1807-4538-8A01-23927429A8B8}" type="pres">
      <dgm:prSet presAssocID="{83D33D89-D495-4882-BAA3-E4EDC5189E5C}" presName="rootComposite" presStyleCnt="0"/>
      <dgm:spPr/>
    </dgm:pt>
    <dgm:pt modelId="{9106329E-E8CC-47C9-8218-EFFFC909E8F2}" type="pres">
      <dgm:prSet presAssocID="{83D33D89-D495-4882-BAA3-E4EDC5189E5C}" presName="rootText" presStyleLbl="node1" presStyleIdx="1" presStyleCnt="2"/>
      <dgm:spPr/>
    </dgm:pt>
    <dgm:pt modelId="{07242828-5FF7-4C1E-ACBC-37BA18B1AECA}" type="pres">
      <dgm:prSet presAssocID="{83D33D89-D495-4882-BAA3-E4EDC5189E5C}" presName="rootConnector" presStyleLbl="node1" presStyleIdx="1" presStyleCnt="2"/>
      <dgm:spPr/>
    </dgm:pt>
    <dgm:pt modelId="{30A33EC6-E6BE-476F-9677-FCA35D884DF5}" type="pres">
      <dgm:prSet presAssocID="{83D33D89-D495-4882-BAA3-E4EDC5189E5C}" presName="childShape" presStyleCnt="0"/>
      <dgm:spPr/>
    </dgm:pt>
    <dgm:pt modelId="{2CFD767A-0717-4FF4-B516-A6CAF72F9693}" type="pres">
      <dgm:prSet presAssocID="{3ADE9E29-317C-4665-9CB1-B35394FBE094}" presName="Name13" presStyleLbl="parChTrans1D2" presStyleIdx="1" presStyleCnt="4"/>
      <dgm:spPr/>
    </dgm:pt>
    <dgm:pt modelId="{9E3078FC-DE2B-4038-9E7F-2C04ACC69139}" type="pres">
      <dgm:prSet presAssocID="{56ABD51E-8C20-4320-AFDC-8D0DCE645F37}" presName="childText" presStyleLbl="bgAcc1" presStyleIdx="1" presStyleCnt="4">
        <dgm:presLayoutVars>
          <dgm:bulletEnabled val="1"/>
        </dgm:presLayoutVars>
      </dgm:prSet>
      <dgm:spPr/>
    </dgm:pt>
    <dgm:pt modelId="{4389804D-6D64-4BD6-B6C8-E2AE6DDA3D39}" type="pres">
      <dgm:prSet presAssocID="{707F54FB-240E-4B38-994E-46002A4CC046}" presName="Name13" presStyleLbl="parChTrans1D2" presStyleIdx="2" presStyleCnt="4"/>
      <dgm:spPr/>
    </dgm:pt>
    <dgm:pt modelId="{679B0081-5F44-49BC-98B5-73887B495607}" type="pres">
      <dgm:prSet presAssocID="{DF83D3B0-7692-4342-BF1C-AEC8CBCFF5EF}" presName="childText" presStyleLbl="bgAcc1" presStyleIdx="2" presStyleCnt="4">
        <dgm:presLayoutVars>
          <dgm:bulletEnabled val="1"/>
        </dgm:presLayoutVars>
      </dgm:prSet>
      <dgm:spPr/>
    </dgm:pt>
    <dgm:pt modelId="{BD62272C-9070-4923-A920-EE0DBDBC2B21}" type="pres">
      <dgm:prSet presAssocID="{5ED8DF0B-72CA-4B0E-A102-13F44AC6FBD0}" presName="Name13" presStyleLbl="parChTrans1D2" presStyleIdx="3" presStyleCnt="4"/>
      <dgm:spPr/>
    </dgm:pt>
    <dgm:pt modelId="{D7247653-4163-42CE-9C42-9F6DE5332E95}" type="pres">
      <dgm:prSet presAssocID="{31DF23B4-BAC0-4ACB-820E-3EBE37156AD5}" presName="childText" presStyleLbl="bgAcc1" presStyleIdx="3" presStyleCnt="4">
        <dgm:presLayoutVars>
          <dgm:bulletEnabled val="1"/>
        </dgm:presLayoutVars>
      </dgm:prSet>
      <dgm:spPr/>
    </dgm:pt>
  </dgm:ptLst>
  <dgm:cxnLst>
    <dgm:cxn modelId="{0F22F905-5CDD-4DEC-9896-39C695FD04AE}" srcId="{25AF6279-0954-444F-8A6E-E7511C811AC2}" destId="{1F774F86-0B9E-4A09-A613-E49600D830DD}" srcOrd="0" destOrd="0" parTransId="{BA35552A-F572-4829-8C87-7BCD2BFC70C2}" sibTransId="{43147136-6C13-490C-A658-3F9F1E441743}"/>
    <dgm:cxn modelId="{66A3C11D-54E7-4114-A1E7-B6C84B3E78AF}" type="presOf" srcId="{25AF6279-0954-444F-8A6E-E7511C811AC2}" destId="{1D8D3635-82DD-4B23-B081-D2FC446B215E}" srcOrd="0" destOrd="0" presId="urn:microsoft.com/office/officeart/2005/8/layout/hierarchy3"/>
    <dgm:cxn modelId="{DF4F9D2B-200B-419B-84AC-842AFD612EAE}" type="presOf" srcId="{DF83D3B0-7692-4342-BF1C-AEC8CBCFF5EF}" destId="{679B0081-5F44-49BC-98B5-73887B495607}" srcOrd="0" destOrd="0" presId="urn:microsoft.com/office/officeart/2005/8/layout/hierarchy3"/>
    <dgm:cxn modelId="{FA236640-5C83-45EE-90BE-AB586BA58552}" srcId="{25AF6279-0954-444F-8A6E-E7511C811AC2}" destId="{83D33D89-D495-4882-BAA3-E4EDC5189E5C}" srcOrd="1" destOrd="0" parTransId="{0766E93B-1685-40DE-A35E-720D7BD1ED21}" sibTransId="{9D2F104B-E127-40C4-AD26-687C7AF1E1CC}"/>
    <dgm:cxn modelId="{B5713645-4D7C-4468-BB61-BDF9F62542F1}" type="presOf" srcId="{9FE1B0A1-0054-4482-B815-FCE96D1A6854}" destId="{10F3D04F-C839-4F0F-94FA-3C1EA665FAA9}" srcOrd="0" destOrd="0" presId="urn:microsoft.com/office/officeart/2005/8/layout/hierarchy3"/>
    <dgm:cxn modelId="{77490A4E-8D10-4598-9E21-970CBF77A134}" srcId="{83D33D89-D495-4882-BAA3-E4EDC5189E5C}" destId="{56ABD51E-8C20-4320-AFDC-8D0DCE645F37}" srcOrd="0" destOrd="0" parTransId="{3ADE9E29-317C-4665-9CB1-B35394FBE094}" sibTransId="{70B07F83-E20A-45D7-B87C-8B0FEA279211}"/>
    <dgm:cxn modelId="{A90FDA66-D749-4D71-9AD4-BB213D8D0783}" srcId="{1F774F86-0B9E-4A09-A613-E49600D830DD}" destId="{3EB1A927-F4B6-4206-83B3-925D3C36AA41}" srcOrd="0" destOrd="0" parTransId="{9FE1B0A1-0054-4482-B815-FCE96D1A6854}" sibTransId="{340193B9-A1C8-41A6-A183-44BE200092A9}"/>
    <dgm:cxn modelId="{4EEC026A-4554-4ADF-93CD-AB971D4E95DC}" type="presOf" srcId="{56ABD51E-8C20-4320-AFDC-8D0DCE645F37}" destId="{9E3078FC-DE2B-4038-9E7F-2C04ACC69139}" srcOrd="0" destOrd="0" presId="urn:microsoft.com/office/officeart/2005/8/layout/hierarchy3"/>
    <dgm:cxn modelId="{5780C093-4506-44BE-BDDE-5B781A445B7F}" type="presOf" srcId="{707F54FB-240E-4B38-994E-46002A4CC046}" destId="{4389804D-6D64-4BD6-B6C8-E2AE6DDA3D39}" srcOrd="0" destOrd="0" presId="urn:microsoft.com/office/officeart/2005/8/layout/hierarchy3"/>
    <dgm:cxn modelId="{FC845CA0-AD9F-4EED-9540-EED4ED2DF359}" type="presOf" srcId="{3EB1A927-F4B6-4206-83B3-925D3C36AA41}" destId="{5E477D8A-CAC8-4D19-9E82-2B67EFEDAFFF}" srcOrd="0" destOrd="0" presId="urn:microsoft.com/office/officeart/2005/8/layout/hierarchy3"/>
    <dgm:cxn modelId="{49BF5EB0-0CB3-4BC5-A565-AEAC25D81FBE}" type="presOf" srcId="{1F774F86-0B9E-4A09-A613-E49600D830DD}" destId="{236F14B2-A4C0-407F-A3C1-324DD0634C3E}" srcOrd="0" destOrd="0" presId="urn:microsoft.com/office/officeart/2005/8/layout/hierarchy3"/>
    <dgm:cxn modelId="{B80CBEBF-5F5D-4C41-AD24-0F2721996AA9}" type="presOf" srcId="{83D33D89-D495-4882-BAA3-E4EDC5189E5C}" destId="{07242828-5FF7-4C1E-ACBC-37BA18B1AECA}" srcOrd="1" destOrd="0" presId="urn:microsoft.com/office/officeart/2005/8/layout/hierarchy3"/>
    <dgm:cxn modelId="{CFA041C1-AFAC-490F-B8B6-7698258BF3F3}" type="presOf" srcId="{5ED8DF0B-72CA-4B0E-A102-13F44AC6FBD0}" destId="{BD62272C-9070-4923-A920-EE0DBDBC2B21}" srcOrd="0" destOrd="0" presId="urn:microsoft.com/office/officeart/2005/8/layout/hierarchy3"/>
    <dgm:cxn modelId="{FB94FBC7-F4AD-4920-8B86-71710DAB0B33}" srcId="{83D33D89-D495-4882-BAA3-E4EDC5189E5C}" destId="{DF83D3B0-7692-4342-BF1C-AEC8CBCFF5EF}" srcOrd="1" destOrd="0" parTransId="{707F54FB-240E-4B38-994E-46002A4CC046}" sibTransId="{47E450B4-3AC9-4049-AF0D-3A345102C771}"/>
    <dgm:cxn modelId="{9A87A7CA-0CA3-443E-9628-5A92DD597A13}" type="presOf" srcId="{83D33D89-D495-4882-BAA3-E4EDC5189E5C}" destId="{9106329E-E8CC-47C9-8218-EFFFC909E8F2}" srcOrd="0" destOrd="0" presId="urn:microsoft.com/office/officeart/2005/8/layout/hierarchy3"/>
    <dgm:cxn modelId="{CBC0D7D1-A54A-4645-8325-545091B3F4BA}" type="presOf" srcId="{3ADE9E29-317C-4665-9CB1-B35394FBE094}" destId="{2CFD767A-0717-4FF4-B516-A6CAF72F9693}" srcOrd="0" destOrd="0" presId="urn:microsoft.com/office/officeart/2005/8/layout/hierarchy3"/>
    <dgm:cxn modelId="{3D81E8E6-A712-4D82-A03E-909CAE4E77C2}" srcId="{83D33D89-D495-4882-BAA3-E4EDC5189E5C}" destId="{31DF23B4-BAC0-4ACB-820E-3EBE37156AD5}" srcOrd="2" destOrd="0" parTransId="{5ED8DF0B-72CA-4B0E-A102-13F44AC6FBD0}" sibTransId="{BE92B16B-0CB9-41EF-AF42-107B20937A7D}"/>
    <dgm:cxn modelId="{660446EC-E040-45A3-9423-4BFA8DD0E55F}" type="presOf" srcId="{31DF23B4-BAC0-4ACB-820E-3EBE37156AD5}" destId="{D7247653-4163-42CE-9C42-9F6DE5332E95}" srcOrd="0" destOrd="0" presId="urn:microsoft.com/office/officeart/2005/8/layout/hierarchy3"/>
    <dgm:cxn modelId="{9219BFF2-6857-4B5B-8306-9B50637A75D9}" type="presOf" srcId="{1F774F86-0B9E-4A09-A613-E49600D830DD}" destId="{EFD7FBF1-476A-4FBD-9626-7D6F405FCADE}" srcOrd="1" destOrd="0" presId="urn:microsoft.com/office/officeart/2005/8/layout/hierarchy3"/>
    <dgm:cxn modelId="{8C5B17E9-CA99-4047-8329-D72560DC8C42}" type="presParOf" srcId="{1D8D3635-82DD-4B23-B081-D2FC446B215E}" destId="{83E7A347-6576-477D-BF55-ACD1EF474B34}" srcOrd="0" destOrd="0" presId="urn:microsoft.com/office/officeart/2005/8/layout/hierarchy3"/>
    <dgm:cxn modelId="{7A9FF4E0-5715-4FC8-9F56-28A341A6DF3A}" type="presParOf" srcId="{83E7A347-6576-477D-BF55-ACD1EF474B34}" destId="{F942433F-97EE-46C5-B588-613E8786025C}" srcOrd="0" destOrd="0" presId="urn:microsoft.com/office/officeart/2005/8/layout/hierarchy3"/>
    <dgm:cxn modelId="{5EDB0CB3-42D5-45EA-A675-BF74012D313F}" type="presParOf" srcId="{F942433F-97EE-46C5-B588-613E8786025C}" destId="{236F14B2-A4C0-407F-A3C1-324DD0634C3E}" srcOrd="0" destOrd="0" presId="urn:microsoft.com/office/officeart/2005/8/layout/hierarchy3"/>
    <dgm:cxn modelId="{98B9DEED-B066-46EA-B11A-A4ED83E7EEA1}" type="presParOf" srcId="{F942433F-97EE-46C5-B588-613E8786025C}" destId="{EFD7FBF1-476A-4FBD-9626-7D6F405FCADE}" srcOrd="1" destOrd="0" presId="urn:microsoft.com/office/officeart/2005/8/layout/hierarchy3"/>
    <dgm:cxn modelId="{9B06C20A-FBC2-4596-8FBF-4E932F929148}" type="presParOf" srcId="{83E7A347-6576-477D-BF55-ACD1EF474B34}" destId="{330DA7F3-B167-47A9-A106-50BF38A07DBF}" srcOrd="1" destOrd="0" presId="urn:microsoft.com/office/officeart/2005/8/layout/hierarchy3"/>
    <dgm:cxn modelId="{A38E6DC0-4F85-4E66-BE36-7F92219297B3}" type="presParOf" srcId="{330DA7F3-B167-47A9-A106-50BF38A07DBF}" destId="{10F3D04F-C839-4F0F-94FA-3C1EA665FAA9}" srcOrd="0" destOrd="0" presId="urn:microsoft.com/office/officeart/2005/8/layout/hierarchy3"/>
    <dgm:cxn modelId="{83BEBE81-6B8A-439A-A36D-F4BE6BDCFB57}" type="presParOf" srcId="{330DA7F3-B167-47A9-A106-50BF38A07DBF}" destId="{5E477D8A-CAC8-4D19-9E82-2B67EFEDAFFF}" srcOrd="1" destOrd="0" presId="urn:microsoft.com/office/officeart/2005/8/layout/hierarchy3"/>
    <dgm:cxn modelId="{FB8410CB-241D-41DE-93FC-CE2F5B3DC63C}" type="presParOf" srcId="{1D8D3635-82DD-4B23-B081-D2FC446B215E}" destId="{8F066891-8434-4B4E-B1E0-F25B9A0198FA}" srcOrd="1" destOrd="0" presId="urn:microsoft.com/office/officeart/2005/8/layout/hierarchy3"/>
    <dgm:cxn modelId="{D370E764-1F78-4089-BA73-CC13AFE6B9B8}" type="presParOf" srcId="{8F066891-8434-4B4E-B1E0-F25B9A0198FA}" destId="{125873BE-1807-4538-8A01-23927429A8B8}" srcOrd="0" destOrd="0" presId="urn:microsoft.com/office/officeart/2005/8/layout/hierarchy3"/>
    <dgm:cxn modelId="{7AE83A4B-6E6E-4DB8-B8A5-05A261F5A793}" type="presParOf" srcId="{125873BE-1807-4538-8A01-23927429A8B8}" destId="{9106329E-E8CC-47C9-8218-EFFFC909E8F2}" srcOrd="0" destOrd="0" presId="urn:microsoft.com/office/officeart/2005/8/layout/hierarchy3"/>
    <dgm:cxn modelId="{DE903819-6A40-45E3-BCFB-FA9686AA2B1C}" type="presParOf" srcId="{125873BE-1807-4538-8A01-23927429A8B8}" destId="{07242828-5FF7-4C1E-ACBC-37BA18B1AECA}" srcOrd="1" destOrd="0" presId="urn:microsoft.com/office/officeart/2005/8/layout/hierarchy3"/>
    <dgm:cxn modelId="{A9214EF7-ED90-4772-9FBC-984BE75128A8}" type="presParOf" srcId="{8F066891-8434-4B4E-B1E0-F25B9A0198FA}" destId="{30A33EC6-E6BE-476F-9677-FCA35D884DF5}" srcOrd="1" destOrd="0" presId="urn:microsoft.com/office/officeart/2005/8/layout/hierarchy3"/>
    <dgm:cxn modelId="{EF03053D-50AC-4069-B833-58345C78A5EF}" type="presParOf" srcId="{30A33EC6-E6BE-476F-9677-FCA35D884DF5}" destId="{2CFD767A-0717-4FF4-B516-A6CAF72F9693}" srcOrd="0" destOrd="0" presId="urn:microsoft.com/office/officeart/2005/8/layout/hierarchy3"/>
    <dgm:cxn modelId="{F36EE3C7-6C2D-4DCE-B2BF-B600EBA37F3B}" type="presParOf" srcId="{30A33EC6-E6BE-476F-9677-FCA35D884DF5}" destId="{9E3078FC-DE2B-4038-9E7F-2C04ACC69139}" srcOrd="1" destOrd="0" presId="urn:microsoft.com/office/officeart/2005/8/layout/hierarchy3"/>
    <dgm:cxn modelId="{26CB540F-A6DE-4826-A88C-FA1CCEB667F5}" type="presParOf" srcId="{30A33EC6-E6BE-476F-9677-FCA35D884DF5}" destId="{4389804D-6D64-4BD6-B6C8-E2AE6DDA3D39}" srcOrd="2" destOrd="0" presId="urn:microsoft.com/office/officeart/2005/8/layout/hierarchy3"/>
    <dgm:cxn modelId="{351E3CE8-6855-4938-9382-9E491D2D508F}" type="presParOf" srcId="{30A33EC6-E6BE-476F-9677-FCA35D884DF5}" destId="{679B0081-5F44-49BC-98B5-73887B495607}" srcOrd="3" destOrd="0" presId="urn:microsoft.com/office/officeart/2005/8/layout/hierarchy3"/>
    <dgm:cxn modelId="{EF5E2DCF-98A4-415D-94B2-865366AA5191}" type="presParOf" srcId="{30A33EC6-E6BE-476F-9677-FCA35D884DF5}" destId="{BD62272C-9070-4923-A920-EE0DBDBC2B21}" srcOrd="4" destOrd="0" presId="urn:microsoft.com/office/officeart/2005/8/layout/hierarchy3"/>
    <dgm:cxn modelId="{DB4A39B4-00D8-422C-B26C-AA8ADAA3AFA2}" type="presParOf" srcId="{30A33EC6-E6BE-476F-9677-FCA35D884DF5}" destId="{D7247653-4163-42CE-9C42-9F6DE5332E9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9E7C48-7188-49D6-AB9A-050E39C465A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894A288-869E-4F38-A550-EE3A36DCE575}">
      <dgm:prSet phldrT="[Text]" custT="1"/>
      <dgm:spPr/>
      <dgm:t>
        <a:bodyPr/>
        <a:lstStyle/>
        <a:p>
          <a:r>
            <a:rPr lang="en-US" sz="2000" b="1" dirty="0"/>
            <a:t>Contact a local NRCS office</a:t>
          </a:r>
        </a:p>
      </dgm:t>
    </dgm:pt>
    <dgm:pt modelId="{499EEFDB-8ED0-483C-ABF0-677AAF4568D9}" type="parTrans" cxnId="{DA4E2841-553C-4A67-BC0F-E7E8DFAE6E02}">
      <dgm:prSet/>
      <dgm:spPr/>
      <dgm:t>
        <a:bodyPr/>
        <a:lstStyle/>
        <a:p>
          <a:endParaRPr lang="en-US"/>
        </a:p>
      </dgm:t>
    </dgm:pt>
    <dgm:pt modelId="{D06FAFF2-3CF6-47A6-96AC-6A2091FE7E12}" type="sibTrans" cxnId="{DA4E2841-553C-4A67-BC0F-E7E8DFAE6E02}">
      <dgm:prSet/>
      <dgm:spPr/>
      <dgm:t>
        <a:bodyPr/>
        <a:lstStyle/>
        <a:p>
          <a:endParaRPr lang="en-US"/>
        </a:p>
      </dgm:t>
    </dgm:pt>
    <dgm:pt modelId="{62619BBB-B3FF-4DC6-A876-616A50AE0798}">
      <dgm:prSet custT="1"/>
      <dgm:spPr/>
      <dgm:t>
        <a:bodyPr/>
        <a:lstStyle/>
        <a:p>
          <a:r>
            <a:rPr lang="en-US" sz="2000" b="1" dirty="0"/>
            <a:t>Set up an appointment with the District Conservationist</a:t>
          </a:r>
        </a:p>
      </dgm:t>
    </dgm:pt>
    <dgm:pt modelId="{AF2E3207-8B43-4D2A-868D-0314487C2255}" type="parTrans" cxnId="{8D70A67D-CAA7-4F69-AA49-56788C7FEBFA}">
      <dgm:prSet/>
      <dgm:spPr/>
      <dgm:t>
        <a:bodyPr/>
        <a:lstStyle/>
        <a:p>
          <a:endParaRPr lang="en-US"/>
        </a:p>
      </dgm:t>
    </dgm:pt>
    <dgm:pt modelId="{090EE068-B5B2-463C-AA86-5C298B06691C}" type="sibTrans" cxnId="{8D70A67D-CAA7-4F69-AA49-56788C7FEBFA}">
      <dgm:prSet/>
      <dgm:spPr/>
      <dgm:t>
        <a:bodyPr/>
        <a:lstStyle/>
        <a:p>
          <a:endParaRPr lang="en-US"/>
        </a:p>
      </dgm:t>
    </dgm:pt>
    <dgm:pt modelId="{E3B99185-EEC8-4AC2-95AF-09749182C478}">
      <dgm:prSet custT="1"/>
      <dgm:spPr/>
      <dgm:t>
        <a:bodyPr/>
        <a:lstStyle/>
        <a:p>
          <a:r>
            <a:rPr lang="en-US" sz="2000" b="1" dirty="0"/>
            <a:t>Discuss your farm objectives with District Conservationist</a:t>
          </a:r>
        </a:p>
      </dgm:t>
    </dgm:pt>
    <dgm:pt modelId="{1DB1264B-4DF5-4AC4-B1A3-CC97338D2C9C}" type="parTrans" cxnId="{E4DA4386-A43D-4978-BB03-0DD9C8968D4A}">
      <dgm:prSet/>
      <dgm:spPr/>
      <dgm:t>
        <a:bodyPr/>
        <a:lstStyle/>
        <a:p>
          <a:endParaRPr lang="en-US"/>
        </a:p>
      </dgm:t>
    </dgm:pt>
    <dgm:pt modelId="{162906F5-7B13-4BA2-9925-F748C9D0AA20}" type="sibTrans" cxnId="{E4DA4386-A43D-4978-BB03-0DD9C8968D4A}">
      <dgm:prSet/>
      <dgm:spPr/>
      <dgm:t>
        <a:bodyPr/>
        <a:lstStyle/>
        <a:p>
          <a:endParaRPr lang="en-US"/>
        </a:p>
      </dgm:t>
    </dgm:pt>
    <dgm:pt modelId="{CA36D218-0AE5-489D-A7C1-BE20A9428187}">
      <dgm:prSet custT="1"/>
      <dgm:spPr/>
      <dgm:t>
        <a:bodyPr/>
        <a:lstStyle/>
        <a:p>
          <a:r>
            <a:rPr lang="en-US" sz="2000" b="1" dirty="0"/>
            <a:t>Work with NRCS to develop your personalized conservation plan</a:t>
          </a:r>
        </a:p>
      </dgm:t>
    </dgm:pt>
    <dgm:pt modelId="{2475D3BC-5780-44ED-B2AA-B322C8404F68}" type="parTrans" cxnId="{E5669257-688C-446C-898C-23EF1EDE5B9A}">
      <dgm:prSet/>
      <dgm:spPr/>
      <dgm:t>
        <a:bodyPr/>
        <a:lstStyle/>
        <a:p>
          <a:endParaRPr lang="en-US"/>
        </a:p>
      </dgm:t>
    </dgm:pt>
    <dgm:pt modelId="{2FB3A339-02A9-49D8-9F55-295B014CD486}" type="sibTrans" cxnId="{E5669257-688C-446C-898C-23EF1EDE5B9A}">
      <dgm:prSet/>
      <dgm:spPr/>
      <dgm:t>
        <a:bodyPr/>
        <a:lstStyle/>
        <a:p>
          <a:endParaRPr lang="en-US"/>
        </a:p>
      </dgm:t>
    </dgm:pt>
    <dgm:pt modelId="{4E841D75-714A-4477-B0BA-218C74980C58}">
      <dgm:prSet custT="1"/>
      <dgm:spPr/>
      <dgm:t>
        <a:bodyPr/>
        <a:lstStyle/>
        <a:p>
          <a:r>
            <a:rPr lang="en-US" sz="2000" b="1" dirty="0"/>
            <a:t>Implement your plan</a:t>
          </a:r>
        </a:p>
      </dgm:t>
    </dgm:pt>
    <dgm:pt modelId="{C7F25763-F764-49E4-AF29-40C7E6D20B50}" type="parTrans" cxnId="{456E2B1A-F76B-4B43-87C7-AD5E8C03BC3C}">
      <dgm:prSet/>
      <dgm:spPr/>
      <dgm:t>
        <a:bodyPr/>
        <a:lstStyle/>
        <a:p>
          <a:endParaRPr lang="en-US"/>
        </a:p>
      </dgm:t>
    </dgm:pt>
    <dgm:pt modelId="{68C96B42-7537-4DF6-94EA-499EE26689CF}" type="sibTrans" cxnId="{456E2B1A-F76B-4B43-87C7-AD5E8C03BC3C}">
      <dgm:prSet/>
      <dgm:spPr/>
      <dgm:t>
        <a:bodyPr/>
        <a:lstStyle/>
        <a:p>
          <a:endParaRPr lang="en-US"/>
        </a:p>
      </dgm:t>
    </dgm:pt>
    <dgm:pt modelId="{E34CE364-5FEF-4FE8-BE1E-E421AB154169}" type="pres">
      <dgm:prSet presAssocID="{1D9E7C48-7188-49D6-AB9A-050E39C465A9}" presName="linear" presStyleCnt="0">
        <dgm:presLayoutVars>
          <dgm:dir/>
          <dgm:animLvl val="lvl"/>
          <dgm:resizeHandles val="exact"/>
        </dgm:presLayoutVars>
      </dgm:prSet>
      <dgm:spPr/>
    </dgm:pt>
    <dgm:pt modelId="{240F5025-4052-4F91-AB5B-1974281B80A2}" type="pres">
      <dgm:prSet presAssocID="{6894A288-869E-4F38-A550-EE3A36DCE575}" presName="parentLin" presStyleCnt="0"/>
      <dgm:spPr/>
    </dgm:pt>
    <dgm:pt modelId="{FA3D5D12-4335-4B24-9BC9-295996266267}" type="pres">
      <dgm:prSet presAssocID="{6894A288-869E-4F38-A550-EE3A36DCE575}" presName="parentLeftMargin" presStyleLbl="node1" presStyleIdx="0" presStyleCnt="5"/>
      <dgm:spPr/>
    </dgm:pt>
    <dgm:pt modelId="{E774D735-BC5A-46F3-90AD-E12C4BFE66EB}" type="pres">
      <dgm:prSet presAssocID="{6894A288-869E-4F38-A550-EE3A36DCE575}" presName="parentText" presStyleLbl="node1" presStyleIdx="0" presStyleCnt="5">
        <dgm:presLayoutVars>
          <dgm:chMax val="0"/>
          <dgm:bulletEnabled val="1"/>
        </dgm:presLayoutVars>
      </dgm:prSet>
      <dgm:spPr/>
    </dgm:pt>
    <dgm:pt modelId="{D620A54A-760B-4659-8959-3D946870B801}" type="pres">
      <dgm:prSet presAssocID="{6894A288-869E-4F38-A550-EE3A36DCE575}" presName="negativeSpace" presStyleCnt="0"/>
      <dgm:spPr/>
    </dgm:pt>
    <dgm:pt modelId="{48D49C38-11D7-4CE8-AB28-F73FF244CAC0}" type="pres">
      <dgm:prSet presAssocID="{6894A288-869E-4F38-A550-EE3A36DCE575}" presName="childText" presStyleLbl="conFgAcc1" presStyleIdx="0" presStyleCnt="5" custScaleX="83721" custLinFactNeighborY="-16620">
        <dgm:presLayoutVars>
          <dgm:bulletEnabled val="1"/>
        </dgm:presLayoutVars>
      </dgm:prSet>
      <dgm:spPr/>
    </dgm:pt>
    <dgm:pt modelId="{98BA69F9-A25D-46DF-8B99-2B18073D6739}" type="pres">
      <dgm:prSet presAssocID="{D06FAFF2-3CF6-47A6-96AC-6A2091FE7E12}" presName="spaceBetweenRectangles" presStyleCnt="0"/>
      <dgm:spPr/>
    </dgm:pt>
    <dgm:pt modelId="{37F61AF2-1F99-444C-8A9B-8EF0A6F50A3F}" type="pres">
      <dgm:prSet presAssocID="{62619BBB-B3FF-4DC6-A876-616A50AE0798}" presName="parentLin" presStyleCnt="0"/>
      <dgm:spPr/>
    </dgm:pt>
    <dgm:pt modelId="{8101E600-99E8-4F2D-B6B9-CC99078871F6}" type="pres">
      <dgm:prSet presAssocID="{62619BBB-B3FF-4DC6-A876-616A50AE0798}" presName="parentLeftMargin" presStyleLbl="node1" presStyleIdx="0" presStyleCnt="5"/>
      <dgm:spPr/>
    </dgm:pt>
    <dgm:pt modelId="{79C99A5E-D988-4DD1-B2DE-D482BD025B74}" type="pres">
      <dgm:prSet presAssocID="{62619BBB-B3FF-4DC6-A876-616A50AE0798}" presName="parentText" presStyleLbl="node1" presStyleIdx="1" presStyleCnt="5">
        <dgm:presLayoutVars>
          <dgm:chMax val="0"/>
          <dgm:bulletEnabled val="1"/>
        </dgm:presLayoutVars>
      </dgm:prSet>
      <dgm:spPr/>
    </dgm:pt>
    <dgm:pt modelId="{700F7704-249F-45B6-8026-B28205D026F1}" type="pres">
      <dgm:prSet presAssocID="{62619BBB-B3FF-4DC6-A876-616A50AE0798}" presName="negativeSpace" presStyleCnt="0"/>
      <dgm:spPr/>
    </dgm:pt>
    <dgm:pt modelId="{A1061AF6-384A-4311-A77A-AD0404B52515}" type="pres">
      <dgm:prSet presAssocID="{62619BBB-B3FF-4DC6-A876-616A50AE0798}" presName="childText" presStyleLbl="conFgAcc1" presStyleIdx="1" presStyleCnt="5" custScaleX="83721">
        <dgm:presLayoutVars>
          <dgm:bulletEnabled val="1"/>
        </dgm:presLayoutVars>
      </dgm:prSet>
      <dgm:spPr/>
    </dgm:pt>
    <dgm:pt modelId="{2F4B10CA-A507-4FF9-B2F2-C9C6FB346D26}" type="pres">
      <dgm:prSet presAssocID="{090EE068-B5B2-463C-AA86-5C298B06691C}" presName="spaceBetweenRectangles" presStyleCnt="0"/>
      <dgm:spPr/>
    </dgm:pt>
    <dgm:pt modelId="{E3F4E891-BCEE-4E99-8DFD-27FDE6356E62}" type="pres">
      <dgm:prSet presAssocID="{E3B99185-EEC8-4AC2-95AF-09749182C478}" presName="parentLin" presStyleCnt="0"/>
      <dgm:spPr/>
    </dgm:pt>
    <dgm:pt modelId="{FA77DC9C-88EC-4F6D-817A-B53EC6FE102B}" type="pres">
      <dgm:prSet presAssocID="{E3B99185-EEC8-4AC2-95AF-09749182C478}" presName="parentLeftMargin" presStyleLbl="node1" presStyleIdx="1" presStyleCnt="5"/>
      <dgm:spPr/>
    </dgm:pt>
    <dgm:pt modelId="{B0AD726D-D963-4119-9FD6-5142D03F57D8}" type="pres">
      <dgm:prSet presAssocID="{E3B99185-EEC8-4AC2-95AF-09749182C478}" presName="parentText" presStyleLbl="node1" presStyleIdx="2" presStyleCnt="5">
        <dgm:presLayoutVars>
          <dgm:chMax val="0"/>
          <dgm:bulletEnabled val="1"/>
        </dgm:presLayoutVars>
      </dgm:prSet>
      <dgm:spPr/>
    </dgm:pt>
    <dgm:pt modelId="{ED92406E-D0D9-48C9-ADF7-CB100034E683}" type="pres">
      <dgm:prSet presAssocID="{E3B99185-EEC8-4AC2-95AF-09749182C478}" presName="negativeSpace" presStyleCnt="0"/>
      <dgm:spPr/>
    </dgm:pt>
    <dgm:pt modelId="{B9666467-8CF5-4E45-AA8C-F9F274C3193F}" type="pres">
      <dgm:prSet presAssocID="{E3B99185-EEC8-4AC2-95AF-09749182C478}" presName="childText" presStyleLbl="conFgAcc1" presStyleIdx="2" presStyleCnt="5" custScaleX="83721">
        <dgm:presLayoutVars>
          <dgm:bulletEnabled val="1"/>
        </dgm:presLayoutVars>
      </dgm:prSet>
      <dgm:spPr/>
    </dgm:pt>
    <dgm:pt modelId="{A59D4FC3-91E8-4CD1-B362-47AB6B3BA5C1}" type="pres">
      <dgm:prSet presAssocID="{162906F5-7B13-4BA2-9925-F748C9D0AA20}" presName="spaceBetweenRectangles" presStyleCnt="0"/>
      <dgm:spPr/>
    </dgm:pt>
    <dgm:pt modelId="{9B39266C-983E-4B8B-B3F0-01609FEB9F18}" type="pres">
      <dgm:prSet presAssocID="{CA36D218-0AE5-489D-A7C1-BE20A9428187}" presName="parentLin" presStyleCnt="0"/>
      <dgm:spPr/>
    </dgm:pt>
    <dgm:pt modelId="{A1685993-BCFE-4C46-9B2B-64BA50A78BA3}" type="pres">
      <dgm:prSet presAssocID="{CA36D218-0AE5-489D-A7C1-BE20A9428187}" presName="parentLeftMargin" presStyleLbl="node1" presStyleIdx="2" presStyleCnt="5"/>
      <dgm:spPr/>
    </dgm:pt>
    <dgm:pt modelId="{8886FBC3-6E88-4D6F-AED7-CCC617BC44EF}" type="pres">
      <dgm:prSet presAssocID="{CA36D218-0AE5-489D-A7C1-BE20A9428187}" presName="parentText" presStyleLbl="node1" presStyleIdx="3" presStyleCnt="5">
        <dgm:presLayoutVars>
          <dgm:chMax val="0"/>
          <dgm:bulletEnabled val="1"/>
        </dgm:presLayoutVars>
      </dgm:prSet>
      <dgm:spPr/>
    </dgm:pt>
    <dgm:pt modelId="{5A2F5158-B143-467F-B1C8-E043E33DE7FF}" type="pres">
      <dgm:prSet presAssocID="{CA36D218-0AE5-489D-A7C1-BE20A9428187}" presName="negativeSpace" presStyleCnt="0"/>
      <dgm:spPr/>
    </dgm:pt>
    <dgm:pt modelId="{40BF1A64-6BFF-4B84-A2C6-14CC611C97CC}" type="pres">
      <dgm:prSet presAssocID="{CA36D218-0AE5-489D-A7C1-BE20A9428187}" presName="childText" presStyleLbl="conFgAcc1" presStyleIdx="3" presStyleCnt="5" custScaleX="83721">
        <dgm:presLayoutVars>
          <dgm:bulletEnabled val="1"/>
        </dgm:presLayoutVars>
      </dgm:prSet>
      <dgm:spPr/>
    </dgm:pt>
    <dgm:pt modelId="{1C8CCFAC-B85E-47DC-A58F-04244E576800}" type="pres">
      <dgm:prSet presAssocID="{2FB3A339-02A9-49D8-9F55-295B014CD486}" presName="spaceBetweenRectangles" presStyleCnt="0"/>
      <dgm:spPr/>
    </dgm:pt>
    <dgm:pt modelId="{A2B451FA-EB55-4072-A10A-16DC1C746ECE}" type="pres">
      <dgm:prSet presAssocID="{4E841D75-714A-4477-B0BA-218C74980C58}" presName="parentLin" presStyleCnt="0"/>
      <dgm:spPr/>
    </dgm:pt>
    <dgm:pt modelId="{7F7EA9E1-516C-4258-8C8A-D78BB0C38DA1}" type="pres">
      <dgm:prSet presAssocID="{4E841D75-714A-4477-B0BA-218C74980C58}" presName="parentLeftMargin" presStyleLbl="node1" presStyleIdx="3" presStyleCnt="5"/>
      <dgm:spPr/>
    </dgm:pt>
    <dgm:pt modelId="{9E50A6B4-5278-4EE1-8C96-32FB9677DACA}" type="pres">
      <dgm:prSet presAssocID="{4E841D75-714A-4477-B0BA-218C74980C58}" presName="parentText" presStyleLbl="node1" presStyleIdx="4" presStyleCnt="5">
        <dgm:presLayoutVars>
          <dgm:chMax val="0"/>
          <dgm:bulletEnabled val="1"/>
        </dgm:presLayoutVars>
      </dgm:prSet>
      <dgm:spPr/>
    </dgm:pt>
    <dgm:pt modelId="{E31F8585-82A9-4718-A2C9-A53996C29EC8}" type="pres">
      <dgm:prSet presAssocID="{4E841D75-714A-4477-B0BA-218C74980C58}" presName="negativeSpace" presStyleCnt="0"/>
      <dgm:spPr/>
    </dgm:pt>
    <dgm:pt modelId="{DBEFA6B3-D15F-4767-8BA2-608579DCB6E8}" type="pres">
      <dgm:prSet presAssocID="{4E841D75-714A-4477-B0BA-218C74980C58}" presName="childText" presStyleLbl="conFgAcc1" presStyleIdx="4" presStyleCnt="5" custScaleX="83721">
        <dgm:presLayoutVars>
          <dgm:bulletEnabled val="1"/>
        </dgm:presLayoutVars>
      </dgm:prSet>
      <dgm:spPr/>
    </dgm:pt>
  </dgm:ptLst>
  <dgm:cxnLst>
    <dgm:cxn modelId="{BF1B1814-95ED-4293-BC7F-AC03269045B7}" type="presOf" srcId="{CA36D218-0AE5-489D-A7C1-BE20A9428187}" destId="{A1685993-BCFE-4C46-9B2B-64BA50A78BA3}" srcOrd="0" destOrd="0" presId="urn:microsoft.com/office/officeart/2005/8/layout/list1"/>
    <dgm:cxn modelId="{C2398B14-A345-4AC7-AC0D-90AD216DC593}" type="presOf" srcId="{E3B99185-EEC8-4AC2-95AF-09749182C478}" destId="{FA77DC9C-88EC-4F6D-817A-B53EC6FE102B}" srcOrd="0" destOrd="0" presId="urn:microsoft.com/office/officeart/2005/8/layout/list1"/>
    <dgm:cxn modelId="{C06F4119-C30A-4BAA-B5DF-D7FBED6D2BFA}" type="presOf" srcId="{1D9E7C48-7188-49D6-AB9A-050E39C465A9}" destId="{E34CE364-5FEF-4FE8-BE1E-E421AB154169}" srcOrd="0" destOrd="0" presId="urn:microsoft.com/office/officeart/2005/8/layout/list1"/>
    <dgm:cxn modelId="{456E2B1A-F76B-4B43-87C7-AD5E8C03BC3C}" srcId="{1D9E7C48-7188-49D6-AB9A-050E39C465A9}" destId="{4E841D75-714A-4477-B0BA-218C74980C58}" srcOrd="4" destOrd="0" parTransId="{C7F25763-F764-49E4-AF29-40C7E6D20B50}" sibTransId="{68C96B42-7537-4DF6-94EA-499EE26689CF}"/>
    <dgm:cxn modelId="{51D0AF34-0ACE-4BBF-A894-0961D9455E99}" type="presOf" srcId="{CA36D218-0AE5-489D-A7C1-BE20A9428187}" destId="{8886FBC3-6E88-4D6F-AED7-CCC617BC44EF}" srcOrd="1" destOrd="0" presId="urn:microsoft.com/office/officeart/2005/8/layout/list1"/>
    <dgm:cxn modelId="{6E669C3B-5E2E-4013-9AEF-B2AE5106A56C}" type="presOf" srcId="{6894A288-869E-4F38-A550-EE3A36DCE575}" destId="{FA3D5D12-4335-4B24-9BC9-295996266267}" srcOrd="0" destOrd="0" presId="urn:microsoft.com/office/officeart/2005/8/layout/list1"/>
    <dgm:cxn modelId="{DA4E2841-553C-4A67-BC0F-E7E8DFAE6E02}" srcId="{1D9E7C48-7188-49D6-AB9A-050E39C465A9}" destId="{6894A288-869E-4F38-A550-EE3A36DCE575}" srcOrd="0" destOrd="0" parTransId="{499EEFDB-8ED0-483C-ABF0-677AAF4568D9}" sibTransId="{D06FAFF2-3CF6-47A6-96AC-6A2091FE7E12}"/>
    <dgm:cxn modelId="{2AA69D42-B017-47D2-B2B2-D47C018CBDCA}" type="presOf" srcId="{4E841D75-714A-4477-B0BA-218C74980C58}" destId="{7F7EA9E1-516C-4258-8C8A-D78BB0C38DA1}" srcOrd="0" destOrd="0" presId="urn:microsoft.com/office/officeart/2005/8/layout/list1"/>
    <dgm:cxn modelId="{E5669257-688C-446C-898C-23EF1EDE5B9A}" srcId="{1D9E7C48-7188-49D6-AB9A-050E39C465A9}" destId="{CA36D218-0AE5-489D-A7C1-BE20A9428187}" srcOrd="3" destOrd="0" parTransId="{2475D3BC-5780-44ED-B2AA-B322C8404F68}" sibTransId="{2FB3A339-02A9-49D8-9F55-295B014CD486}"/>
    <dgm:cxn modelId="{8D70A67D-CAA7-4F69-AA49-56788C7FEBFA}" srcId="{1D9E7C48-7188-49D6-AB9A-050E39C465A9}" destId="{62619BBB-B3FF-4DC6-A876-616A50AE0798}" srcOrd="1" destOrd="0" parTransId="{AF2E3207-8B43-4D2A-868D-0314487C2255}" sibTransId="{090EE068-B5B2-463C-AA86-5C298B06691C}"/>
    <dgm:cxn modelId="{E4DA4386-A43D-4978-BB03-0DD9C8968D4A}" srcId="{1D9E7C48-7188-49D6-AB9A-050E39C465A9}" destId="{E3B99185-EEC8-4AC2-95AF-09749182C478}" srcOrd="2" destOrd="0" parTransId="{1DB1264B-4DF5-4AC4-B1A3-CC97338D2C9C}" sibTransId="{162906F5-7B13-4BA2-9925-F748C9D0AA20}"/>
    <dgm:cxn modelId="{2764E39C-5AB0-4E80-A0C8-347B06A189DC}" type="presOf" srcId="{4E841D75-714A-4477-B0BA-218C74980C58}" destId="{9E50A6B4-5278-4EE1-8C96-32FB9677DACA}" srcOrd="1" destOrd="0" presId="urn:microsoft.com/office/officeart/2005/8/layout/list1"/>
    <dgm:cxn modelId="{133F68A1-DE70-4010-9E1F-BB1F291FF4FE}" type="presOf" srcId="{E3B99185-EEC8-4AC2-95AF-09749182C478}" destId="{B0AD726D-D963-4119-9FD6-5142D03F57D8}" srcOrd="1" destOrd="0" presId="urn:microsoft.com/office/officeart/2005/8/layout/list1"/>
    <dgm:cxn modelId="{BD5D1DBF-B801-4955-A101-E76102755F72}" type="presOf" srcId="{6894A288-869E-4F38-A550-EE3A36DCE575}" destId="{E774D735-BC5A-46F3-90AD-E12C4BFE66EB}" srcOrd="1" destOrd="0" presId="urn:microsoft.com/office/officeart/2005/8/layout/list1"/>
    <dgm:cxn modelId="{DEF490E6-B3D1-4DE4-B290-C0A5BD276ABE}" type="presOf" srcId="{62619BBB-B3FF-4DC6-A876-616A50AE0798}" destId="{8101E600-99E8-4F2D-B6B9-CC99078871F6}" srcOrd="0" destOrd="0" presId="urn:microsoft.com/office/officeart/2005/8/layout/list1"/>
    <dgm:cxn modelId="{A12992E7-E3A6-4D26-9E26-64B7EB79EAF9}" type="presOf" srcId="{62619BBB-B3FF-4DC6-A876-616A50AE0798}" destId="{79C99A5E-D988-4DD1-B2DE-D482BD025B74}" srcOrd="1" destOrd="0" presId="urn:microsoft.com/office/officeart/2005/8/layout/list1"/>
    <dgm:cxn modelId="{CC9ECF2D-ABA7-48ED-A1BC-7BA76684F501}" type="presParOf" srcId="{E34CE364-5FEF-4FE8-BE1E-E421AB154169}" destId="{240F5025-4052-4F91-AB5B-1974281B80A2}" srcOrd="0" destOrd="0" presId="urn:microsoft.com/office/officeart/2005/8/layout/list1"/>
    <dgm:cxn modelId="{1655C1DF-3458-44DE-8CBD-CE2C93FD70F0}" type="presParOf" srcId="{240F5025-4052-4F91-AB5B-1974281B80A2}" destId="{FA3D5D12-4335-4B24-9BC9-295996266267}" srcOrd="0" destOrd="0" presId="urn:microsoft.com/office/officeart/2005/8/layout/list1"/>
    <dgm:cxn modelId="{B51800D3-8E77-49EB-A88A-BF2BE89B198E}" type="presParOf" srcId="{240F5025-4052-4F91-AB5B-1974281B80A2}" destId="{E774D735-BC5A-46F3-90AD-E12C4BFE66EB}" srcOrd="1" destOrd="0" presId="urn:microsoft.com/office/officeart/2005/8/layout/list1"/>
    <dgm:cxn modelId="{4FCD9AF1-2EE3-4D50-B7A3-B47BA915F846}" type="presParOf" srcId="{E34CE364-5FEF-4FE8-BE1E-E421AB154169}" destId="{D620A54A-760B-4659-8959-3D946870B801}" srcOrd="1" destOrd="0" presId="urn:microsoft.com/office/officeart/2005/8/layout/list1"/>
    <dgm:cxn modelId="{8D4ED665-8411-49BE-A2AC-33E08826042B}" type="presParOf" srcId="{E34CE364-5FEF-4FE8-BE1E-E421AB154169}" destId="{48D49C38-11D7-4CE8-AB28-F73FF244CAC0}" srcOrd="2" destOrd="0" presId="urn:microsoft.com/office/officeart/2005/8/layout/list1"/>
    <dgm:cxn modelId="{49F24234-F969-4C3C-B2AD-B29BED73FFE4}" type="presParOf" srcId="{E34CE364-5FEF-4FE8-BE1E-E421AB154169}" destId="{98BA69F9-A25D-46DF-8B99-2B18073D6739}" srcOrd="3" destOrd="0" presId="urn:microsoft.com/office/officeart/2005/8/layout/list1"/>
    <dgm:cxn modelId="{FE2360F8-F707-4B3F-9A8A-66C929136F22}" type="presParOf" srcId="{E34CE364-5FEF-4FE8-BE1E-E421AB154169}" destId="{37F61AF2-1F99-444C-8A9B-8EF0A6F50A3F}" srcOrd="4" destOrd="0" presId="urn:microsoft.com/office/officeart/2005/8/layout/list1"/>
    <dgm:cxn modelId="{E7C0FEB3-C56A-4932-A6AE-51F137A9C72D}" type="presParOf" srcId="{37F61AF2-1F99-444C-8A9B-8EF0A6F50A3F}" destId="{8101E600-99E8-4F2D-B6B9-CC99078871F6}" srcOrd="0" destOrd="0" presId="urn:microsoft.com/office/officeart/2005/8/layout/list1"/>
    <dgm:cxn modelId="{51A6E64B-0589-4F30-A646-001B23385146}" type="presParOf" srcId="{37F61AF2-1F99-444C-8A9B-8EF0A6F50A3F}" destId="{79C99A5E-D988-4DD1-B2DE-D482BD025B74}" srcOrd="1" destOrd="0" presId="urn:microsoft.com/office/officeart/2005/8/layout/list1"/>
    <dgm:cxn modelId="{52499655-2DB9-445C-BDCA-05AA0D2CCC45}" type="presParOf" srcId="{E34CE364-5FEF-4FE8-BE1E-E421AB154169}" destId="{700F7704-249F-45B6-8026-B28205D026F1}" srcOrd="5" destOrd="0" presId="urn:microsoft.com/office/officeart/2005/8/layout/list1"/>
    <dgm:cxn modelId="{7F4B0D42-546F-4DF8-863A-2382B64D4930}" type="presParOf" srcId="{E34CE364-5FEF-4FE8-BE1E-E421AB154169}" destId="{A1061AF6-384A-4311-A77A-AD0404B52515}" srcOrd="6" destOrd="0" presId="urn:microsoft.com/office/officeart/2005/8/layout/list1"/>
    <dgm:cxn modelId="{BE74427A-A8DB-4975-81EF-5FD16E225B74}" type="presParOf" srcId="{E34CE364-5FEF-4FE8-BE1E-E421AB154169}" destId="{2F4B10CA-A507-4FF9-B2F2-C9C6FB346D26}" srcOrd="7" destOrd="0" presId="urn:microsoft.com/office/officeart/2005/8/layout/list1"/>
    <dgm:cxn modelId="{931FDF45-031B-4BE2-9FC6-8066558C5EFA}" type="presParOf" srcId="{E34CE364-5FEF-4FE8-BE1E-E421AB154169}" destId="{E3F4E891-BCEE-4E99-8DFD-27FDE6356E62}" srcOrd="8" destOrd="0" presId="urn:microsoft.com/office/officeart/2005/8/layout/list1"/>
    <dgm:cxn modelId="{A1A3963A-6B33-411B-8368-4B169220A55C}" type="presParOf" srcId="{E3F4E891-BCEE-4E99-8DFD-27FDE6356E62}" destId="{FA77DC9C-88EC-4F6D-817A-B53EC6FE102B}" srcOrd="0" destOrd="0" presId="urn:microsoft.com/office/officeart/2005/8/layout/list1"/>
    <dgm:cxn modelId="{78BF2049-227A-4B31-8469-C3C4683E7C8E}" type="presParOf" srcId="{E3F4E891-BCEE-4E99-8DFD-27FDE6356E62}" destId="{B0AD726D-D963-4119-9FD6-5142D03F57D8}" srcOrd="1" destOrd="0" presId="urn:microsoft.com/office/officeart/2005/8/layout/list1"/>
    <dgm:cxn modelId="{1B94C3C4-3579-46FB-8289-C7CF6F6E971E}" type="presParOf" srcId="{E34CE364-5FEF-4FE8-BE1E-E421AB154169}" destId="{ED92406E-D0D9-48C9-ADF7-CB100034E683}" srcOrd="9" destOrd="0" presId="urn:microsoft.com/office/officeart/2005/8/layout/list1"/>
    <dgm:cxn modelId="{305DD4D3-D1EB-44FE-8178-7F75971FA86B}" type="presParOf" srcId="{E34CE364-5FEF-4FE8-BE1E-E421AB154169}" destId="{B9666467-8CF5-4E45-AA8C-F9F274C3193F}" srcOrd="10" destOrd="0" presId="urn:microsoft.com/office/officeart/2005/8/layout/list1"/>
    <dgm:cxn modelId="{B12822C7-220E-4101-93E4-39222A10D8B1}" type="presParOf" srcId="{E34CE364-5FEF-4FE8-BE1E-E421AB154169}" destId="{A59D4FC3-91E8-4CD1-B362-47AB6B3BA5C1}" srcOrd="11" destOrd="0" presId="urn:microsoft.com/office/officeart/2005/8/layout/list1"/>
    <dgm:cxn modelId="{BA827E36-53C3-4DC1-8E7F-EAA4E0BE1A29}" type="presParOf" srcId="{E34CE364-5FEF-4FE8-BE1E-E421AB154169}" destId="{9B39266C-983E-4B8B-B3F0-01609FEB9F18}" srcOrd="12" destOrd="0" presId="urn:microsoft.com/office/officeart/2005/8/layout/list1"/>
    <dgm:cxn modelId="{282B3CF8-3267-4EDB-AA5E-85C85BBE88C4}" type="presParOf" srcId="{9B39266C-983E-4B8B-B3F0-01609FEB9F18}" destId="{A1685993-BCFE-4C46-9B2B-64BA50A78BA3}" srcOrd="0" destOrd="0" presId="urn:microsoft.com/office/officeart/2005/8/layout/list1"/>
    <dgm:cxn modelId="{0E454A5F-E412-42B8-8020-ABC0F3C68FD8}" type="presParOf" srcId="{9B39266C-983E-4B8B-B3F0-01609FEB9F18}" destId="{8886FBC3-6E88-4D6F-AED7-CCC617BC44EF}" srcOrd="1" destOrd="0" presId="urn:microsoft.com/office/officeart/2005/8/layout/list1"/>
    <dgm:cxn modelId="{6B95573C-4496-4728-8EE9-9D027486A233}" type="presParOf" srcId="{E34CE364-5FEF-4FE8-BE1E-E421AB154169}" destId="{5A2F5158-B143-467F-B1C8-E043E33DE7FF}" srcOrd="13" destOrd="0" presId="urn:microsoft.com/office/officeart/2005/8/layout/list1"/>
    <dgm:cxn modelId="{0BE948E3-9151-45D1-B2B6-215CD2E6DEDE}" type="presParOf" srcId="{E34CE364-5FEF-4FE8-BE1E-E421AB154169}" destId="{40BF1A64-6BFF-4B84-A2C6-14CC611C97CC}" srcOrd="14" destOrd="0" presId="urn:microsoft.com/office/officeart/2005/8/layout/list1"/>
    <dgm:cxn modelId="{217EB6DC-3A69-4EC4-AE5A-8796F0324FF6}" type="presParOf" srcId="{E34CE364-5FEF-4FE8-BE1E-E421AB154169}" destId="{1C8CCFAC-B85E-47DC-A58F-04244E576800}" srcOrd="15" destOrd="0" presId="urn:microsoft.com/office/officeart/2005/8/layout/list1"/>
    <dgm:cxn modelId="{9BA0382C-FB54-4A55-9650-B0C2C2DD35A1}" type="presParOf" srcId="{E34CE364-5FEF-4FE8-BE1E-E421AB154169}" destId="{A2B451FA-EB55-4072-A10A-16DC1C746ECE}" srcOrd="16" destOrd="0" presId="urn:microsoft.com/office/officeart/2005/8/layout/list1"/>
    <dgm:cxn modelId="{8DA864A7-CB7A-4C22-9C3C-B3D643DBFA8B}" type="presParOf" srcId="{A2B451FA-EB55-4072-A10A-16DC1C746ECE}" destId="{7F7EA9E1-516C-4258-8C8A-D78BB0C38DA1}" srcOrd="0" destOrd="0" presId="urn:microsoft.com/office/officeart/2005/8/layout/list1"/>
    <dgm:cxn modelId="{A173B65A-E10D-48F9-8CDE-84E1B016E345}" type="presParOf" srcId="{A2B451FA-EB55-4072-A10A-16DC1C746ECE}" destId="{9E50A6B4-5278-4EE1-8C96-32FB9677DACA}" srcOrd="1" destOrd="0" presId="urn:microsoft.com/office/officeart/2005/8/layout/list1"/>
    <dgm:cxn modelId="{30CA39B0-EDFE-452D-90E3-83818A41FB09}" type="presParOf" srcId="{E34CE364-5FEF-4FE8-BE1E-E421AB154169}" destId="{E31F8585-82A9-4718-A2C9-A53996C29EC8}" srcOrd="17" destOrd="0" presId="urn:microsoft.com/office/officeart/2005/8/layout/list1"/>
    <dgm:cxn modelId="{DE77DC9D-2D5E-4BE1-BB07-846AC54E1293}" type="presParOf" srcId="{E34CE364-5FEF-4FE8-BE1E-E421AB154169}" destId="{DBEFA6B3-D15F-4767-8BA2-608579DCB6E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A94F3E-B3C7-43A9-B17C-2C537BC2EBB1}" type="doc">
      <dgm:prSet loTypeId="urn:microsoft.com/office/officeart/2005/8/layout/arrow2" loCatId="process" qsTypeId="urn:microsoft.com/office/officeart/2005/8/quickstyle/simple1" qsCatId="simple" csTypeId="urn:microsoft.com/office/officeart/2005/8/colors/accent3_4" csCatId="accent3" phldr="1"/>
      <dgm:spPr/>
    </dgm:pt>
    <dgm:pt modelId="{88AA3F51-7AD7-4E28-ADB8-318B53DE3776}">
      <dgm:prSet phldrT="[Text]" custT="1"/>
      <dgm:spPr/>
      <dgm:t>
        <a:bodyPr/>
        <a:lstStyle/>
        <a:p>
          <a:endParaRPr lang="en-US" sz="3600" b="1" dirty="0">
            <a:latin typeface="Arial" pitchFamily="34" charset="0"/>
            <a:cs typeface="Arial" pitchFamily="34" charset="0"/>
          </a:endParaRPr>
        </a:p>
      </dgm:t>
    </dgm:pt>
    <dgm:pt modelId="{F6BC1E85-8701-4248-B09A-EEFBEF998B17}" type="sibTrans" cxnId="{6EF2CA69-008C-452F-B729-9B1E7DC0D7C0}">
      <dgm:prSet/>
      <dgm:spPr/>
      <dgm:t>
        <a:bodyPr/>
        <a:lstStyle/>
        <a:p>
          <a:endParaRPr lang="en-US"/>
        </a:p>
      </dgm:t>
    </dgm:pt>
    <dgm:pt modelId="{95023214-BB83-48AC-A8E6-C9D47743639C}" type="parTrans" cxnId="{6EF2CA69-008C-452F-B729-9B1E7DC0D7C0}">
      <dgm:prSet/>
      <dgm:spPr/>
      <dgm:t>
        <a:bodyPr/>
        <a:lstStyle/>
        <a:p>
          <a:endParaRPr lang="en-US"/>
        </a:p>
      </dgm:t>
    </dgm:pt>
    <dgm:pt modelId="{CC195273-99DB-43CD-A4B4-0F101966D62F}" type="pres">
      <dgm:prSet presAssocID="{42A94F3E-B3C7-43A9-B17C-2C537BC2EBB1}" presName="arrowDiagram" presStyleCnt="0">
        <dgm:presLayoutVars>
          <dgm:chMax val="5"/>
          <dgm:dir/>
          <dgm:resizeHandles val="exact"/>
        </dgm:presLayoutVars>
      </dgm:prSet>
      <dgm:spPr/>
    </dgm:pt>
    <dgm:pt modelId="{414274A0-9F35-4CEC-8212-2BFF86F18E31}" type="pres">
      <dgm:prSet presAssocID="{42A94F3E-B3C7-43A9-B17C-2C537BC2EBB1}" presName="arrow" presStyleLbl="bgShp" presStyleIdx="0" presStyleCnt="1"/>
      <dgm:spPr>
        <a:solidFill>
          <a:srgbClr val="92D050"/>
        </a:solidFill>
      </dgm:spPr>
    </dgm:pt>
    <dgm:pt modelId="{EC4DC927-555A-4520-9850-73EF54BE000B}" type="pres">
      <dgm:prSet presAssocID="{42A94F3E-B3C7-43A9-B17C-2C537BC2EBB1}" presName="arrowDiagram1" presStyleCnt="0">
        <dgm:presLayoutVars>
          <dgm:bulletEnabled val="1"/>
        </dgm:presLayoutVars>
      </dgm:prSet>
      <dgm:spPr/>
    </dgm:pt>
    <dgm:pt modelId="{11A7E15B-8CD8-4739-8479-64814A1EA51A}" type="pres">
      <dgm:prSet presAssocID="{88AA3F51-7AD7-4E28-ADB8-318B53DE3776}" presName="bullet1" presStyleLbl="node1" presStyleIdx="0" presStyleCnt="1" custLinFactX="-328805" custLinFactNeighborX="-400000" custLinFactNeighborY="-37926"/>
      <dgm:spPr/>
    </dgm:pt>
    <dgm:pt modelId="{BC326FDD-6E42-4ECD-94A8-F60C7C949742}" type="pres">
      <dgm:prSet presAssocID="{88AA3F51-7AD7-4E28-ADB8-318B53DE3776}" presName="textBox1" presStyleLbl="revTx" presStyleIdx="0" presStyleCnt="1" custScaleX="268098" custLinFactNeighborX="-24894" custLinFactNeighborY="-15958">
        <dgm:presLayoutVars>
          <dgm:bulletEnabled val="1"/>
        </dgm:presLayoutVars>
      </dgm:prSet>
      <dgm:spPr/>
    </dgm:pt>
  </dgm:ptLst>
  <dgm:cxnLst>
    <dgm:cxn modelId="{6EF2CA69-008C-452F-B729-9B1E7DC0D7C0}" srcId="{42A94F3E-B3C7-43A9-B17C-2C537BC2EBB1}" destId="{88AA3F51-7AD7-4E28-ADB8-318B53DE3776}" srcOrd="0" destOrd="0" parTransId="{95023214-BB83-48AC-A8E6-C9D47743639C}" sibTransId="{F6BC1E85-8701-4248-B09A-EEFBEF998B17}"/>
    <dgm:cxn modelId="{4B887876-759E-4623-8061-F4466E66F6C8}" type="presOf" srcId="{88AA3F51-7AD7-4E28-ADB8-318B53DE3776}" destId="{BC326FDD-6E42-4ECD-94A8-F60C7C949742}" srcOrd="0" destOrd="0" presId="urn:microsoft.com/office/officeart/2005/8/layout/arrow2"/>
    <dgm:cxn modelId="{FE93B2A7-08C9-4BB9-938F-D4E85E566C5E}" type="presOf" srcId="{42A94F3E-B3C7-43A9-B17C-2C537BC2EBB1}" destId="{CC195273-99DB-43CD-A4B4-0F101966D62F}" srcOrd="0" destOrd="0" presId="urn:microsoft.com/office/officeart/2005/8/layout/arrow2"/>
    <dgm:cxn modelId="{D8163273-25F9-4A03-9C67-31F31D48EE66}" type="presParOf" srcId="{CC195273-99DB-43CD-A4B4-0F101966D62F}" destId="{414274A0-9F35-4CEC-8212-2BFF86F18E31}" srcOrd="0" destOrd="0" presId="urn:microsoft.com/office/officeart/2005/8/layout/arrow2"/>
    <dgm:cxn modelId="{FC49312F-FC69-40CE-9654-BDF7CCF8BCF2}" type="presParOf" srcId="{CC195273-99DB-43CD-A4B4-0F101966D62F}" destId="{EC4DC927-555A-4520-9850-73EF54BE000B}" srcOrd="1" destOrd="0" presId="urn:microsoft.com/office/officeart/2005/8/layout/arrow2"/>
    <dgm:cxn modelId="{C4CCE9FF-B852-43F7-8011-64659384D826}" type="presParOf" srcId="{EC4DC927-555A-4520-9850-73EF54BE000B}" destId="{11A7E15B-8CD8-4739-8479-64814A1EA51A}" srcOrd="0" destOrd="0" presId="urn:microsoft.com/office/officeart/2005/8/layout/arrow2"/>
    <dgm:cxn modelId="{3AD2E9A6-A018-4C78-98EB-02154013C477}" type="presParOf" srcId="{EC4DC927-555A-4520-9850-73EF54BE000B}" destId="{BC326FDD-6E42-4ECD-94A8-F60C7C949742}" srcOrd="1"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01A33-21CF-4F07-8ACC-9D62354DA8B1}">
      <dsp:nvSpPr>
        <dsp:cNvPr id="0" name=""/>
        <dsp:cNvSpPr/>
      </dsp:nvSpPr>
      <dsp:spPr>
        <a:xfrm rot="5400000">
          <a:off x="1369825" y="-175344"/>
          <a:ext cx="1198364" cy="185318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Soil Erosion Service</a:t>
          </a:r>
        </a:p>
      </dsp:txBody>
      <dsp:txXfrm rot="-5400000">
        <a:off x="1042416" y="210565"/>
        <a:ext cx="1794685" cy="1081366"/>
      </dsp:txXfrm>
    </dsp:sp>
    <dsp:sp modelId="{B2C0BA52-BB28-44F7-8853-F73627DBF3DA}">
      <dsp:nvSpPr>
        <dsp:cNvPr id="0" name=""/>
        <dsp:cNvSpPr/>
      </dsp:nvSpPr>
      <dsp:spPr>
        <a:xfrm>
          <a:off x="0" y="7"/>
          <a:ext cx="1042416" cy="14979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1933</a:t>
          </a:r>
        </a:p>
      </dsp:txBody>
      <dsp:txXfrm>
        <a:off x="50887" y="50894"/>
        <a:ext cx="940642" cy="1396181"/>
      </dsp:txXfrm>
    </dsp:sp>
    <dsp:sp modelId="{6B8AD662-5B0E-44EE-9486-B94F2E4CFE3A}">
      <dsp:nvSpPr>
        <dsp:cNvPr id="0" name=""/>
        <dsp:cNvSpPr/>
      </dsp:nvSpPr>
      <dsp:spPr>
        <a:xfrm rot="5400000">
          <a:off x="1369825" y="1397507"/>
          <a:ext cx="1198364" cy="1853184"/>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Soil Conservation Service</a:t>
          </a:r>
        </a:p>
      </dsp:txBody>
      <dsp:txXfrm rot="-5400000">
        <a:off x="1042416" y="1783416"/>
        <a:ext cx="1794685" cy="1081366"/>
      </dsp:txXfrm>
    </dsp:sp>
    <dsp:sp modelId="{2C02CBBD-F8F0-43D5-BAEB-3A3F8ED7B873}">
      <dsp:nvSpPr>
        <dsp:cNvPr id="0" name=""/>
        <dsp:cNvSpPr/>
      </dsp:nvSpPr>
      <dsp:spPr>
        <a:xfrm>
          <a:off x="0" y="1575122"/>
          <a:ext cx="1042416" cy="149795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1935</a:t>
          </a:r>
        </a:p>
      </dsp:txBody>
      <dsp:txXfrm>
        <a:off x="50887" y="1626009"/>
        <a:ext cx="940642" cy="1396181"/>
      </dsp:txXfrm>
    </dsp:sp>
    <dsp:sp modelId="{82B87E64-05C9-497E-80DA-B137F370F506}">
      <dsp:nvSpPr>
        <dsp:cNvPr id="0" name=""/>
        <dsp:cNvSpPr/>
      </dsp:nvSpPr>
      <dsp:spPr>
        <a:xfrm rot="5400000">
          <a:off x="1369825" y="2970360"/>
          <a:ext cx="1198364" cy="1853184"/>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Natural Resources Conservation Service</a:t>
          </a:r>
        </a:p>
      </dsp:txBody>
      <dsp:txXfrm rot="-5400000">
        <a:off x="1042416" y="3356269"/>
        <a:ext cx="1794685" cy="1081366"/>
      </dsp:txXfrm>
    </dsp:sp>
    <dsp:sp modelId="{47AB4607-D6E5-4E5D-9995-79A001D9CC22}">
      <dsp:nvSpPr>
        <dsp:cNvPr id="0" name=""/>
        <dsp:cNvSpPr/>
      </dsp:nvSpPr>
      <dsp:spPr>
        <a:xfrm>
          <a:off x="0" y="3147975"/>
          <a:ext cx="1042416" cy="149795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1994</a:t>
          </a:r>
        </a:p>
      </dsp:txBody>
      <dsp:txXfrm>
        <a:off x="50887" y="3198862"/>
        <a:ext cx="940642" cy="1396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49C38-11D7-4CE8-AB28-F73FF244CAC0}">
      <dsp:nvSpPr>
        <dsp:cNvPr id="0" name=""/>
        <dsp:cNvSpPr/>
      </dsp:nvSpPr>
      <dsp:spPr>
        <a:xfrm>
          <a:off x="0" y="326159"/>
          <a:ext cx="2667000" cy="277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4D735-BC5A-46F3-90AD-E12C4BFE66EB}">
      <dsp:nvSpPr>
        <dsp:cNvPr id="0" name=""/>
        <dsp:cNvSpPr/>
      </dsp:nvSpPr>
      <dsp:spPr>
        <a:xfrm>
          <a:off x="133350" y="163799"/>
          <a:ext cx="1866900"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Soil Scientists</a:t>
          </a:r>
        </a:p>
      </dsp:txBody>
      <dsp:txXfrm>
        <a:off x="149202" y="179651"/>
        <a:ext cx="1835196" cy="293016"/>
      </dsp:txXfrm>
    </dsp:sp>
    <dsp:sp modelId="{411644D2-14AF-4050-9E33-56C2D5330E22}">
      <dsp:nvSpPr>
        <dsp:cNvPr id="0" name=""/>
        <dsp:cNvSpPr/>
      </dsp:nvSpPr>
      <dsp:spPr>
        <a:xfrm>
          <a:off x="0" y="825119"/>
          <a:ext cx="2667000" cy="277200"/>
        </a:xfrm>
        <a:prstGeom prst="rect">
          <a:avLst/>
        </a:prstGeom>
        <a:solidFill>
          <a:schemeClr val="lt1">
            <a:alpha val="90000"/>
            <a:hueOff val="0"/>
            <a:satOff val="0"/>
            <a:lumOff val="0"/>
            <a:alphaOff val="0"/>
          </a:schemeClr>
        </a:solidFill>
        <a:ln w="25400" cap="flat" cmpd="sng" algn="ctr">
          <a:solidFill>
            <a:schemeClr val="accent3">
              <a:hueOff val="1250029"/>
              <a:satOff val="-1876"/>
              <a:lumOff val="-305"/>
              <a:alphaOff val="0"/>
            </a:schemeClr>
          </a:solidFill>
          <a:prstDash val="solid"/>
        </a:ln>
        <a:effectLst/>
      </dsp:spPr>
      <dsp:style>
        <a:lnRef idx="2">
          <a:scrgbClr r="0" g="0" b="0"/>
        </a:lnRef>
        <a:fillRef idx="1">
          <a:scrgbClr r="0" g="0" b="0"/>
        </a:fillRef>
        <a:effectRef idx="0">
          <a:scrgbClr r="0" g="0" b="0"/>
        </a:effectRef>
        <a:fontRef idx="minor"/>
      </dsp:style>
    </dsp:sp>
    <dsp:sp modelId="{CE6CF70A-DD75-4F6E-9D6C-41A82C1999C3}">
      <dsp:nvSpPr>
        <dsp:cNvPr id="0" name=""/>
        <dsp:cNvSpPr/>
      </dsp:nvSpPr>
      <dsp:spPr>
        <a:xfrm>
          <a:off x="133350" y="662760"/>
          <a:ext cx="1866900" cy="324720"/>
        </a:xfrm>
        <a:prstGeom prst="roundRect">
          <a:avLst/>
        </a:prstGeom>
        <a:solidFill>
          <a:schemeClr val="accent3">
            <a:hueOff val="1250029"/>
            <a:satOff val="-1876"/>
            <a:lumOff val="-3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Resource Conservationists</a:t>
          </a:r>
        </a:p>
      </dsp:txBody>
      <dsp:txXfrm>
        <a:off x="149202" y="678612"/>
        <a:ext cx="1835196" cy="293016"/>
      </dsp:txXfrm>
    </dsp:sp>
    <dsp:sp modelId="{0295AC8F-D1B5-4AE2-883C-F4EBDF70D02A}">
      <dsp:nvSpPr>
        <dsp:cNvPr id="0" name=""/>
        <dsp:cNvSpPr/>
      </dsp:nvSpPr>
      <dsp:spPr>
        <a:xfrm>
          <a:off x="0" y="1324080"/>
          <a:ext cx="2667000" cy="277200"/>
        </a:xfrm>
        <a:prstGeom prst="rect">
          <a:avLst/>
        </a:prstGeom>
        <a:solidFill>
          <a:schemeClr val="lt1">
            <a:alpha val="90000"/>
            <a:hueOff val="0"/>
            <a:satOff val="0"/>
            <a:lumOff val="0"/>
            <a:alphaOff val="0"/>
          </a:schemeClr>
        </a:solidFill>
        <a:ln w="25400" cap="flat" cmpd="sng" algn="ctr">
          <a:solidFill>
            <a:schemeClr val="accent3">
              <a:hueOff val="2500059"/>
              <a:satOff val="-3751"/>
              <a:lumOff val="-610"/>
              <a:alphaOff val="0"/>
            </a:schemeClr>
          </a:solidFill>
          <a:prstDash val="solid"/>
        </a:ln>
        <a:effectLst/>
      </dsp:spPr>
      <dsp:style>
        <a:lnRef idx="2">
          <a:scrgbClr r="0" g="0" b="0"/>
        </a:lnRef>
        <a:fillRef idx="1">
          <a:scrgbClr r="0" g="0" b="0"/>
        </a:fillRef>
        <a:effectRef idx="0">
          <a:scrgbClr r="0" g="0" b="0"/>
        </a:effectRef>
        <a:fontRef idx="minor"/>
      </dsp:style>
    </dsp:sp>
    <dsp:sp modelId="{5F68CC22-5186-4769-824A-2060BE273CB7}">
      <dsp:nvSpPr>
        <dsp:cNvPr id="0" name=""/>
        <dsp:cNvSpPr/>
      </dsp:nvSpPr>
      <dsp:spPr>
        <a:xfrm>
          <a:off x="133350" y="1161719"/>
          <a:ext cx="1866900" cy="324720"/>
        </a:xfrm>
        <a:prstGeom prst="roundRect">
          <a:avLst/>
        </a:prstGeom>
        <a:solidFill>
          <a:schemeClr val="accent3">
            <a:hueOff val="2500059"/>
            <a:satOff val="-3751"/>
            <a:lumOff val="-6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Grazing Lands Specialists</a:t>
          </a:r>
        </a:p>
      </dsp:txBody>
      <dsp:txXfrm>
        <a:off x="149202" y="1177571"/>
        <a:ext cx="1835196" cy="293016"/>
      </dsp:txXfrm>
    </dsp:sp>
    <dsp:sp modelId="{65EE06EE-AF80-4B14-AEB3-678342583AEF}">
      <dsp:nvSpPr>
        <dsp:cNvPr id="0" name=""/>
        <dsp:cNvSpPr/>
      </dsp:nvSpPr>
      <dsp:spPr>
        <a:xfrm>
          <a:off x="0" y="1823040"/>
          <a:ext cx="2667000" cy="2772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77726116-37AD-43B3-B1DE-23EFCCB8339E}">
      <dsp:nvSpPr>
        <dsp:cNvPr id="0" name=""/>
        <dsp:cNvSpPr/>
      </dsp:nvSpPr>
      <dsp:spPr>
        <a:xfrm>
          <a:off x="133350" y="1660680"/>
          <a:ext cx="1866900" cy="32472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Engineers</a:t>
          </a:r>
        </a:p>
      </dsp:txBody>
      <dsp:txXfrm>
        <a:off x="149202" y="1676532"/>
        <a:ext cx="1835196" cy="293016"/>
      </dsp:txXfrm>
    </dsp:sp>
    <dsp:sp modelId="{C5B0BB0C-BDAB-4157-86B6-2C4694D63F30}">
      <dsp:nvSpPr>
        <dsp:cNvPr id="0" name=""/>
        <dsp:cNvSpPr/>
      </dsp:nvSpPr>
      <dsp:spPr>
        <a:xfrm>
          <a:off x="0" y="2322000"/>
          <a:ext cx="2667000" cy="277200"/>
        </a:xfrm>
        <a:prstGeom prst="rect">
          <a:avLst/>
        </a:prstGeom>
        <a:solidFill>
          <a:schemeClr val="lt1">
            <a:alpha val="90000"/>
            <a:hueOff val="0"/>
            <a:satOff val="0"/>
            <a:lumOff val="0"/>
            <a:alphaOff val="0"/>
          </a:schemeClr>
        </a:solidFill>
        <a:ln w="25400" cap="flat" cmpd="sng" algn="ctr">
          <a:solidFill>
            <a:schemeClr val="accent3">
              <a:hueOff val="5000117"/>
              <a:satOff val="-7502"/>
              <a:lumOff val="-1220"/>
              <a:alphaOff val="0"/>
            </a:schemeClr>
          </a:solidFill>
          <a:prstDash val="solid"/>
        </a:ln>
        <a:effectLst/>
      </dsp:spPr>
      <dsp:style>
        <a:lnRef idx="2">
          <a:scrgbClr r="0" g="0" b="0"/>
        </a:lnRef>
        <a:fillRef idx="1">
          <a:scrgbClr r="0" g="0" b="0"/>
        </a:fillRef>
        <a:effectRef idx="0">
          <a:scrgbClr r="0" g="0" b="0"/>
        </a:effectRef>
        <a:fontRef idx="minor"/>
      </dsp:style>
    </dsp:sp>
    <dsp:sp modelId="{773EB13A-C244-4C03-BE90-18D12BF77D93}">
      <dsp:nvSpPr>
        <dsp:cNvPr id="0" name=""/>
        <dsp:cNvSpPr/>
      </dsp:nvSpPr>
      <dsp:spPr>
        <a:xfrm>
          <a:off x="133350" y="2159640"/>
          <a:ext cx="1866900" cy="324720"/>
        </a:xfrm>
        <a:prstGeom prst="roundRect">
          <a:avLst/>
        </a:prstGeom>
        <a:solidFill>
          <a:schemeClr val="accent3">
            <a:hueOff val="5000117"/>
            <a:satOff val="-7502"/>
            <a:lumOff val="-1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Biologists</a:t>
          </a:r>
        </a:p>
      </dsp:txBody>
      <dsp:txXfrm>
        <a:off x="149202" y="2175492"/>
        <a:ext cx="1835196" cy="293016"/>
      </dsp:txXfrm>
    </dsp:sp>
    <dsp:sp modelId="{4D5DB8E7-7843-4408-B7AD-C94CB4340A93}">
      <dsp:nvSpPr>
        <dsp:cNvPr id="0" name=""/>
        <dsp:cNvSpPr/>
      </dsp:nvSpPr>
      <dsp:spPr>
        <a:xfrm>
          <a:off x="0" y="2820960"/>
          <a:ext cx="2667000" cy="277200"/>
        </a:xfrm>
        <a:prstGeom prst="rect">
          <a:avLst/>
        </a:prstGeom>
        <a:solidFill>
          <a:schemeClr val="lt1">
            <a:alpha val="90000"/>
            <a:hueOff val="0"/>
            <a:satOff val="0"/>
            <a:lumOff val="0"/>
            <a:alphaOff val="0"/>
          </a:schemeClr>
        </a:solidFill>
        <a:ln w="25400" cap="flat" cmpd="sng" algn="ctr">
          <a:solidFill>
            <a:schemeClr val="accent3">
              <a:hueOff val="6250147"/>
              <a:satOff val="-9378"/>
              <a:lumOff val="-1525"/>
              <a:alphaOff val="0"/>
            </a:schemeClr>
          </a:solidFill>
          <a:prstDash val="solid"/>
        </a:ln>
        <a:effectLst/>
      </dsp:spPr>
      <dsp:style>
        <a:lnRef idx="2">
          <a:scrgbClr r="0" g="0" b="0"/>
        </a:lnRef>
        <a:fillRef idx="1">
          <a:scrgbClr r="0" g="0" b="0"/>
        </a:fillRef>
        <a:effectRef idx="0">
          <a:scrgbClr r="0" g="0" b="0"/>
        </a:effectRef>
        <a:fontRef idx="minor"/>
      </dsp:style>
    </dsp:sp>
    <dsp:sp modelId="{DA30C7FA-CBEC-4984-8A58-5B9F3B066516}">
      <dsp:nvSpPr>
        <dsp:cNvPr id="0" name=""/>
        <dsp:cNvSpPr/>
      </dsp:nvSpPr>
      <dsp:spPr>
        <a:xfrm>
          <a:off x="133350" y="2658600"/>
          <a:ext cx="1866900" cy="324720"/>
        </a:xfrm>
        <a:prstGeom prst="roundRect">
          <a:avLst/>
        </a:prstGeom>
        <a:solidFill>
          <a:schemeClr val="accent3">
            <a:hueOff val="6250147"/>
            <a:satOff val="-9378"/>
            <a:lumOff val="-15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Botanists</a:t>
          </a:r>
        </a:p>
      </dsp:txBody>
      <dsp:txXfrm>
        <a:off x="149202" y="2674452"/>
        <a:ext cx="1835196" cy="293016"/>
      </dsp:txXfrm>
    </dsp:sp>
    <dsp:sp modelId="{A16CB950-3ED9-4B80-9DDB-C88EBF6E84F7}">
      <dsp:nvSpPr>
        <dsp:cNvPr id="0" name=""/>
        <dsp:cNvSpPr/>
      </dsp:nvSpPr>
      <dsp:spPr>
        <a:xfrm>
          <a:off x="0" y="3319920"/>
          <a:ext cx="2667000" cy="2772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79411908-0931-49A9-942F-14979A25D502}">
      <dsp:nvSpPr>
        <dsp:cNvPr id="0" name=""/>
        <dsp:cNvSpPr/>
      </dsp:nvSpPr>
      <dsp:spPr>
        <a:xfrm>
          <a:off x="133350" y="3157560"/>
          <a:ext cx="1866900" cy="32472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Agronomists</a:t>
          </a:r>
        </a:p>
      </dsp:txBody>
      <dsp:txXfrm>
        <a:off x="149202" y="3173412"/>
        <a:ext cx="1835196" cy="293016"/>
      </dsp:txXfrm>
    </dsp:sp>
    <dsp:sp modelId="{917FA14A-647E-4816-88A0-269EB8B008A2}">
      <dsp:nvSpPr>
        <dsp:cNvPr id="0" name=""/>
        <dsp:cNvSpPr/>
      </dsp:nvSpPr>
      <dsp:spPr>
        <a:xfrm>
          <a:off x="0" y="3818880"/>
          <a:ext cx="2667000" cy="277200"/>
        </a:xfrm>
        <a:prstGeom prst="rect">
          <a:avLst/>
        </a:prstGeom>
        <a:solidFill>
          <a:schemeClr val="lt1">
            <a:alpha val="90000"/>
            <a:hueOff val="0"/>
            <a:satOff val="0"/>
            <a:lumOff val="0"/>
            <a:alphaOff val="0"/>
          </a:schemeClr>
        </a:solidFill>
        <a:ln w="25400" cap="flat" cmpd="sng" algn="ctr">
          <a:solidFill>
            <a:schemeClr val="accent3">
              <a:hueOff val="8750205"/>
              <a:satOff val="-13129"/>
              <a:lumOff val="-2135"/>
              <a:alphaOff val="0"/>
            </a:schemeClr>
          </a:solidFill>
          <a:prstDash val="solid"/>
        </a:ln>
        <a:effectLst/>
      </dsp:spPr>
      <dsp:style>
        <a:lnRef idx="2">
          <a:scrgbClr r="0" g="0" b="0"/>
        </a:lnRef>
        <a:fillRef idx="1">
          <a:scrgbClr r="0" g="0" b="0"/>
        </a:fillRef>
        <a:effectRef idx="0">
          <a:scrgbClr r="0" g="0" b="0"/>
        </a:effectRef>
        <a:fontRef idx="minor"/>
      </dsp:style>
    </dsp:sp>
    <dsp:sp modelId="{E4447322-2BBD-4312-9278-F1D107B3A5E3}">
      <dsp:nvSpPr>
        <dsp:cNvPr id="0" name=""/>
        <dsp:cNvSpPr/>
      </dsp:nvSpPr>
      <dsp:spPr>
        <a:xfrm>
          <a:off x="161636" y="3657601"/>
          <a:ext cx="1866900" cy="324720"/>
        </a:xfrm>
        <a:prstGeom prst="roundRect">
          <a:avLst/>
        </a:prstGeom>
        <a:solidFill>
          <a:schemeClr val="accent3">
            <a:hueOff val="8750205"/>
            <a:satOff val="-13129"/>
            <a:lumOff val="-2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Foresters</a:t>
          </a:r>
        </a:p>
      </dsp:txBody>
      <dsp:txXfrm>
        <a:off x="177488" y="3673453"/>
        <a:ext cx="1835196" cy="293016"/>
      </dsp:txXfrm>
    </dsp:sp>
    <dsp:sp modelId="{3D6398B6-225D-424E-AAF0-70F8D3A1BBA9}">
      <dsp:nvSpPr>
        <dsp:cNvPr id="0" name=""/>
        <dsp:cNvSpPr/>
      </dsp:nvSpPr>
      <dsp:spPr>
        <a:xfrm>
          <a:off x="0" y="4317840"/>
          <a:ext cx="2667000" cy="277200"/>
        </a:xfrm>
        <a:prstGeom prst="rect">
          <a:avLst/>
        </a:prstGeom>
        <a:solidFill>
          <a:schemeClr val="lt1">
            <a:alpha val="90000"/>
            <a:hueOff val="0"/>
            <a:satOff val="0"/>
            <a:lumOff val="0"/>
            <a:alphaOff val="0"/>
          </a:schemeClr>
        </a:solidFill>
        <a:ln w="25400" cap="flat" cmpd="sng" algn="ctr">
          <a:solidFill>
            <a:schemeClr val="accent3">
              <a:hueOff val="10000235"/>
              <a:satOff val="-15004"/>
              <a:lumOff val="-2440"/>
              <a:alphaOff val="0"/>
            </a:schemeClr>
          </a:solidFill>
          <a:prstDash val="solid"/>
        </a:ln>
        <a:effectLst/>
      </dsp:spPr>
      <dsp:style>
        <a:lnRef idx="2">
          <a:scrgbClr r="0" g="0" b="0"/>
        </a:lnRef>
        <a:fillRef idx="1">
          <a:scrgbClr r="0" g="0" b="0"/>
        </a:fillRef>
        <a:effectRef idx="0">
          <a:scrgbClr r="0" g="0" b="0"/>
        </a:effectRef>
        <a:fontRef idx="minor"/>
      </dsp:style>
    </dsp:sp>
    <dsp:sp modelId="{00D82676-9395-4140-94D4-192BB5530653}">
      <dsp:nvSpPr>
        <dsp:cNvPr id="0" name=""/>
        <dsp:cNvSpPr/>
      </dsp:nvSpPr>
      <dsp:spPr>
        <a:xfrm>
          <a:off x="133350" y="4155480"/>
          <a:ext cx="1866900" cy="324720"/>
        </a:xfrm>
        <a:prstGeom prst="roundRect">
          <a:avLst/>
        </a:prstGeom>
        <a:solidFill>
          <a:schemeClr val="accent3">
            <a:hueOff val="10000235"/>
            <a:satOff val="-15004"/>
            <a:lumOff val="-2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Conservation Technicians</a:t>
          </a:r>
        </a:p>
      </dsp:txBody>
      <dsp:txXfrm>
        <a:off x="149202" y="4171332"/>
        <a:ext cx="1835196" cy="293016"/>
      </dsp:txXfrm>
    </dsp:sp>
    <dsp:sp modelId="{BFE529C1-AAA2-4130-9351-3345C6A3F8F1}">
      <dsp:nvSpPr>
        <dsp:cNvPr id="0" name=""/>
        <dsp:cNvSpPr/>
      </dsp:nvSpPr>
      <dsp:spPr>
        <a:xfrm>
          <a:off x="0" y="4816800"/>
          <a:ext cx="2667000" cy="2772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BA17DA43-6331-41F3-8565-4090079D398F}">
      <dsp:nvSpPr>
        <dsp:cNvPr id="0" name=""/>
        <dsp:cNvSpPr/>
      </dsp:nvSpPr>
      <dsp:spPr>
        <a:xfrm>
          <a:off x="133350" y="4654440"/>
          <a:ext cx="1866900" cy="32472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64" tIns="0" rIns="70564" bIns="0" numCol="1" spcCol="1270" anchor="ctr" anchorCtr="0">
          <a:noAutofit/>
        </a:bodyPr>
        <a:lstStyle/>
        <a:p>
          <a:pPr marL="0" lvl="0" indent="0" algn="l" defTabSz="533400">
            <a:lnSpc>
              <a:spcPct val="90000"/>
            </a:lnSpc>
            <a:spcBef>
              <a:spcPct val="0"/>
            </a:spcBef>
            <a:spcAft>
              <a:spcPct val="35000"/>
            </a:spcAft>
            <a:buNone/>
          </a:pPr>
          <a:r>
            <a:rPr lang="en-US" sz="1200" b="1" kern="1200" dirty="0"/>
            <a:t>Administrative Staff</a:t>
          </a:r>
        </a:p>
      </dsp:txBody>
      <dsp:txXfrm>
        <a:off x="149202" y="4670292"/>
        <a:ext cx="1835196"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103FB-9006-43DB-9268-A5532B655312}">
      <dsp:nvSpPr>
        <dsp:cNvPr id="0" name=""/>
        <dsp:cNvSpPr/>
      </dsp:nvSpPr>
      <dsp:spPr>
        <a:xfrm>
          <a:off x="1257594" y="949"/>
          <a:ext cx="2059628" cy="102981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latin typeface="Arial" panose="020B0604020202020204" pitchFamily="34" charset="0"/>
              <a:cs typeface="Arial" panose="020B0604020202020204" pitchFamily="34" charset="0"/>
            </a:rPr>
            <a:t>Financial Assistance</a:t>
          </a:r>
          <a:endParaRPr lang="en-US" sz="2400" kern="1200" dirty="0"/>
        </a:p>
      </dsp:txBody>
      <dsp:txXfrm>
        <a:off x="1287756" y="31111"/>
        <a:ext cx="1999304" cy="969490"/>
      </dsp:txXfrm>
    </dsp:sp>
    <dsp:sp modelId="{5EA272F1-640F-4368-A718-8AB390372F6F}">
      <dsp:nvSpPr>
        <dsp:cNvPr id="0" name=""/>
        <dsp:cNvSpPr/>
      </dsp:nvSpPr>
      <dsp:spPr>
        <a:xfrm>
          <a:off x="1463557" y="1030763"/>
          <a:ext cx="205962" cy="772360"/>
        </a:xfrm>
        <a:custGeom>
          <a:avLst/>
          <a:gdLst/>
          <a:ahLst/>
          <a:cxnLst/>
          <a:rect l="0" t="0" r="0" b="0"/>
          <a:pathLst>
            <a:path>
              <a:moveTo>
                <a:pt x="0" y="0"/>
              </a:moveTo>
              <a:lnTo>
                <a:pt x="0" y="772360"/>
              </a:lnTo>
              <a:lnTo>
                <a:pt x="205962" y="7723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A950D-05E0-4721-88A0-39C20438E066}">
      <dsp:nvSpPr>
        <dsp:cNvPr id="0" name=""/>
        <dsp:cNvSpPr/>
      </dsp:nvSpPr>
      <dsp:spPr>
        <a:xfrm>
          <a:off x="1669520" y="1288216"/>
          <a:ext cx="1647702" cy="102981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latin typeface="Arial" panose="020B0604020202020204" pitchFamily="34" charset="0"/>
              <a:cs typeface="Arial" panose="020B0604020202020204" pitchFamily="34" charset="0"/>
            </a:rPr>
            <a:t>EQIP:</a:t>
          </a:r>
          <a:br>
            <a:rPr lang="en-US" sz="1400" b="1" kern="1200" dirty="0">
              <a:effectLst/>
              <a:latin typeface="Arial" panose="020B0604020202020204" pitchFamily="34" charset="0"/>
              <a:cs typeface="Arial" panose="020B0604020202020204" pitchFamily="34" charset="0"/>
            </a:rPr>
          </a:br>
          <a:r>
            <a:rPr lang="en-US" sz="1400" kern="1200" dirty="0">
              <a:effectLst/>
              <a:latin typeface="Arial" panose="020B0604020202020204" pitchFamily="34" charset="0"/>
              <a:cs typeface="Arial" panose="020B0604020202020204" pitchFamily="34" charset="0"/>
            </a:rPr>
            <a:t>Environmental Quality Incentives Program </a:t>
          </a:r>
        </a:p>
      </dsp:txBody>
      <dsp:txXfrm>
        <a:off x="1699682" y="1318378"/>
        <a:ext cx="1587378" cy="969490"/>
      </dsp:txXfrm>
    </dsp:sp>
    <dsp:sp modelId="{062494B6-3EC0-49E3-B8CF-84D32A727DBF}">
      <dsp:nvSpPr>
        <dsp:cNvPr id="0" name=""/>
        <dsp:cNvSpPr/>
      </dsp:nvSpPr>
      <dsp:spPr>
        <a:xfrm>
          <a:off x="1463557" y="1030763"/>
          <a:ext cx="205962" cy="2059628"/>
        </a:xfrm>
        <a:custGeom>
          <a:avLst/>
          <a:gdLst/>
          <a:ahLst/>
          <a:cxnLst/>
          <a:rect l="0" t="0" r="0" b="0"/>
          <a:pathLst>
            <a:path>
              <a:moveTo>
                <a:pt x="0" y="0"/>
              </a:moveTo>
              <a:lnTo>
                <a:pt x="0" y="2059628"/>
              </a:lnTo>
              <a:lnTo>
                <a:pt x="205962" y="20596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EEAE29-DAEA-4964-9666-AA4F56E3D94A}">
      <dsp:nvSpPr>
        <dsp:cNvPr id="0" name=""/>
        <dsp:cNvSpPr/>
      </dsp:nvSpPr>
      <dsp:spPr>
        <a:xfrm>
          <a:off x="1669520" y="2575484"/>
          <a:ext cx="1647702" cy="102981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latin typeface="Arial" panose="020B0604020202020204" pitchFamily="34" charset="0"/>
              <a:cs typeface="Arial" panose="020B0604020202020204" pitchFamily="34" charset="0"/>
            </a:rPr>
            <a:t>CSP:</a:t>
          </a:r>
          <a:br>
            <a:rPr lang="en-US" sz="1400" b="1" kern="1200" dirty="0">
              <a:effectLst/>
              <a:latin typeface="Arial" panose="020B0604020202020204" pitchFamily="34" charset="0"/>
              <a:cs typeface="Arial" panose="020B0604020202020204" pitchFamily="34" charset="0"/>
            </a:rPr>
          </a:br>
          <a:r>
            <a:rPr lang="en-US" sz="1400" b="0" kern="1200" dirty="0">
              <a:effectLst/>
              <a:latin typeface="Arial" panose="020B0604020202020204" pitchFamily="34" charset="0"/>
              <a:cs typeface="Arial" panose="020B0604020202020204" pitchFamily="34" charset="0"/>
            </a:rPr>
            <a:t>Con</a:t>
          </a:r>
          <a:r>
            <a:rPr lang="en-US" sz="1400" kern="1200" dirty="0">
              <a:effectLst/>
              <a:latin typeface="Arial" panose="020B0604020202020204" pitchFamily="34" charset="0"/>
              <a:cs typeface="Arial" panose="020B0604020202020204" pitchFamily="34" charset="0"/>
            </a:rPr>
            <a:t>servation Stewardship Program  	         </a:t>
          </a:r>
        </a:p>
      </dsp:txBody>
      <dsp:txXfrm>
        <a:off x="1699682" y="2605646"/>
        <a:ext cx="1587378" cy="969490"/>
      </dsp:txXfrm>
    </dsp:sp>
    <dsp:sp modelId="{3DE2C6C6-EFF4-43BF-912D-316B37EC70EC}">
      <dsp:nvSpPr>
        <dsp:cNvPr id="0" name=""/>
        <dsp:cNvSpPr/>
      </dsp:nvSpPr>
      <dsp:spPr>
        <a:xfrm>
          <a:off x="1463557" y="1030763"/>
          <a:ext cx="205962" cy="3346895"/>
        </a:xfrm>
        <a:custGeom>
          <a:avLst/>
          <a:gdLst/>
          <a:ahLst/>
          <a:cxnLst/>
          <a:rect l="0" t="0" r="0" b="0"/>
          <a:pathLst>
            <a:path>
              <a:moveTo>
                <a:pt x="0" y="0"/>
              </a:moveTo>
              <a:lnTo>
                <a:pt x="0" y="3346895"/>
              </a:lnTo>
              <a:lnTo>
                <a:pt x="205962" y="334689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AF389A-6640-4F62-81A4-F97A9C368E8D}">
      <dsp:nvSpPr>
        <dsp:cNvPr id="0" name=""/>
        <dsp:cNvSpPr/>
      </dsp:nvSpPr>
      <dsp:spPr>
        <a:xfrm>
          <a:off x="1669520" y="3862751"/>
          <a:ext cx="1647702" cy="102981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latin typeface="Arial" panose="020B0604020202020204" pitchFamily="34" charset="0"/>
              <a:cs typeface="Arial" panose="020B0604020202020204" pitchFamily="34" charset="0"/>
            </a:rPr>
            <a:t>AMA:</a:t>
          </a:r>
          <a:br>
            <a:rPr lang="en-US" sz="1400" b="1" kern="1200" dirty="0">
              <a:effectLst/>
              <a:latin typeface="Arial" panose="020B0604020202020204" pitchFamily="34" charset="0"/>
              <a:cs typeface="Arial" panose="020B0604020202020204" pitchFamily="34" charset="0"/>
            </a:rPr>
          </a:br>
          <a:r>
            <a:rPr lang="en-US" sz="1400" kern="1200" dirty="0">
              <a:effectLst/>
              <a:latin typeface="Arial" panose="020B0604020202020204" pitchFamily="34" charset="0"/>
              <a:cs typeface="Arial" panose="020B0604020202020204" pitchFamily="34" charset="0"/>
            </a:rPr>
            <a:t>Agricultural Management Assistance Program </a:t>
          </a:r>
        </a:p>
      </dsp:txBody>
      <dsp:txXfrm>
        <a:off x="1699682" y="3892913"/>
        <a:ext cx="1587378" cy="969490"/>
      </dsp:txXfrm>
    </dsp:sp>
    <dsp:sp modelId="{27FCC5BE-F2A4-4D72-948A-79AA2733B30F}">
      <dsp:nvSpPr>
        <dsp:cNvPr id="0" name=""/>
        <dsp:cNvSpPr/>
      </dsp:nvSpPr>
      <dsp:spPr>
        <a:xfrm>
          <a:off x="3832130" y="949"/>
          <a:ext cx="2059628" cy="1029814"/>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latin typeface="Arial" panose="020B0604020202020204" pitchFamily="34" charset="0"/>
              <a:cs typeface="Arial" panose="020B0604020202020204" pitchFamily="34" charset="0"/>
            </a:rPr>
            <a:t>Easements</a:t>
          </a:r>
          <a:r>
            <a:rPr lang="en-US" sz="2400" kern="1200" dirty="0">
              <a:effectLst/>
              <a:latin typeface="Arial" panose="020B0604020202020204" pitchFamily="34" charset="0"/>
              <a:cs typeface="Arial" panose="020B0604020202020204" pitchFamily="34" charset="0"/>
            </a:rPr>
            <a:t> </a:t>
          </a:r>
        </a:p>
      </dsp:txBody>
      <dsp:txXfrm>
        <a:off x="3862292" y="31111"/>
        <a:ext cx="1999304" cy="969490"/>
      </dsp:txXfrm>
    </dsp:sp>
    <dsp:sp modelId="{1C4DC6F4-2414-4936-A1D5-2EFF748C3592}">
      <dsp:nvSpPr>
        <dsp:cNvPr id="0" name=""/>
        <dsp:cNvSpPr/>
      </dsp:nvSpPr>
      <dsp:spPr>
        <a:xfrm>
          <a:off x="4038092" y="1030763"/>
          <a:ext cx="205962" cy="772360"/>
        </a:xfrm>
        <a:custGeom>
          <a:avLst/>
          <a:gdLst/>
          <a:ahLst/>
          <a:cxnLst/>
          <a:rect l="0" t="0" r="0" b="0"/>
          <a:pathLst>
            <a:path>
              <a:moveTo>
                <a:pt x="0" y="0"/>
              </a:moveTo>
              <a:lnTo>
                <a:pt x="0" y="772360"/>
              </a:lnTo>
              <a:lnTo>
                <a:pt x="205962" y="7723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86375F-3D05-41AF-83A5-8ED1802AD6A7}">
      <dsp:nvSpPr>
        <dsp:cNvPr id="0" name=""/>
        <dsp:cNvSpPr/>
      </dsp:nvSpPr>
      <dsp:spPr>
        <a:xfrm>
          <a:off x="4244055" y="1288216"/>
          <a:ext cx="1647702" cy="102981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latin typeface="Arial" panose="020B0604020202020204" pitchFamily="34" charset="0"/>
              <a:cs typeface="Arial" panose="020B0604020202020204" pitchFamily="34" charset="0"/>
            </a:rPr>
            <a:t>ACEP:</a:t>
          </a:r>
          <a:br>
            <a:rPr lang="en-US" sz="1400" kern="1200" dirty="0">
              <a:effectLst/>
              <a:latin typeface="Arial" panose="020B0604020202020204" pitchFamily="34" charset="0"/>
              <a:cs typeface="Arial" panose="020B0604020202020204" pitchFamily="34" charset="0"/>
            </a:rPr>
          </a:br>
          <a:r>
            <a:rPr lang="en-US" sz="1400" kern="1200" dirty="0">
              <a:effectLst/>
              <a:latin typeface="Arial" panose="020B0604020202020204" pitchFamily="34" charset="0"/>
              <a:cs typeface="Arial" panose="020B0604020202020204" pitchFamily="34" charset="0"/>
            </a:rPr>
            <a:t>Agricultural </a:t>
          </a:r>
          <a:r>
            <a:rPr lang="en-US" sz="1400" kern="1200" dirty="0">
              <a:latin typeface="Arial" panose="020B0604020202020204" pitchFamily="34" charset="0"/>
              <a:cs typeface="Arial" panose="020B0604020202020204" pitchFamily="34" charset="0"/>
            </a:rPr>
            <a:t>Conservation Easement Program</a:t>
          </a:r>
        </a:p>
      </dsp:txBody>
      <dsp:txXfrm>
        <a:off x="4274217" y="1318378"/>
        <a:ext cx="1587378" cy="969490"/>
      </dsp:txXfrm>
    </dsp:sp>
    <dsp:sp modelId="{585AF299-1FE5-4C5E-A0E3-388181F2509B}">
      <dsp:nvSpPr>
        <dsp:cNvPr id="0" name=""/>
        <dsp:cNvSpPr/>
      </dsp:nvSpPr>
      <dsp:spPr>
        <a:xfrm>
          <a:off x="4038092" y="1030763"/>
          <a:ext cx="179583" cy="2053377"/>
        </a:xfrm>
        <a:custGeom>
          <a:avLst/>
          <a:gdLst/>
          <a:ahLst/>
          <a:cxnLst/>
          <a:rect l="0" t="0" r="0" b="0"/>
          <a:pathLst>
            <a:path>
              <a:moveTo>
                <a:pt x="0" y="0"/>
              </a:moveTo>
              <a:lnTo>
                <a:pt x="0" y="2053377"/>
              </a:lnTo>
              <a:lnTo>
                <a:pt x="179583" y="205337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7A8B1F-7D7D-4A03-B6C6-70DC9FA3AF48}">
      <dsp:nvSpPr>
        <dsp:cNvPr id="0" name=""/>
        <dsp:cNvSpPr/>
      </dsp:nvSpPr>
      <dsp:spPr>
        <a:xfrm>
          <a:off x="4217675" y="2569233"/>
          <a:ext cx="1647702" cy="102981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HFRP:</a:t>
          </a:r>
          <a:br>
            <a:rPr lang="en-US" sz="1400" b="1" kern="1200" dirty="0">
              <a:latin typeface="Arial" panose="020B0604020202020204" pitchFamily="34" charset="0"/>
              <a:cs typeface="Arial" panose="020B0604020202020204" pitchFamily="34" charset="0"/>
            </a:rPr>
          </a:br>
          <a:r>
            <a:rPr lang="en-US" sz="1400" kern="1200" dirty="0">
              <a:latin typeface="Arial" panose="020B0604020202020204" pitchFamily="34" charset="0"/>
              <a:cs typeface="Arial" panose="020B0604020202020204" pitchFamily="34" charset="0"/>
            </a:rPr>
            <a:t>Healthy Forests Reserve Program</a:t>
          </a:r>
        </a:p>
      </dsp:txBody>
      <dsp:txXfrm>
        <a:off x="4247837" y="2599395"/>
        <a:ext cx="1587378" cy="969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14B2-A4C0-407F-A3C1-324DD0634C3E}">
      <dsp:nvSpPr>
        <dsp:cNvPr id="0" name=""/>
        <dsp:cNvSpPr/>
      </dsp:nvSpPr>
      <dsp:spPr>
        <a:xfrm>
          <a:off x="1097095" y="2345"/>
          <a:ext cx="2072803" cy="10364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Partnerships</a:t>
          </a:r>
          <a:endParaRPr lang="en-US" sz="2400" kern="1200" dirty="0"/>
        </a:p>
      </dsp:txBody>
      <dsp:txXfrm>
        <a:off x="1127450" y="32700"/>
        <a:ext cx="2012093" cy="975691"/>
      </dsp:txXfrm>
    </dsp:sp>
    <dsp:sp modelId="{10F3D04F-C839-4F0F-94FA-3C1EA665FAA9}">
      <dsp:nvSpPr>
        <dsp:cNvPr id="0" name=""/>
        <dsp:cNvSpPr/>
      </dsp:nvSpPr>
      <dsp:spPr>
        <a:xfrm>
          <a:off x="1304376" y="1038747"/>
          <a:ext cx="207280" cy="777301"/>
        </a:xfrm>
        <a:custGeom>
          <a:avLst/>
          <a:gdLst/>
          <a:ahLst/>
          <a:cxnLst/>
          <a:rect l="0" t="0" r="0" b="0"/>
          <a:pathLst>
            <a:path>
              <a:moveTo>
                <a:pt x="0" y="0"/>
              </a:moveTo>
              <a:lnTo>
                <a:pt x="0" y="777301"/>
              </a:lnTo>
              <a:lnTo>
                <a:pt x="207280" y="77730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77D8A-CAC8-4D19-9E82-2B67EFEDAFFF}">
      <dsp:nvSpPr>
        <dsp:cNvPr id="0" name=""/>
        <dsp:cNvSpPr/>
      </dsp:nvSpPr>
      <dsp:spPr>
        <a:xfrm>
          <a:off x="1511656" y="1297847"/>
          <a:ext cx="1658242" cy="103640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RCPP:</a:t>
          </a:r>
          <a:br>
            <a:rPr lang="en-US" sz="1400" kern="1200" dirty="0">
              <a:latin typeface="Arial" panose="020B0604020202020204" pitchFamily="34" charset="0"/>
              <a:cs typeface="Arial" panose="020B0604020202020204" pitchFamily="34" charset="0"/>
            </a:rPr>
          </a:br>
          <a:r>
            <a:rPr lang="en-US" sz="1400" kern="1200" dirty="0">
              <a:latin typeface="Arial" panose="020B0604020202020204" pitchFamily="34" charset="0"/>
              <a:cs typeface="Arial" panose="020B0604020202020204" pitchFamily="34" charset="0"/>
            </a:rPr>
            <a:t>Regional Conservation Partnership Program</a:t>
          </a:r>
        </a:p>
      </dsp:txBody>
      <dsp:txXfrm>
        <a:off x="1542011" y="1328202"/>
        <a:ext cx="1597532" cy="975691"/>
      </dsp:txXfrm>
    </dsp:sp>
    <dsp:sp modelId="{9106329E-E8CC-47C9-8218-EFFFC909E8F2}">
      <dsp:nvSpPr>
        <dsp:cNvPr id="0" name=""/>
        <dsp:cNvSpPr/>
      </dsp:nvSpPr>
      <dsp:spPr>
        <a:xfrm>
          <a:off x="3688100" y="2345"/>
          <a:ext cx="2072803" cy="1036401"/>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Other</a:t>
          </a:r>
          <a:r>
            <a:rPr lang="en-US" sz="5300" b="1" kern="1200" dirty="0">
              <a:latin typeface="Arial" panose="020B0604020202020204" pitchFamily="34" charset="0"/>
              <a:cs typeface="Arial" panose="020B0604020202020204" pitchFamily="34" charset="0"/>
            </a:rPr>
            <a:t> </a:t>
          </a:r>
          <a:endParaRPr lang="en-US" sz="5300" kern="1200" dirty="0">
            <a:latin typeface="Arial" panose="020B0604020202020204" pitchFamily="34" charset="0"/>
            <a:cs typeface="Arial" panose="020B0604020202020204" pitchFamily="34" charset="0"/>
          </a:endParaRPr>
        </a:p>
      </dsp:txBody>
      <dsp:txXfrm>
        <a:off x="3718455" y="32700"/>
        <a:ext cx="2012093" cy="975691"/>
      </dsp:txXfrm>
    </dsp:sp>
    <dsp:sp modelId="{2CFD767A-0717-4FF4-B516-A6CAF72F9693}">
      <dsp:nvSpPr>
        <dsp:cNvPr id="0" name=""/>
        <dsp:cNvSpPr/>
      </dsp:nvSpPr>
      <dsp:spPr>
        <a:xfrm>
          <a:off x="3895380" y="1038747"/>
          <a:ext cx="207280" cy="777301"/>
        </a:xfrm>
        <a:custGeom>
          <a:avLst/>
          <a:gdLst/>
          <a:ahLst/>
          <a:cxnLst/>
          <a:rect l="0" t="0" r="0" b="0"/>
          <a:pathLst>
            <a:path>
              <a:moveTo>
                <a:pt x="0" y="0"/>
              </a:moveTo>
              <a:lnTo>
                <a:pt x="0" y="777301"/>
              </a:lnTo>
              <a:lnTo>
                <a:pt x="207280" y="77730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3078FC-DE2B-4038-9E7F-2C04ACC69139}">
      <dsp:nvSpPr>
        <dsp:cNvPr id="0" name=""/>
        <dsp:cNvSpPr/>
      </dsp:nvSpPr>
      <dsp:spPr>
        <a:xfrm>
          <a:off x="4102661" y="1297847"/>
          <a:ext cx="1658242" cy="103640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VPAHIP:</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Voluntary Public Access and Habitat Incentive Program</a:t>
          </a:r>
        </a:p>
      </dsp:txBody>
      <dsp:txXfrm>
        <a:off x="4133016" y="1328202"/>
        <a:ext cx="1597532" cy="975691"/>
      </dsp:txXfrm>
    </dsp:sp>
    <dsp:sp modelId="{4389804D-6D64-4BD6-B6C8-E2AE6DDA3D39}">
      <dsp:nvSpPr>
        <dsp:cNvPr id="0" name=""/>
        <dsp:cNvSpPr/>
      </dsp:nvSpPr>
      <dsp:spPr>
        <a:xfrm>
          <a:off x="3895380" y="1038747"/>
          <a:ext cx="207280" cy="2072803"/>
        </a:xfrm>
        <a:custGeom>
          <a:avLst/>
          <a:gdLst/>
          <a:ahLst/>
          <a:cxnLst/>
          <a:rect l="0" t="0" r="0" b="0"/>
          <a:pathLst>
            <a:path>
              <a:moveTo>
                <a:pt x="0" y="0"/>
              </a:moveTo>
              <a:lnTo>
                <a:pt x="0" y="2072803"/>
              </a:lnTo>
              <a:lnTo>
                <a:pt x="207280" y="207280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B0081-5F44-49BC-98B5-73887B495607}">
      <dsp:nvSpPr>
        <dsp:cNvPr id="0" name=""/>
        <dsp:cNvSpPr/>
      </dsp:nvSpPr>
      <dsp:spPr>
        <a:xfrm>
          <a:off x="4102661" y="2593350"/>
          <a:ext cx="1658242" cy="103640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CIG:</a:t>
          </a:r>
          <a:br>
            <a:rPr lang="en-US" sz="1400" kern="1200" dirty="0">
              <a:latin typeface="Arial" panose="020B0604020202020204" pitchFamily="34" charset="0"/>
              <a:cs typeface="Arial" panose="020B0604020202020204" pitchFamily="34" charset="0"/>
            </a:rPr>
          </a:br>
          <a:r>
            <a:rPr lang="en-US" sz="1400" kern="1200" dirty="0">
              <a:latin typeface="Arial" panose="020B0604020202020204" pitchFamily="34" charset="0"/>
              <a:cs typeface="Arial" panose="020B0604020202020204" pitchFamily="34" charset="0"/>
            </a:rPr>
            <a:t>Conservation Innovation Grants        </a:t>
          </a:r>
        </a:p>
      </dsp:txBody>
      <dsp:txXfrm>
        <a:off x="4133016" y="2623705"/>
        <a:ext cx="1597532" cy="975691"/>
      </dsp:txXfrm>
    </dsp:sp>
    <dsp:sp modelId="{BD62272C-9070-4923-A920-EE0DBDBC2B21}">
      <dsp:nvSpPr>
        <dsp:cNvPr id="0" name=""/>
        <dsp:cNvSpPr/>
      </dsp:nvSpPr>
      <dsp:spPr>
        <a:xfrm>
          <a:off x="3895380" y="1038747"/>
          <a:ext cx="207280" cy="3368306"/>
        </a:xfrm>
        <a:custGeom>
          <a:avLst/>
          <a:gdLst/>
          <a:ahLst/>
          <a:cxnLst/>
          <a:rect l="0" t="0" r="0" b="0"/>
          <a:pathLst>
            <a:path>
              <a:moveTo>
                <a:pt x="0" y="0"/>
              </a:moveTo>
              <a:lnTo>
                <a:pt x="0" y="3368306"/>
              </a:lnTo>
              <a:lnTo>
                <a:pt x="207280" y="336830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47653-4163-42CE-9C42-9F6DE5332E95}">
      <dsp:nvSpPr>
        <dsp:cNvPr id="0" name=""/>
        <dsp:cNvSpPr/>
      </dsp:nvSpPr>
      <dsp:spPr>
        <a:xfrm>
          <a:off x="4102661" y="3888852"/>
          <a:ext cx="1658242" cy="103640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ACES:</a:t>
          </a:r>
          <a:br>
            <a:rPr lang="en-US" sz="1400" kern="1200" dirty="0">
              <a:latin typeface="Arial" panose="020B0604020202020204" pitchFamily="34" charset="0"/>
              <a:cs typeface="Arial" panose="020B0604020202020204" pitchFamily="34" charset="0"/>
            </a:rPr>
          </a:br>
          <a:r>
            <a:rPr lang="en-US" sz="1400" kern="1200" dirty="0">
              <a:latin typeface="Arial" panose="020B0604020202020204" pitchFamily="34" charset="0"/>
              <a:cs typeface="Arial" panose="020B0604020202020204" pitchFamily="34" charset="0"/>
            </a:rPr>
            <a:t>Agricultural Conservation Experience Services Program </a:t>
          </a:r>
        </a:p>
      </dsp:txBody>
      <dsp:txXfrm>
        <a:off x="4133016" y="3919207"/>
        <a:ext cx="1597532" cy="975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49C38-11D7-4CE8-AB28-F73FF244CAC0}">
      <dsp:nvSpPr>
        <dsp:cNvPr id="0" name=""/>
        <dsp:cNvSpPr/>
      </dsp:nvSpPr>
      <dsp:spPr>
        <a:xfrm>
          <a:off x="0" y="401637"/>
          <a:ext cx="5295018"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4D735-BC5A-46F3-90AD-E12C4BFE66EB}">
      <dsp:nvSpPr>
        <dsp:cNvPr id="0" name=""/>
        <dsp:cNvSpPr/>
      </dsp:nvSpPr>
      <dsp:spPr>
        <a:xfrm>
          <a:off x="316230" y="82800"/>
          <a:ext cx="4427220"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889000">
            <a:lnSpc>
              <a:spcPct val="90000"/>
            </a:lnSpc>
            <a:spcBef>
              <a:spcPct val="0"/>
            </a:spcBef>
            <a:spcAft>
              <a:spcPct val="35000"/>
            </a:spcAft>
            <a:buNone/>
          </a:pPr>
          <a:r>
            <a:rPr lang="en-US" sz="2000" b="1" kern="1200" dirty="0"/>
            <a:t>Contact a local NRCS office</a:t>
          </a:r>
        </a:p>
      </dsp:txBody>
      <dsp:txXfrm>
        <a:off x="349374" y="115944"/>
        <a:ext cx="4360932" cy="612672"/>
      </dsp:txXfrm>
    </dsp:sp>
    <dsp:sp modelId="{A1061AF6-384A-4311-A77A-AD0404B52515}">
      <dsp:nvSpPr>
        <dsp:cNvPr id="0" name=""/>
        <dsp:cNvSpPr/>
      </dsp:nvSpPr>
      <dsp:spPr>
        <a:xfrm>
          <a:off x="0" y="1465560"/>
          <a:ext cx="5295018" cy="579600"/>
        </a:xfrm>
        <a:prstGeom prst="rect">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sp>
    <dsp:sp modelId="{79C99A5E-D988-4DD1-B2DE-D482BD025B74}">
      <dsp:nvSpPr>
        <dsp:cNvPr id="0" name=""/>
        <dsp:cNvSpPr/>
      </dsp:nvSpPr>
      <dsp:spPr>
        <a:xfrm>
          <a:off x="316230" y="1126080"/>
          <a:ext cx="4427220" cy="678960"/>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889000">
            <a:lnSpc>
              <a:spcPct val="90000"/>
            </a:lnSpc>
            <a:spcBef>
              <a:spcPct val="0"/>
            </a:spcBef>
            <a:spcAft>
              <a:spcPct val="35000"/>
            </a:spcAft>
            <a:buNone/>
          </a:pPr>
          <a:r>
            <a:rPr lang="en-US" sz="2000" b="1" kern="1200" dirty="0"/>
            <a:t>Set up an appointment with the District Conservationist</a:t>
          </a:r>
        </a:p>
      </dsp:txBody>
      <dsp:txXfrm>
        <a:off x="349374" y="1159224"/>
        <a:ext cx="4360932" cy="612672"/>
      </dsp:txXfrm>
    </dsp:sp>
    <dsp:sp modelId="{B9666467-8CF5-4E45-AA8C-F9F274C3193F}">
      <dsp:nvSpPr>
        <dsp:cNvPr id="0" name=""/>
        <dsp:cNvSpPr/>
      </dsp:nvSpPr>
      <dsp:spPr>
        <a:xfrm>
          <a:off x="0" y="2508840"/>
          <a:ext cx="5295018" cy="57960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B0AD726D-D963-4119-9FD6-5142D03F57D8}">
      <dsp:nvSpPr>
        <dsp:cNvPr id="0" name=""/>
        <dsp:cNvSpPr/>
      </dsp:nvSpPr>
      <dsp:spPr>
        <a:xfrm>
          <a:off x="316230" y="2169360"/>
          <a:ext cx="4427220" cy="67896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889000">
            <a:lnSpc>
              <a:spcPct val="90000"/>
            </a:lnSpc>
            <a:spcBef>
              <a:spcPct val="0"/>
            </a:spcBef>
            <a:spcAft>
              <a:spcPct val="35000"/>
            </a:spcAft>
            <a:buNone/>
          </a:pPr>
          <a:r>
            <a:rPr lang="en-US" sz="2000" b="1" kern="1200" dirty="0"/>
            <a:t>Discuss your farm objectives with District Conservationist</a:t>
          </a:r>
        </a:p>
      </dsp:txBody>
      <dsp:txXfrm>
        <a:off x="349374" y="2202504"/>
        <a:ext cx="4360932" cy="612672"/>
      </dsp:txXfrm>
    </dsp:sp>
    <dsp:sp modelId="{40BF1A64-6BFF-4B84-A2C6-14CC611C97CC}">
      <dsp:nvSpPr>
        <dsp:cNvPr id="0" name=""/>
        <dsp:cNvSpPr/>
      </dsp:nvSpPr>
      <dsp:spPr>
        <a:xfrm>
          <a:off x="0" y="3552120"/>
          <a:ext cx="5295018" cy="579600"/>
        </a:xfrm>
        <a:prstGeom prst="rect">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sp>
    <dsp:sp modelId="{8886FBC3-6E88-4D6F-AED7-CCC617BC44EF}">
      <dsp:nvSpPr>
        <dsp:cNvPr id="0" name=""/>
        <dsp:cNvSpPr/>
      </dsp:nvSpPr>
      <dsp:spPr>
        <a:xfrm>
          <a:off x="316230" y="3212640"/>
          <a:ext cx="4427220" cy="678960"/>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889000">
            <a:lnSpc>
              <a:spcPct val="90000"/>
            </a:lnSpc>
            <a:spcBef>
              <a:spcPct val="0"/>
            </a:spcBef>
            <a:spcAft>
              <a:spcPct val="35000"/>
            </a:spcAft>
            <a:buNone/>
          </a:pPr>
          <a:r>
            <a:rPr lang="en-US" sz="2000" b="1" kern="1200" dirty="0"/>
            <a:t>Work with NRCS to develop your personalized conservation plan</a:t>
          </a:r>
        </a:p>
      </dsp:txBody>
      <dsp:txXfrm>
        <a:off x="349374" y="3245784"/>
        <a:ext cx="4360932" cy="612672"/>
      </dsp:txXfrm>
    </dsp:sp>
    <dsp:sp modelId="{DBEFA6B3-D15F-4767-8BA2-608579DCB6E8}">
      <dsp:nvSpPr>
        <dsp:cNvPr id="0" name=""/>
        <dsp:cNvSpPr/>
      </dsp:nvSpPr>
      <dsp:spPr>
        <a:xfrm>
          <a:off x="0" y="4595400"/>
          <a:ext cx="5295018" cy="579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9E50A6B4-5278-4EE1-8C96-32FB9677DACA}">
      <dsp:nvSpPr>
        <dsp:cNvPr id="0" name=""/>
        <dsp:cNvSpPr/>
      </dsp:nvSpPr>
      <dsp:spPr>
        <a:xfrm>
          <a:off x="316230" y="4255920"/>
          <a:ext cx="4427220" cy="6789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889000">
            <a:lnSpc>
              <a:spcPct val="90000"/>
            </a:lnSpc>
            <a:spcBef>
              <a:spcPct val="0"/>
            </a:spcBef>
            <a:spcAft>
              <a:spcPct val="35000"/>
            </a:spcAft>
            <a:buNone/>
          </a:pPr>
          <a:r>
            <a:rPr lang="en-US" sz="2000" b="1" kern="1200" dirty="0"/>
            <a:t>Implement your plan</a:t>
          </a:r>
        </a:p>
      </dsp:txBody>
      <dsp:txXfrm>
        <a:off x="349374" y="4289064"/>
        <a:ext cx="436093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274A0-9F35-4CEC-8212-2BFF86F18E31}">
      <dsp:nvSpPr>
        <dsp:cNvPr id="0" name=""/>
        <dsp:cNvSpPr/>
      </dsp:nvSpPr>
      <dsp:spPr>
        <a:xfrm>
          <a:off x="-223129" y="842962"/>
          <a:ext cx="3276600" cy="2047875"/>
        </a:xfrm>
        <a:prstGeom prst="swooshArrow">
          <a:avLst>
            <a:gd name="adj1" fmla="val 25000"/>
            <a:gd name="adj2" fmla="val 25000"/>
          </a:avLst>
        </a:prstGeom>
        <a:solidFill>
          <a:srgbClr val="92D050"/>
        </a:solidFill>
        <a:ln>
          <a:noFill/>
        </a:ln>
        <a:effectLst/>
      </dsp:spPr>
      <dsp:style>
        <a:lnRef idx="0">
          <a:scrgbClr r="0" g="0" b="0"/>
        </a:lnRef>
        <a:fillRef idx="1">
          <a:scrgbClr r="0" g="0" b="0"/>
        </a:fillRef>
        <a:effectRef idx="0">
          <a:scrgbClr r="0" g="0" b="0"/>
        </a:effectRef>
        <a:fontRef idx="minor"/>
      </dsp:style>
    </dsp:sp>
    <dsp:sp modelId="{11A7E15B-8CD8-4739-8479-64814A1EA51A}">
      <dsp:nvSpPr>
        <dsp:cNvPr id="0" name=""/>
        <dsp:cNvSpPr/>
      </dsp:nvSpPr>
      <dsp:spPr>
        <a:xfrm>
          <a:off x="509794" y="1166312"/>
          <a:ext cx="242468" cy="242468"/>
        </a:xfrm>
        <a:prstGeom prst="ellipse">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26FDD-6E42-4ECD-94A8-F60C7C949742}">
      <dsp:nvSpPr>
        <dsp:cNvPr id="0" name=""/>
        <dsp:cNvSpPr/>
      </dsp:nvSpPr>
      <dsp:spPr>
        <a:xfrm>
          <a:off x="-14069" y="1138327"/>
          <a:ext cx="3513799" cy="1511331"/>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8479" bIns="0" numCol="1" spcCol="1270" anchor="t" anchorCtr="0">
          <a:noAutofit/>
        </a:bodyPr>
        <a:lstStyle/>
        <a:p>
          <a:pPr marL="0" lvl="0" indent="0" algn="r" defTabSz="1600200">
            <a:lnSpc>
              <a:spcPct val="90000"/>
            </a:lnSpc>
            <a:spcBef>
              <a:spcPct val="0"/>
            </a:spcBef>
            <a:spcAft>
              <a:spcPct val="35000"/>
            </a:spcAft>
            <a:buNone/>
          </a:pPr>
          <a:endParaRPr lang="en-US" sz="3600" b="1" kern="1200" dirty="0">
            <a:latin typeface="Arial" pitchFamily="34" charset="0"/>
            <a:cs typeface="Arial" pitchFamily="34" charset="0"/>
          </a:endParaRPr>
        </a:p>
      </dsp:txBody>
      <dsp:txXfrm>
        <a:off x="59708" y="1212104"/>
        <a:ext cx="3366245" cy="136377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81450" y="0"/>
            <a:ext cx="3044825" cy="466725"/>
          </a:xfrm>
          <a:prstGeom prst="rect">
            <a:avLst/>
          </a:prstGeom>
        </p:spPr>
        <p:txBody>
          <a:bodyPr vert="horz" lIns="91440" tIns="45720" rIns="91440" bIns="45720" rtlCol="0"/>
          <a:lstStyle>
            <a:lvl1pPr algn="r">
              <a:defRPr sz="1200"/>
            </a:lvl1pPr>
          </a:lstStyle>
          <a:p>
            <a:fld id="{00926900-8698-4889-9F6F-70780C6B32F5}" type="datetimeFigureOut">
              <a:rPr lang="en-US" smtClean="0"/>
              <a:t>4/19/18</a:t>
            </a:fld>
            <a:endParaRPr lang="en-US"/>
          </a:p>
        </p:txBody>
      </p:sp>
      <p:sp>
        <p:nvSpPr>
          <p:cNvPr id="4" name="Footer Placeholder 3"/>
          <p:cNvSpPr>
            <a:spLocks noGrp="1"/>
          </p:cNvSpPr>
          <p:nvPr>
            <p:ph type="ftr" sz="quarter" idx="2"/>
          </p:nvPr>
        </p:nvSpPr>
        <p:spPr>
          <a:xfrm>
            <a:off x="0" y="8847138"/>
            <a:ext cx="304482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81450" y="8847138"/>
            <a:ext cx="3044825" cy="466725"/>
          </a:xfrm>
          <a:prstGeom prst="rect">
            <a:avLst/>
          </a:prstGeom>
        </p:spPr>
        <p:txBody>
          <a:bodyPr vert="horz" lIns="91440" tIns="45720" rIns="91440" bIns="45720" rtlCol="0" anchor="b"/>
          <a:lstStyle>
            <a:lvl1pPr algn="r">
              <a:defRPr sz="1200"/>
            </a:lvl1pPr>
          </a:lstStyle>
          <a:p>
            <a:fld id="{BE94F035-F06B-472F-8D2C-CF38735C722F}" type="slidenum">
              <a:rPr lang="en-US" smtClean="0"/>
              <a:t>‹#›</a:t>
            </a:fld>
            <a:endParaRPr lang="en-US"/>
          </a:p>
        </p:txBody>
      </p:sp>
    </p:spTree>
    <p:extLst>
      <p:ext uri="{BB962C8B-B14F-4D97-AF65-F5344CB8AC3E}">
        <p14:creationId xmlns:p14="http://schemas.microsoft.com/office/powerpoint/2010/main" val="136489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5407" cy="465694"/>
          </a:xfrm>
          <a:prstGeom prst="rect">
            <a:avLst/>
          </a:prstGeom>
        </p:spPr>
        <p:txBody>
          <a:bodyPr vert="horz" lIns="93376" tIns="46687" rIns="93376" bIns="46687" rtlCol="0"/>
          <a:lstStyle>
            <a:lvl1pPr algn="l">
              <a:defRPr sz="1200"/>
            </a:lvl1pPr>
          </a:lstStyle>
          <a:p>
            <a:endParaRPr lang="en-US"/>
          </a:p>
        </p:txBody>
      </p:sp>
      <p:sp>
        <p:nvSpPr>
          <p:cNvPr id="3" name="Date Placeholder 2"/>
          <p:cNvSpPr>
            <a:spLocks noGrp="1"/>
          </p:cNvSpPr>
          <p:nvPr>
            <p:ph type="dt" idx="1"/>
          </p:nvPr>
        </p:nvSpPr>
        <p:spPr>
          <a:xfrm>
            <a:off x="3980830" y="0"/>
            <a:ext cx="3045407" cy="465694"/>
          </a:xfrm>
          <a:prstGeom prst="rect">
            <a:avLst/>
          </a:prstGeom>
        </p:spPr>
        <p:txBody>
          <a:bodyPr vert="horz" lIns="93376" tIns="46687" rIns="93376" bIns="46687" rtlCol="0"/>
          <a:lstStyle>
            <a:lvl1pPr algn="r">
              <a:defRPr sz="1200"/>
            </a:lvl1pPr>
          </a:lstStyle>
          <a:p>
            <a:fld id="{7C57AE0A-3A32-4E74-9F05-9145B24D78D7}" type="datetimeFigureOut">
              <a:rPr lang="en-US" smtClean="0"/>
              <a:pPr/>
              <a:t>4/19/18</a:t>
            </a:fld>
            <a:endParaRPr lang="en-US"/>
          </a:p>
        </p:txBody>
      </p:sp>
      <p:sp>
        <p:nvSpPr>
          <p:cNvPr id="4" name="Slide Image Placeholder 3"/>
          <p:cNvSpPr>
            <a:spLocks noGrp="1" noRot="1" noChangeAspect="1"/>
          </p:cNvSpPr>
          <p:nvPr>
            <p:ph type="sldImg" idx="2"/>
          </p:nvPr>
        </p:nvSpPr>
        <p:spPr>
          <a:xfrm>
            <a:off x="1187450" y="700088"/>
            <a:ext cx="4654550" cy="3490912"/>
          </a:xfrm>
          <a:prstGeom prst="rect">
            <a:avLst/>
          </a:prstGeom>
          <a:noFill/>
          <a:ln w="12700">
            <a:solidFill>
              <a:prstClr val="black"/>
            </a:solidFill>
          </a:ln>
        </p:spPr>
        <p:txBody>
          <a:bodyPr vert="horz" lIns="93376" tIns="46687" rIns="93376" bIns="46687" rtlCol="0" anchor="ctr"/>
          <a:lstStyle/>
          <a:p>
            <a:endParaRPr lang="en-US"/>
          </a:p>
        </p:txBody>
      </p:sp>
      <p:sp>
        <p:nvSpPr>
          <p:cNvPr id="5" name="Notes Placeholder 4"/>
          <p:cNvSpPr>
            <a:spLocks noGrp="1"/>
          </p:cNvSpPr>
          <p:nvPr>
            <p:ph type="body" sz="quarter" idx="3"/>
          </p:nvPr>
        </p:nvSpPr>
        <p:spPr>
          <a:xfrm>
            <a:off x="702787" y="4424086"/>
            <a:ext cx="5622290" cy="4191239"/>
          </a:xfrm>
          <a:prstGeom prst="rect">
            <a:avLst/>
          </a:prstGeom>
        </p:spPr>
        <p:txBody>
          <a:bodyPr vert="horz" lIns="93376" tIns="46687" rIns="93376" bIns="46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3"/>
            <a:ext cx="3045407" cy="465694"/>
          </a:xfrm>
          <a:prstGeom prst="rect">
            <a:avLst/>
          </a:prstGeom>
        </p:spPr>
        <p:txBody>
          <a:bodyPr vert="horz" lIns="93376" tIns="46687" rIns="93376" bIns="46687" rtlCol="0" anchor="b"/>
          <a:lstStyle>
            <a:lvl1pPr algn="l">
              <a:defRPr sz="1200"/>
            </a:lvl1pPr>
          </a:lstStyle>
          <a:p>
            <a:endParaRPr lang="en-US"/>
          </a:p>
        </p:txBody>
      </p:sp>
      <p:sp>
        <p:nvSpPr>
          <p:cNvPr id="7" name="Slide Number Placeholder 6"/>
          <p:cNvSpPr>
            <a:spLocks noGrp="1"/>
          </p:cNvSpPr>
          <p:nvPr>
            <p:ph type="sldNum" sz="quarter" idx="5"/>
          </p:nvPr>
        </p:nvSpPr>
        <p:spPr>
          <a:xfrm>
            <a:off x="3980830" y="8846553"/>
            <a:ext cx="3045407" cy="465694"/>
          </a:xfrm>
          <a:prstGeom prst="rect">
            <a:avLst/>
          </a:prstGeom>
        </p:spPr>
        <p:txBody>
          <a:bodyPr vert="horz" lIns="93376" tIns="46687" rIns="93376" bIns="46687" rtlCol="0" anchor="b"/>
          <a:lstStyle>
            <a:lvl1pPr algn="r">
              <a:defRPr sz="1200"/>
            </a:lvl1pPr>
          </a:lstStyle>
          <a:p>
            <a:fld id="{1DB32D75-56B3-4529-9D09-62364543B0C4}" type="slidenum">
              <a:rPr lang="en-US" smtClean="0"/>
              <a:pPr/>
              <a:t>‹#›</a:t>
            </a:fld>
            <a:endParaRPr lang="en-US"/>
          </a:p>
        </p:txBody>
      </p:sp>
    </p:spTree>
    <p:extLst>
      <p:ext uri="{BB962C8B-B14F-4D97-AF65-F5344CB8AC3E}">
        <p14:creationId xmlns:p14="http://schemas.microsoft.com/office/powerpoint/2010/main" val="425417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a:t>
            </a:fld>
            <a:endParaRPr lang="en-US"/>
          </a:p>
        </p:txBody>
      </p:sp>
    </p:spTree>
    <p:extLst>
      <p:ext uri="{BB962C8B-B14F-4D97-AF65-F5344CB8AC3E}">
        <p14:creationId xmlns:p14="http://schemas.microsoft.com/office/powerpoint/2010/main" val="128520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10</a:t>
            </a:fld>
            <a:endParaRPr lang="en-US"/>
          </a:p>
        </p:txBody>
      </p:sp>
    </p:spTree>
    <p:extLst>
      <p:ext uri="{BB962C8B-B14F-4D97-AF65-F5344CB8AC3E}">
        <p14:creationId xmlns:p14="http://schemas.microsoft.com/office/powerpoint/2010/main" val="308487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sng" kern="1200" cap="small" dirty="0">
                <a:solidFill>
                  <a:schemeClr val="tx1"/>
                </a:solidFill>
                <a:effectLst/>
                <a:latin typeface="Arial" panose="020B0604020202020204" pitchFamily="34" charset="0"/>
                <a:ea typeface="+mn-ea"/>
                <a:cs typeface="Arial" panose="020B0604020202020204" pitchFamily="34" charset="0"/>
              </a:rPr>
              <a:t>Highlights of Program Changes from 2008 to 2014 Farm Bill Conservation Title</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endParaRPr lang="en-US" sz="1200" b="0" i="0" dirty="0">
              <a:latin typeface="Arial" panose="020B0604020202020204" pitchFamily="34" charset="0"/>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The Conservation Title of the 2014 Farm Bill</a:t>
            </a:r>
            <a:r>
              <a:rPr lang="en-US" sz="1200" b="0" i="0" kern="1200" baseline="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Arial" panose="020B0604020202020204" pitchFamily="34" charset="0"/>
                <a:ea typeface="+mn-ea"/>
                <a:cs typeface="Arial" panose="020B0604020202020204" pitchFamily="34" charset="0"/>
              </a:rPr>
              <a:t>streamlines and simplifies NRCS conservation programs and allows better targeting of conservation and priority resource concerns.  Among other changes, the new law:</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incorporates the Wildlife Habitat Incentive Program</a:t>
            </a:r>
            <a:r>
              <a:rPr lang="en-US" sz="1200" b="0" i="0" kern="1200" baseline="0" dirty="0">
                <a:solidFill>
                  <a:schemeClr val="tx1"/>
                </a:solidFill>
                <a:effectLst/>
                <a:latin typeface="Arial" panose="020B0604020202020204" pitchFamily="34" charset="0"/>
                <a:ea typeface="+mn-ea"/>
                <a:cs typeface="Arial" panose="020B0604020202020204" pitchFamily="34" charset="0"/>
              </a:rPr>
              <a:t> i</a:t>
            </a:r>
            <a:r>
              <a:rPr lang="en-US" sz="1200" b="0" i="0" kern="1200" dirty="0">
                <a:solidFill>
                  <a:schemeClr val="tx1"/>
                </a:solidFill>
                <a:effectLst/>
                <a:latin typeface="Arial" panose="020B0604020202020204" pitchFamily="34" charset="0"/>
                <a:ea typeface="+mn-ea"/>
                <a:cs typeface="Arial" panose="020B0604020202020204" pitchFamily="34" charset="0"/>
              </a:rPr>
              <a:t>nto the Environmental Quality Incentives Program.</a:t>
            </a:r>
          </a:p>
          <a:p>
            <a:pPr marL="285750" marR="0" lvl="0" indent="-28575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sz="1200" b="0" i="0" kern="1200" dirty="0">
                <a:solidFill>
                  <a:schemeClr val="tx1"/>
                </a:solidFill>
                <a:effectLst/>
                <a:latin typeface="Arial" panose="020B0604020202020204" pitchFamily="34" charset="0"/>
                <a:ea typeface="+mn-ea"/>
                <a:cs typeface="Arial" panose="020B0604020202020204" pitchFamily="34" charset="0"/>
              </a:rPr>
              <a:t>combines three conservation easement programs into one with consistent authority and definitions; </a:t>
            </a:r>
          </a:p>
          <a:p>
            <a:pPr marL="285750" lvl="0" indent="-285750">
              <a:buFont typeface="Wingdings" panose="05000000000000000000" pitchFamily="2" charset="2"/>
              <a:buChar char="ü"/>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sz="1200" b="0" i="0" kern="1200" dirty="0">
                <a:solidFill>
                  <a:schemeClr val="tx1"/>
                </a:solidFill>
                <a:effectLst/>
                <a:latin typeface="Arial" panose="020B0604020202020204" pitchFamily="34" charset="0"/>
                <a:ea typeface="+mn-ea"/>
                <a:cs typeface="Arial" panose="020B0604020202020204" pitchFamily="34" charset="0"/>
              </a:rPr>
              <a:t>consolidates four regional conservation programs into one comprehensive program; </a:t>
            </a:r>
          </a:p>
          <a:p>
            <a:pPr lvl="0"/>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dirty="0">
                <a:solidFill>
                  <a:srgbClr val="FF0000"/>
                </a:solidFill>
                <a:latin typeface="Arial" panose="020B0604020202020204" pitchFamily="34" charset="0"/>
                <a:cs typeface="Arial" panose="020B0604020202020204" pitchFamily="34" charset="0"/>
              </a:rPr>
              <a:t>Maintains, with minor or no adjustments, many of the smaller programs or support provisions;</a:t>
            </a:r>
            <a:endParaRPr lang="en-US" sz="1200" b="0" i="0" kern="1200" dirty="0">
              <a:solidFill>
                <a:srgbClr val="FF0000"/>
              </a:solidFill>
              <a:effectLst/>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ü"/>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Wingdings" panose="05000000000000000000" pitchFamily="2" charset="2"/>
              <a:buChar char="ü"/>
            </a:pPr>
            <a:endParaRPr lang="en-US" dirty="0"/>
          </a:p>
          <a:p>
            <a:pPr marL="171450" indent="-171450">
              <a:buFont typeface="Wingdings" panose="05000000000000000000" pitchFamily="2" charset="2"/>
              <a:buChar char="ü"/>
            </a:pPr>
            <a:endParaRPr lang="en-US" dirty="0"/>
          </a:p>
          <a:p>
            <a:pPr marL="0" indent="0">
              <a:buFont typeface="Wingdings" panose="05000000000000000000" pitchFamily="2"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11</a:t>
            </a:fld>
            <a:endParaRPr lang="en-US"/>
          </a:p>
        </p:txBody>
      </p:sp>
    </p:spTree>
    <p:extLst>
      <p:ext uri="{BB962C8B-B14F-4D97-AF65-F5344CB8AC3E}">
        <p14:creationId xmlns:p14="http://schemas.microsoft.com/office/powerpoint/2010/main" val="160744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sng" kern="1200" cap="small" dirty="0">
                <a:solidFill>
                  <a:schemeClr val="tx1"/>
                </a:solidFill>
                <a:effectLst/>
                <a:latin typeface="Arial" panose="020B0604020202020204" pitchFamily="34" charset="0"/>
                <a:ea typeface="+mn-ea"/>
                <a:cs typeface="Arial" panose="020B0604020202020204" pitchFamily="34" charset="0"/>
              </a:rPr>
              <a:t>Highlights of Program Changes from 2008 to 2014 Farm Bill Conservation Title</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endParaRPr lang="en-US" sz="1200" b="0" i="0" dirty="0">
              <a:latin typeface="Arial" panose="020B0604020202020204" pitchFamily="34" charset="0"/>
              <a:cs typeface="Arial" panose="020B0604020202020204" pitchFamily="34" charset="0"/>
            </a:endParaRPr>
          </a:p>
          <a:p>
            <a:r>
              <a:rPr lang="en-US" sz="1200" b="0" i="0" kern="1200" dirty="0">
                <a:solidFill>
                  <a:schemeClr val="tx1"/>
                </a:solidFill>
                <a:effectLst/>
                <a:latin typeface="Arial" panose="020B0604020202020204" pitchFamily="34" charset="0"/>
                <a:ea typeface="+mn-ea"/>
                <a:cs typeface="Arial" panose="020B0604020202020204" pitchFamily="34" charset="0"/>
              </a:rPr>
              <a:t>The Conservation Title of the 2014 Farm Bill</a:t>
            </a:r>
            <a:r>
              <a:rPr lang="en-US" sz="1200" b="0" i="0" kern="1200" baseline="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Arial" panose="020B0604020202020204" pitchFamily="34" charset="0"/>
                <a:ea typeface="+mn-ea"/>
                <a:cs typeface="Arial" panose="020B0604020202020204" pitchFamily="34" charset="0"/>
              </a:rPr>
              <a:t>streamlines and simplifies NRCS conservation programs and allows better targeting of conservation and priority resource concerns.  Among other changes, the new law:</a:t>
            </a: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incorporates the Wildlife Habitat Incentive Program</a:t>
            </a:r>
            <a:r>
              <a:rPr lang="en-US" sz="1200" b="0" i="0" kern="1200" baseline="0" dirty="0">
                <a:solidFill>
                  <a:schemeClr val="tx1"/>
                </a:solidFill>
                <a:effectLst/>
                <a:latin typeface="Arial" panose="020B0604020202020204" pitchFamily="34" charset="0"/>
                <a:ea typeface="+mn-ea"/>
                <a:cs typeface="Arial" panose="020B0604020202020204" pitchFamily="34" charset="0"/>
              </a:rPr>
              <a:t> i</a:t>
            </a:r>
            <a:r>
              <a:rPr lang="en-US" sz="1200" b="0" i="0" kern="1200" dirty="0">
                <a:solidFill>
                  <a:schemeClr val="tx1"/>
                </a:solidFill>
                <a:effectLst/>
                <a:latin typeface="Arial" panose="020B0604020202020204" pitchFamily="34" charset="0"/>
                <a:ea typeface="+mn-ea"/>
                <a:cs typeface="Arial" panose="020B0604020202020204" pitchFamily="34" charset="0"/>
              </a:rPr>
              <a:t>nto the Environmental Quality Incentives Program.</a:t>
            </a:r>
          </a:p>
          <a:p>
            <a:pPr marL="285750" marR="0" lvl="0" indent="-28575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sz="1200" b="0" i="0" kern="1200" dirty="0">
                <a:solidFill>
                  <a:schemeClr val="tx1"/>
                </a:solidFill>
                <a:effectLst/>
                <a:latin typeface="Arial" panose="020B0604020202020204" pitchFamily="34" charset="0"/>
                <a:ea typeface="+mn-ea"/>
                <a:cs typeface="Arial" panose="020B0604020202020204" pitchFamily="34" charset="0"/>
              </a:rPr>
              <a:t>combines three conservation easement programs into one with consistent authority and definitions; </a:t>
            </a:r>
          </a:p>
          <a:p>
            <a:pPr marL="285750" lvl="0" indent="-285750">
              <a:buFont typeface="Wingdings" panose="05000000000000000000" pitchFamily="2" charset="2"/>
              <a:buChar char="ü"/>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sz="1200" b="0" i="0" kern="1200" dirty="0">
                <a:solidFill>
                  <a:schemeClr val="tx1"/>
                </a:solidFill>
                <a:effectLst/>
                <a:latin typeface="Arial" panose="020B0604020202020204" pitchFamily="34" charset="0"/>
                <a:ea typeface="+mn-ea"/>
                <a:cs typeface="Arial" panose="020B0604020202020204" pitchFamily="34" charset="0"/>
              </a:rPr>
              <a:t>consolidates four regional conservation programs into one comprehensive program; </a:t>
            </a:r>
          </a:p>
          <a:p>
            <a:pPr lvl="0"/>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285750" lvl="0" indent="-285750">
              <a:buFont typeface="Wingdings" panose="05000000000000000000" pitchFamily="2" charset="2"/>
              <a:buChar char="ü"/>
            </a:pPr>
            <a:r>
              <a:rPr lang="en-US" dirty="0">
                <a:solidFill>
                  <a:srgbClr val="FF0000"/>
                </a:solidFill>
                <a:latin typeface="Arial" panose="020B0604020202020204" pitchFamily="34" charset="0"/>
                <a:cs typeface="Arial" panose="020B0604020202020204" pitchFamily="34" charset="0"/>
              </a:rPr>
              <a:t>Maintains, with minor or no adjustments to many of the smaller programs or support provisions;</a:t>
            </a:r>
            <a:endParaRPr lang="en-US" sz="1200" b="0" i="0" kern="1200" dirty="0">
              <a:solidFill>
                <a:srgbClr val="FF0000"/>
              </a:solidFill>
              <a:effectLst/>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ü"/>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Wingdings" panose="05000000000000000000" pitchFamily="2" charset="2"/>
              <a:buChar char="ü"/>
            </a:pPr>
            <a:endParaRPr lang="en-US" dirty="0"/>
          </a:p>
          <a:p>
            <a:pPr marL="171450" indent="-171450">
              <a:buFont typeface="Wingdings" panose="05000000000000000000" pitchFamily="2" charset="2"/>
              <a:buChar char="ü"/>
            </a:pPr>
            <a:endParaRPr lang="en-US" dirty="0"/>
          </a:p>
          <a:p>
            <a:pPr marL="0" indent="0">
              <a:buFont typeface="Wingdings" panose="05000000000000000000" pitchFamily="2"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12</a:t>
            </a:fld>
            <a:endParaRPr lang="en-US"/>
          </a:p>
        </p:txBody>
      </p:sp>
    </p:spTree>
    <p:extLst>
      <p:ext uri="{BB962C8B-B14F-4D97-AF65-F5344CB8AC3E}">
        <p14:creationId xmlns:p14="http://schemas.microsoft.com/office/powerpoint/2010/main" val="203803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0" dirty="0">
                <a:effectLst/>
                <a:latin typeface="Arial" panose="020B0604020202020204" pitchFamily="34" charset="0"/>
                <a:cs typeface="Arial" panose="020B0604020202020204" pitchFamily="34" charset="0"/>
              </a:rPr>
              <a:t>Environmental Quality Incentives Program (EQIP)</a:t>
            </a:r>
          </a:p>
          <a:p>
            <a:pPr marL="400050" lvl="1" indent="0">
              <a:buNone/>
            </a:pPr>
            <a:r>
              <a:rPr lang="en-US" sz="1000" b="0" i="0" dirty="0">
                <a:solidFill>
                  <a:schemeClr val="tx2">
                    <a:lumMod val="40000"/>
                    <a:lumOff val="60000"/>
                  </a:schemeClr>
                </a:solidFill>
                <a:effectLst/>
                <a:latin typeface="Arial" panose="020B0604020202020204" pitchFamily="34" charset="0"/>
                <a:cs typeface="Arial" panose="020B0604020202020204" pitchFamily="34" charset="0"/>
              </a:rPr>
              <a:t>EQIP continues to offer financial and technical assistance to farmers and ranchers to install or implement conservation practices on eligible agricultural land to protect water, air and soil quality as well as wildlife habitat</a:t>
            </a:r>
            <a:r>
              <a:rPr lang="en-US" sz="800" b="0" i="0" dirty="0">
                <a:solidFill>
                  <a:schemeClr val="tx2">
                    <a:lumMod val="40000"/>
                    <a:lumOff val="60000"/>
                  </a:schemeClr>
                </a:solidFill>
                <a:effectLst/>
                <a:latin typeface="Arial" panose="020B0604020202020204" pitchFamily="34" charset="0"/>
                <a:cs typeface="Arial" panose="020B0604020202020204" pitchFamily="34" charset="0"/>
              </a:rPr>
              <a:t>.</a:t>
            </a:r>
          </a:p>
          <a:p>
            <a:pPr marL="400050" lvl="1" indent="0">
              <a:buNone/>
            </a:pPr>
            <a:r>
              <a:rPr lang="en-US" sz="800" b="0" i="0" dirty="0">
                <a:solidFill>
                  <a:schemeClr val="tx2">
                    <a:lumMod val="40000"/>
                    <a:lumOff val="60000"/>
                  </a:schemeClr>
                </a:solidFill>
                <a:effectLst/>
                <a:latin typeface="Arial" panose="020B0604020202020204" pitchFamily="34" charset="0"/>
                <a:cs typeface="Arial" panose="020B0604020202020204" pitchFamily="34" charset="0"/>
              </a:rPr>
              <a:t> </a:t>
            </a:r>
          </a:p>
          <a:p>
            <a:r>
              <a:rPr lang="en-US" sz="1000" b="1" i="0" dirty="0">
                <a:effectLst/>
                <a:latin typeface="Arial" panose="020B0604020202020204" pitchFamily="34" charset="0"/>
                <a:cs typeface="Arial" panose="020B0604020202020204" pitchFamily="34" charset="0"/>
              </a:rPr>
              <a:t>Conservation Stewardship Program (CSP)</a:t>
            </a:r>
            <a:endParaRPr lang="en-US" sz="1000" b="1" i="0" dirty="0">
              <a:solidFill>
                <a:srgbClr val="000000"/>
              </a:solidFill>
              <a:effectLst/>
              <a:latin typeface="Arial" panose="020B0604020202020204" pitchFamily="34" charset="0"/>
              <a:cs typeface="Arial" panose="020B0604020202020204" pitchFamily="34" charset="0"/>
            </a:endParaRPr>
          </a:p>
          <a:p>
            <a:pPr marL="400050" lvl="1" indent="0">
              <a:buNone/>
            </a:pPr>
            <a:r>
              <a:rPr lang="en-US" sz="1000" b="0" i="0" dirty="0">
                <a:solidFill>
                  <a:schemeClr val="tx2">
                    <a:lumMod val="40000"/>
                    <a:lumOff val="60000"/>
                  </a:schemeClr>
                </a:solidFill>
                <a:effectLst/>
                <a:latin typeface="Arial" panose="020B0604020202020204" pitchFamily="34" charset="0"/>
                <a:cs typeface="Arial" panose="020B0604020202020204" pitchFamily="34" charset="0"/>
              </a:rPr>
              <a:t>CSP continues to provide technical and financial assistance to farmers and ranchers to actively manage and maintain existing conservation systems and to implement additional conservation activities on land in agricultural production.  Authorizes the enrollment of an additional 10,000,000 acres each of fiscal years 2014 through 2022</a:t>
            </a:r>
            <a:r>
              <a:rPr lang="en-US" sz="1100" b="0" i="0" dirty="0">
                <a:solidFill>
                  <a:schemeClr val="tx2">
                    <a:lumMod val="40000"/>
                    <a:lumOff val="60000"/>
                  </a:schemeClr>
                </a:solidFill>
                <a:effectLst/>
                <a:latin typeface="Arial" panose="020B0604020202020204" pitchFamily="34" charset="0"/>
                <a:cs typeface="Arial" panose="020B0604020202020204" pitchFamily="34" charset="0"/>
              </a:rPr>
              <a:t>.</a:t>
            </a:r>
          </a:p>
          <a:p>
            <a:pPr marL="400050" marR="0" lvl="1" indent="0" algn="l" defTabSz="914400" rtl="0" eaLnBrk="1" fontAlgn="base" latinLnBrk="0" hangingPunct="1">
              <a:lnSpc>
                <a:spcPct val="100000"/>
              </a:lnSpc>
              <a:spcBef>
                <a:spcPct val="30000"/>
              </a:spcBef>
              <a:spcAft>
                <a:spcPct val="0"/>
              </a:spcAft>
              <a:buClrTx/>
              <a:buSzTx/>
              <a:buFontTx/>
              <a:buNone/>
              <a:tabLst/>
              <a:defRPr/>
            </a:pPr>
            <a:r>
              <a:rPr lang="en-US" sz="800" b="0" i="0" dirty="0">
                <a:solidFill>
                  <a:schemeClr val="tx2">
                    <a:lumMod val="40000"/>
                    <a:lumOff val="60000"/>
                  </a:schemeClr>
                </a:solidFill>
                <a:effectLst/>
                <a:latin typeface="Arial" panose="020B0604020202020204" pitchFamily="34" charset="0"/>
                <a:cs typeface="Arial" panose="020B0604020202020204" pitchFamily="34" charset="0"/>
              </a:rPr>
              <a:t> </a:t>
            </a:r>
          </a:p>
          <a:p>
            <a:r>
              <a:rPr lang="en-US" sz="1000" b="1" i="0" dirty="0">
                <a:effectLst/>
                <a:latin typeface="Arial" panose="020B0604020202020204" pitchFamily="34" charset="0"/>
                <a:cs typeface="Arial" panose="020B0604020202020204" pitchFamily="34" charset="0"/>
              </a:rPr>
              <a:t>Agricultural Conservation Easement Program (ACEP)</a:t>
            </a:r>
          </a:p>
          <a:p>
            <a:pPr marL="400050" lvl="1" indent="0">
              <a:buNone/>
            </a:pPr>
            <a:r>
              <a:rPr lang="en-US" sz="1000" b="0" i="0" dirty="0">
                <a:solidFill>
                  <a:schemeClr val="tx2">
                    <a:lumMod val="40000"/>
                    <a:lumOff val="60000"/>
                  </a:schemeClr>
                </a:solidFill>
                <a:effectLst/>
                <a:latin typeface="Arial" panose="020B0604020202020204" pitchFamily="34" charset="0"/>
                <a:cs typeface="Arial" panose="020B0604020202020204" pitchFamily="34" charset="0"/>
              </a:rPr>
              <a:t>ACEP consolidates the Farm and Ranch Lands Protection Program (FRPP), Grassland Reserve Program (GRP) easement options, and the Wetlands Reserve Program (WRP) into one program.  The program enrolls wetland reserve easements and facilitates partner purchases of agricultural land easements</a:t>
            </a:r>
            <a:r>
              <a:rPr lang="en-US" sz="1100" b="0" i="0" dirty="0">
                <a:solidFill>
                  <a:schemeClr val="tx2">
                    <a:lumMod val="40000"/>
                    <a:lumOff val="60000"/>
                  </a:schemeClr>
                </a:solidFill>
                <a:effectLst/>
                <a:latin typeface="Arial" panose="020B0604020202020204" pitchFamily="34" charset="0"/>
                <a:cs typeface="Arial" panose="020B0604020202020204" pitchFamily="34" charset="0"/>
              </a:rPr>
              <a:t>. </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800" b="0" i="0" dirty="0">
                <a:solidFill>
                  <a:schemeClr val="tx2">
                    <a:lumMod val="40000"/>
                    <a:lumOff val="60000"/>
                  </a:schemeClr>
                </a:solidFill>
                <a:effectLst/>
                <a:latin typeface="Arial" panose="020B0604020202020204" pitchFamily="34" charset="0"/>
                <a:cs typeface="Arial" panose="020B0604020202020204" pitchFamily="34" charset="0"/>
              </a:rPr>
              <a:t> </a:t>
            </a:r>
          </a:p>
          <a:p>
            <a:r>
              <a:rPr lang="en-US" sz="1000" b="1" i="0" dirty="0">
                <a:effectLst/>
                <a:latin typeface="Arial" panose="020B0604020202020204" pitchFamily="34" charset="0"/>
                <a:cs typeface="Arial" panose="020B0604020202020204" pitchFamily="34" charset="0"/>
              </a:rPr>
              <a:t>Regional Conservation Partnership Program (RCPP)</a:t>
            </a:r>
          </a:p>
          <a:p>
            <a:pPr marL="400050" lvl="1" indent="0">
              <a:buNone/>
            </a:pPr>
            <a:r>
              <a:rPr lang="en-US" sz="1000" b="0" i="0" dirty="0">
                <a:solidFill>
                  <a:schemeClr val="tx2">
                    <a:lumMod val="40000"/>
                    <a:lumOff val="60000"/>
                  </a:schemeClr>
                </a:solidFill>
                <a:effectLst/>
                <a:latin typeface="Arial" panose="020B0604020202020204" pitchFamily="34" charset="0"/>
                <a:cs typeface="Arial" panose="020B0604020202020204" pitchFamily="34" charset="0"/>
              </a:rPr>
              <a:t>Combines the purposes of the Cooperative Conservation Partnership Initiative (CCPI), Agricultural Water Enhancement Program (AWEP), Chesapeake Bay Watershed Initiative (CBWI), and Great Lakes Basin Program for Soil Erosion and Sediment Control to create a single regional partnership program</a:t>
            </a:r>
            <a:r>
              <a:rPr lang="en-US" sz="1100" b="0" i="0" dirty="0">
                <a:solidFill>
                  <a:schemeClr val="tx2">
                    <a:lumMod val="40000"/>
                    <a:lumOff val="60000"/>
                  </a:schemeClr>
                </a:solidFill>
                <a:effectLst/>
                <a:latin typeface="Arial" panose="020B0604020202020204" pitchFamily="34" charset="0"/>
                <a:cs typeface="Arial" panose="020B0604020202020204" pitchFamily="34" charset="0"/>
              </a:rPr>
              <a:t>. </a:t>
            </a:r>
          </a:p>
          <a:p>
            <a:endParaRPr lang="en-US" b="0" dirty="0"/>
          </a:p>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13</a:t>
            </a:fld>
            <a:endParaRPr lang="en-US"/>
          </a:p>
        </p:txBody>
      </p:sp>
    </p:spTree>
    <p:extLst>
      <p:ext uri="{BB962C8B-B14F-4D97-AF65-F5344CB8AC3E}">
        <p14:creationId xmlns:p14="http://schemas.microsoft.com/office/powerpoint/2010/main" val="174773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14</a:t>
            </a:fld>
            <a:endParaRPr lang="en-US"/>
          </a:p>
        </p:txBody>
      </p:sp>
    </p:spTree>
    <p:extLst>
      <p:ext uri="{BB962C8B-B14F-4D97-AF65-F5344CB8AC3E}">
        <p14:creationId xmlns:p14="http://schemas.microsoft.com/office/powerpoint/2010/main" val="1403583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15</a:t>
            </a:fld>
            <a:endParaRPr lang="en-US"/>
          </a:p>
        </p:txBody>
      </p:sp>
    </p:spTree>
    <p:extLst>
      <p:ext uri="{BB962C8B-B14F-4D97-AF65-F5344CB8AC3E}">
        <p14:creationId xmlns:p14="http://schemas.microsoft.com/office/powerpoint/2010/main" val="92117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19</a:t>
            </a:fld>
            <a:endParaRPr lang="en-US"/>
          </a:p>
        </p:txBody>
      </p:sp>
    </p:spTree>
    <p:extLst>
      <p:ext uri="{BB962C8B-B14F-4D97-AF65-F5344CB8AC3E}">
        <p14:creationId xmlns:p14="http://schemas.microsoft.com/office/powerpoint/2010/main" val="64656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20</a:t>
            </a:fld>
            <a:endParaRPr lang="en-US"/>
          </a:p>
        </p:txBody>
      </p:sp>
    </p:spTree>
    <p:extLst>
      <p:ext uri="{BB962C8B-B14F-4D97-AF65-F5344CB8AC3E}">
        <p14:creationId xmlns:p14="http://schemas.microsoft.com/office/powerpoint/2010/main" val="3962938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21</a:t>
            </a:fld>
            <a:endParaRPr lang="en-US"/>
          </a:p>
        </p:txBody>
      </p:sp>
    </p:spTree>
    <p:extLst>
      <p:ext uri="{BB962C8B-B14F-4D97-AF65-F5344CB8AC3E}">
        <p14:creationId xmlns:p14="http://schemas.microsoft.com/office/powerpoint/2010/main" val="938510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900" b="1" i="0" kern="1200" dirty="0">
                <a:solidFill>
                  <a:schemeClr val="tx1"/>
                </a:solidFill>
                <a:effectLst/>
                <a:latin typeface="Times New Roman" panose="02020603050405020304" pitchFamily="18" charset="0"/>
                <a:cs typeface="Times New Roman" panose="02020603050405020304" pitchFamily="18" charset="0"/>
              </a:rPr>
              <a:t>Eligible Partners</a:t>
            </a:r>
          </a:p>
          <a:p>
            <a:r>
              <a:rPr lang="en-US" sz="900" i="0" kern="1200" dirty="0">
                <a:solidFill>
                  <a:schemeClr val="tx1"/>
                </a:solidFill>
                <a:effectLst/>
                <a:latin typeface="Times New Roman" panose="02020603050405020304" pitchFamily="18" charset="0"/>
                <a:cs typeface="Times New Roman" panose="02020603050405020304" pitchFamily="18" charset="0"/>
              </a:rPr>
              <a:t>Partners may include agricultural or </a:t>
            </a:r>
            <a:r>
              <a:rPr lang="en-US" sz="900" i="0" kern="1200" dirty="0" err="1">
                <a:solidFill>
                  <a:schemeClr val="tx1"/>
                </a:solidFill>
                <a:effectLst/>
                <a:latin typeface="Times New Roman" panose="02020603050405020304" pitchFamily="18" charset="0"/>
                <a:cs typeface="Times New Roman" panose="02020603050405020304" pitchFamily="18" charset="0"/>
              </a:rPr>
              <a:t>silvicultural</a:t>
            </a:r>
            <a:r>
              <a:rPr lang="en-US" sz="900" i="0" kern="1200" dirty="0">
                <a:solidFill>
                  <a:schemeClr val="tx1"/>
                </a:solidFill>
                <a:effectLst/>
                <a:latin typeface="Times New Roman" panose="02020603050405020304" pitchFamily="18" charset="0"/>
                <a:cs typeface="Times New Roman" panose="02020603050405020304" pitchFamily="18" charset="0"/>
              </a:rPr>
              <a:t> producer associations or other groups of producers,</a:t>
            </a:r>
            <a:r>
              <a:rPr lang="en-US" sz="900" i="0" kern="1200" baseline="0" dirty="0">
                <a:solidFill>
                  <a:schemeClr val="tx1"/>
                </a:solidFill>
                <a:effectLst/>
                <a:latin typeface="Times New Roman" panose="02020603050405020304" pitchFamily="18" charset="0"/>
                <a:cs typeface="Times New Roman" panose="02020603050405020304" pitchFamily="18" charset="0"/>
              </a:rPr>
              <a:t> </a:t>
            </a:r>
            <a:r>
              <a:rPr lang="en-US" sz="900" i="0" kern="1200" dirty="0">
                <a:solidFill>
                  <a:schemeClr val="tx1"/>
                </a:solidFill>
                <a:effectLst/>
                <a:latin typeface="Times New Roman" panose="02020603050405020304" pitchFamily="18" charset="0"/>
                <a:cs typeface="Times New Roman" panose="02020603050405020304" pitchFamily="18" charset="0"/>
              </a:rPr>
              <a:t>State or local governments, Indian tribes, farmer cooperatives, municipal water treatment entities, water</a:t>
            </a:r>
            <a:r>
              <a:rPr lang="en-US" sz="900" i="0" kern="1200" baseline="0" dirty="0">
                <a:solidFill>
                  <a:schemeClr val="tx1"/>
                </a:solidFill>
                <a:effectLst/>
                <a:latin typeface="Times New Roman" panose="02020603050405020304" pitchFamily="18" charset="0"/>
                <a:cs typeface="Times New Roman" panose="02020603050405020304" pitchFamily="18" charset="0"/>
              </a:rPr>
              <a:t> districts, or other organizations with specific water delivery authority to producers on agriculture land, </a:t>
            </a:r>
            <a:r>
              <a:rPr lang="en-US" sz="900" i="0" kern="1200" dirty="0">
                <a:solidFill>
                  <a:schemeClr val="tx1"/>
                </a:solidFill>
                <a:effectLst/>
                <a:latin typeface="Times New Roman" panose="02020603050405020304" pitchFamily="18" charset="0"/>
                <a:cs typeface="Times New Roman" panose="02020603050405020304" pitchFamily="18" charset="0"/>
              </a:rPr>
              <a:t>irrigation districts, conservation driven nongovernmental organizations, and institutions of higher education are also eligible.</a:t>
            </a:r>
          </a:p>
          <a:p>
            <a:endParaRPr lang="en-US" sz="900" dirty="0">
              <a:latin typeface="Times New Roman" panose="02020603050405020304" pitchFamily="18" charset="0"/>
              <a:cs typeface="Times New Roman" panose="02020603050405020304" pitchFamily="18" charset="0"/>
            </a:endParaRPr>
          </a:p>
          <a:p>
            <a:r>
              <a:rPr lang="en-US" sz="900" b="1" kern="1200" dirty="0">
                <a:solidFill>
                  <a:schemeClr val="tx1"/>
                </a:solidFill>
                <a:effectLst/>
                <a:latin typeface="Times New Roman" panose="02020603050405020304" pitchFamily="18" charset="0"/>
                <a:cs typeface="Times New Roman" panose="02020603050405020304" pitchFamily="18" charset="0"/>
              </a:rPr>
              <a:t>Partnership  Agreements: </a:t>
            </a:r>
          </a:p>
          <a:p>
            <a:r>
              <a:rPr lang="en-US" sz="900" kern="1200" dirty="0">
                <a:solidFill>
                  <a:schemeClr val="tx1"/>
                </a:solidFill>
                <a:effectLst/>
                <a:latin typeface="Times New Roman" panose="02020603050405020304" pitchFamily="18" charset="0"/>
                <a:cs typeface="Times New Roman" panose="02020603050405020304" pitchFamily="18" charset="0"/>
              </a:rPr>
              <a:t>NRCS may enter into partnership agreements with an eligible partner to implement a project that will assist eligible producers with installing and maintaining a conservation activity. NRCS will conduct a competitive process to select applications for partnership agreements and may assess and rank applications with similar conservation purposes as a group. </a:t>
            </a:r>
          </a:p>
          <a:p>
            <a:endParaRPr lang="en-US" sz="900" kern="1200" dirty="0">
              <a:solidFill>
                <a:schemeClr val="tx1"/>
              </a:solidFill>
              <a:effectLst/>
              <a:latin typeface="Times New Roman" panose="02020603050405020304" pitchFamily="18" charset="0"/>
              <a:cs typeface="Times New Roman" panose="02020603050405020304" pitchFamily="18" charset="0"/>
            </a:endParaRPr>
          </a:p>
          <a:p>
            <a:r>
              <a:rPr lang="en-US" sz="900" b="1" kern="1200" dirty="0">
                <a:solidFill>
                  <a:schemeClr val="tx1"/>
                </a:solidFill>
                <a:effectLst/>
                <a:latin typeface="Times New Roman" panose="02020603050405020304" pitchFamily="18" charset="0"/>
                <a:cs typeface="Times New Roman" panose="02020603050405020304" pitchFamily="18" charset="0"/>
              </a:rPr>
              <a:t>NRCS will make public the criteria used in evaluating applications</a:t>
            </a:r>
          </a:p>
          <a:p>
            <a:endParaRPr lang="en-US" sz="900" b="1" kern="1200" dirty="0">
              <a:solidFill>
                <a:schemeClr val="tx1"/>
              </a:solidFill>
              <a:effectLst/>
              <a:latin typeface="Times New Roman" panose="02020603050405020304" pitchFamily="18" charset="0"/>
              <a:cs typeface="Times New Roman" panose="02020603050405020304" pitchFamily="18" charset="0"/>
            </a:endParaRPr>
          </a:p>
          <a:p>
            <a:r>
              <a:rPr lang="en-US" sz="900" b="1" kern="1200" dirty="0">
                <a:solidFill>
                  <a:schemeClr val="tx1"/>
                </a:solidFill>
                <a:effectLst/>
                <a:latin typeface="Times New Roman" panose="02020603050405020304" pitchFamily="18" charset="0"/>
                <a:cs typeface="Times New Roman" panose="02020603050405020304" pitchFamily="18" charset="0"/>
              </a:rPr>
              <a:t>NRCS may give higher priority to applications that:</a:t>
            </a:r>
          </a:p>
          <a:p>
            <a:pPr marL="628650" lvl="1" indent="-171450">
              <a:buFont typeface="Wingdings" panose="05000000000000000000" pitchFamily="2" charset="2"/>
              <a:buChar char="Ø"/>
            </a:pPr>
            <a:r>
              <a:rPr lang="en-US" sz="900" kern="1200" dirty="0">
                <a:solidFill>
                  <a:schemeClr val="tx1"/>
                </a:solidFill>
                <a:effectLst/>
                <a:latin typeface="Times New Roman" panose="02020603050405020304" pitchFamily="18" charset="0"/>
                <a:cs typeface="Times New Roman" panose="02020603050405020304" pitchFamily="18" charset="0"/>
              </a:rPr>
              <a:t>Deliver high percentages of applied conservation to address conservation priorities or local, State, regional, or national conservation initiatives</a:t>
            </a:r>
          </a:p>
          <a:p>
            <a:pPr marL="628650" lvl="1" indent="-171450">
              <a:buFont typeface="Wingdings" panose="05000000000000000000" pitchFamily="2" charset="2"/>
              <a:buChar char="Ø"/>
            </a:pPr>
            <a:r>
              <a:rPr lang="en-US" sz="900" kern="1200" dirty="0">
                <a:solidFill>
                  <a:schemeClr val="tx1"/>
                </a:solidFill>
                <a:effectLst/>
                <a:latin typeface="Times New Roman" panose="02020603050405020304" pitchFamily="18" charset="0"/>
                <a:cs typeface="Times New Roman" panose="02020603050405020304" pitchFamily="18" charset="0"/>
              </a:rPr>
              <a:t>Significantly leverage non-Federal financial and technical resources and coordinate with other local, State, regional, or national efforts</a:t>
            </a:r>
          </a:p>
          <a:p>
            <a:pPr marL="628650" lvl="1" indent="-171450">
              <a:buFont typeface="Wingdings" panose="05000000000000000000" pitchFamily="2" charset="2"/>
              <a:buChar char="Ø"/>
            </a:pPr>
            <a:r>
              <a:rPr lang="en-US" sz="900" kern="1200" dirty="0">
                <a:solidFill>
                  <a:schemeClr val="tx1"/>
                </a:solidFill>
                <a:effectLst/>
                <a:latin typeface="Times New Roman" panose="02020603050405020304" pitchFamily="18" charset="0"/>
                <a:cs typeface="Times New Roman" panose="02020603050405020304" pitchFamily="18" charset="0"/>
              </a:rPr>
              <a:t>Provide innovation in conservation methods and delivery</a:t>
            </a:r>
          </a:p>
          <a:p>
            <a:pPr marL="628650" lvl="1" indent="-171450">
              <a:buFont typeface="Wingdings" panose="05000000000000000000" pitchFamily="2" charset="2"/>
              <a:buChar char="Ø"/>
            </a:pPr>
            <a:r>
              <a:rPr lang="en-US" sz="900" kern="1200" dirty="0">
                <a:solidFill>
                  <a:schemeClr val="tx1"/>
                </a:solidFill>
                <a:effectLst/>
                <a:latin typeface="Times New Roman" panose="02020603050405020304" pitchFamily="18" charset="0"/>
                <a:cs typeface="Times New Roman" panose="02020603050405020304" pitchFamily="18" charset="0"/>
              </a:rPr>
              <a:t>Assist producers in meeting or avoiding the need for a natural resource regulatory requirement</a:t>
            </a:r>
          </a:p>
          <a:p>
            <a:r>
              <a:rPr lang="en-US" sz="900" b="1" kern="1200" dirty="0">
                <a:solidFill>
                  <a:schemeClr val="tx1"/>
                </a:solidFill>
                <a:effectLst/>
                <a:latin typeface="Times New Roman" panose="02020603050405020304" pitchFamily="18" charset="0"/>
                <a:cs typeface="Times New Roman" panose="02020603050405020304" pitchFamily="18" charset="0"/>
              </a:rPr>
              <a:t> Examples of eligible conservation activities include:</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Water quality restoration or enhancement projects, including nutrient management and sediment reduction</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Water quality conservation, </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restoration or enhancement projects relating to surface water </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groundwater resources (including the conversion of irrigated cropland to the production of less water-intensive commodities),</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dry land farming</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irrigation system improvement </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Drought mitigation</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Flood prevention</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Water retention</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Habitat conservation, restoration, and enhancement</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Erosion control</a:t>
            </a:r>
          </a:p>
          <a:p>
            <a:pPr marL="628650" lvl="1" indent="-171450">
              <a:buFont typeface="Wingdings" panose="05000000000000000000" pitchFamily="2" charset="2"/>
              <a:buChar char="ü"/>
            </a:pPr>
            <a:r>
              <a:rPr lang="en-US" sz="900" kern="1200" dirty="0">
                <a:solidFill>
                  <a:schemeClr val="tx1"/>
                </a:solidFill>
                <a:effectLst/>
                <a:latin typeface="Times New Roman" panose="02020603050405020304" pitchFamily="18" charset="0"/>
                <a:cs typeface="Times New Roman" panose="02020603050405020304" pitchFamily="18" charset="0"/>
              </a:rPr>
              <a:t>Forest restoration</a:t>
            </a:r>
          </a:p>
          <a:p>
            <a:r>
              <a:rPr lang="en-US" sz="900" kern="1200" dirty="0">
                <a:solidFill>
                  <a:schemeClr val="tx1"/>
                </a:solidFill>
                <a:effectLst/>
                <a:latin typeface="Times New Roman" panose="02020603050405020304" pitchFamily="18" charset="0"/>
                <a:cs typeface="Times New Roman" panose="02020603050405020304" pitchFamily="18" charset="0"/>
              </a:rPr>
              <a:t>Partnership </a:t>
            </a:r>
            <a:r>
              <a:rPr lang="en-US" sz="900" b="1" kern="1200" dirty="0">
                <a:solidFill>
                  <a:schemeClr val="tx1"/>
                </a:solidFill>
                <a:effectLst/>
                <a:latin typeface="Times New Roman" panose="02020603050405020304" pitchFamily="18" charset="0"/>
                <a:cs typeface="Times New Roman" panose="02020603050405020304" pitchFamily="18" charset="0"/>
              </a:rPr>
              <a:t>agreements may not exceed 5 years</a:t>
            </a:r>
            <a:r>
              <a:rPr lang="en-US" sz="900" kern="1200" dirty="0">
                <a:solidFill>
                  <a:schemeClr val="tx1"/>
                </a:solidFill>
                <a:effectLst/>
                <a:latin typeface="Times New Roman" panose="02020603050405020304" pitchFamily="18" charset="0"/>
                <a:cs typeface="Times New Roman" panose="02020603050405020304" pitchFamily="18" charset="0"/>
              </a:rPr>
              <a:t>; however, NRCS may extend the agreement 1 time for up to 12 months when an extension is necessary to meet the objectives of the program. </a:t>
            </a:r>
          </a:p>
          <a:p>
            <a:endParaRPr lang="en-US" sz="900" kern="1200" dirty="0">
              <a:solidFill>
                <a:schemeClr val="tx1"/>
              </a:solidFill>
              <a:effectLst/>
              <a:latin typeface="Times New Roman" panose="02020603050405020304" pitchFamily="18" charset="0"/>
              <a:cs typeface="Times New Roman" panose="02020603050405020304" pitchFamily="18" charset="0"/>
            </a:endParaRPr>
          </a:p>
          <a:p>
            <a:r>
              <a:rPr lang="en-US" sz="900" b="1" kern="1200" dirty="0">
                <a:solidFill>
                  <a:schemeClr val="tx1"/>
                </a:solidFill>
                <a:effectLst/>
                <a:latin typeface="Times New Roman" panose="02020603050405020304" pitchFamily="18" charset="0"/>
                <a:cs typeface="Times New Roman" panose="02020603050405020304" pitchFamily="18" charset="0"/>
              </a:rPr>
              <a:t>The partnership agreement defines the scope of the project.</a:t>
            </a:r>
          </a:p>
          <a:p>
            <a:pPr marL="0" indent="0">
              <a:buFont typeface="Wingdings" panose="05000000000000000000" pitchFamily="2" charset="2"/>
              <a:buNone/>
            </a:pPr>
            <a:r>
              <a:rPr lang="en-US" sz="900" kern="1200" dirty="0">
                <a:solidFill>
                  <a:schemeClr val="tx1"/>
                </a:solidFill>
                <a:effectLst/>
                <a:latin typeface="Times New Roman" panose="02020603050405020304" pitchFamily="18" charset="0"/>
                <a:cs typeface="Times New Roman" panose="02020603050405020304" pitchFamily="18" charset="0"/>
              </a:rPr>
              <a:t>Partners are responsible for conducting outreach and education to eligible producers for potential participation in the project and for conducting an assessment of the project’s effects. In addition, partners are responsible to act on behalf of the eligible landowner or producer in applying for assistance and for leveraging financial or technical assistance provided by NRCS with additional funds to help achieve the project objectives.</a:t>
            </a:r>
          </a:p>
          <a:p>
            <a:pPr marL="0" indent="0">
              <a:buFont typeface="Wingdings" panose="05000000000000000000" pitchFamily="2" charset="2"/>
              <a:buNone/>
            </a:pPr>
            <a:endParaRPr lang="en-US" sz="900" kern="1200" dirty="0">
              <a:solidFill>
                <a:schemeClr val="tx1"/>
              </a:solidFill>
              <a:effectLst/>
              <a:latin typeface="Times New Roman" panose="02020603050405020304" pitchFamily="18" charset="0"/>
              <a:cs typeface="Times New Roman" panose="02020603050405020304" pitchFamily="18" charset="0"/>
            </a:endParaRPr>
          </a:p>
          <a:p>
            <a:r>
              <a:rPr lang="en-US" sz="900" kern="1200" dirty="0">
                <a:solidFill>
                  <a:schemeClr val="tx1"/>
                </a:solidFill>
                <a:effectLst/>
                <a:latin typeface="Times New Roman" panose="02020603050405020304" pitchFamily="18" charset="0"/>
                <a:cs typeface="Times New Roman" panose="02020603050405020304" pitchFamily="18" charset="0"/>
              </a:rPr>
              <a:t>Before closing the agreement the partner must provide an assessment of the project costs and conservation effects.</a:t>
            </a:r>
          </a:p>
          <a:p>
            <a:endParaRPr lang="en-US" sz="900" dirty="0">
              <a:solidFill>
                <a:schemeClr val="accent6">
                  <a:lumMod val="75000"/>
                </a:schemeClr>
              </a:solidFill>
              <a:latin typeface="Times New Roman" panose="02020603050405020304" pitchFamily="18" charset="0"/>
              <a:cs typeface="Times New Roman" panose="02020603050405020304" pitchFamily="18" charset="0"/>
            </a:endParaRPr>
          </a:p>
          <a:p>
            <a:pPr lvl="0"/>
            <a:endParaRPr lang="en-US" sz="900" dirty="0">
              <a:solidFill>
                <a:srgbClr val="FF0000"/>
              </a:solidFill>
            </a:endParaRPr>
          </a:p>
          <a:p>
            <a:endParaRPr lang="en-US" sz="800" kern="1200" dirty="0">
              <a:solidFill>
                <a:schemeClr val="tx1"/>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27</a:t>
            </a:fld>
            <a:endParaRPr lang="en-US"/>
          </a:p>
        </p:txBody>
      </p:sp>
    </p:spTree>
    <p:extLst>
      <p:ext uri="{BB962C8B-B14F-4D97-AF65-F5344CB8AC3E}">
        <p14:creationId xmlns:p14="http://schemas.microsoft.com/office/powerpoint/2010/main" val="412351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9492" indent="-229492">
              <a:buFont typeface="Arial" pitchFamily="34" charset="0"/>
              <a:buChar char="•"/>
            </a:pPr>
            <a:r>
              <a:rPr lang="en-US" dirty="0"/>
              <a:t>75 years ago, during one of the bleakest times in America’s agricultural history, national leaders established the Soil Conservation Service to help save America’s soil resources.  </a:t>
            </a:r>
          </a:p>
          <a:p>
            <a:pPr marL="229492" indent="-229492">
              <a:buFont typeface="Arial" pitchFamily="34" charset="0"/>
              <a:buChar char="•"/>
            </a:pPr>
            <a:endParaRPr lang="en-US" dirty="0"/>
          </a:p>
          <a:p>
            <a:pPr marL="229492" indent="-229492">
              <a:buFont typeface="Arial" pitchFamily="34" charset="0"/>
              <a:buChar char="•"/>
            </a:pPr>
            <a:r>
              <a:rPr lang="en-US" dirty="0"/>
              <a:t>America was losing thousands of tons of topsoil as a result of relentless dust storms caused by years of catastrophic drought conditions and poor farming practices—and action had to be taken to save our country’s farmlands.</a:t>
            </a:r>
          </a:p>
          <a:p>
            <a:pPr marL="229492" indent="-229492">
              <a:buFont typeface="Arial" pitchFamily="34" charset="0"/>
              <a:buChar char="•"/>
            </a:pPr>
            <a:endParaRPr lang="en-US" dirty="0"/>
          </a:p>
          <a:p>
            <a:pPr marL="229492" indent="-229492">
              <a:buFont typeface="Arial" pitchFamily="34" charset="0"/>
              <a:buChar char="•"/>
            </a:pPr>
            <a:r>
              <a:rPr lang="en-US" dirty="0"/>
              <a:t>The Soil Conservation Service was established in 1935 to carry out a continuing program of soil and water conservation on America’s privately owned farms, ranches, and forest lands.  </a:t>
            </a:r>
          </a:p>
          <a:p>
            <a:pPr marL="229492" indent="-229492">
              <a:buFont typeface="Arial" pitchFamily="34" charset="0"/>
              <a:buChar char="•"/>
            </a:pPr>
            <a:endParaRPr lang="en-US" dirty="0"/>
          </a:p>
          <a:p>
            <a:pPr marL="229492" indent="-229492">
              <a:buFont typeface="Arial" pitchFamily="34" charset="0"/>
              <a:buChar char="•"/>
            </a:pPr>
            <a:r>
              <a:rPr lang="en-US" dirty="0"/>
              <a:t>In 1938, the Louisiana Legislature established the State Soil and Water Conservation Committee and authorized it to work with local farmers to establish local conservation districts.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2</a:t>
            </a:fld>
            <a:endParaRPr lang="en-US"/>
          </a:p>
        </p:txBody>
      </p:sp>
    </p:spTree>
    <p:extLst>
      <p:ext uri="{BB962C8B-B14F-4D97-AF65-F5344CB8AC3E}">
        <p14:creationId xmlns:p14="http://schemas.microsoft.com/office/powerpoint/2010/main" val="118060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B32D75-56B3-4529-9D09-62364543B0C4}" type="slidenum">
              <a:rPr lang="en-US" smtClean="0"/>
              <a:pPr/>
              <a:t>28</a:t>
            </a:fld>
            <a:endParaRPr lang="en-US"/>
          </a:p>
        </p:txBody>
      </p:sp>
    </p:spTree>
    <p:extLst>
      <p:ext uri="{BB962C8B-B14F-4D97-AF65-F5344CB8AC3E}">
        <p14:creationId xmlns:p14="http://schemas.microsoft.com/office/powerpoint/2010/main" val="289931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B32D75-56B3-4529-9D09-62364543B0C4}" type="slidenum">
              <a:rPr lang="en-US" smtClean="0"/>
              <a:pPr/>
              <a:t>30</a:t>
            </a:fld>
            <a:endParaRPr lang="en-US"/>
          </a:p>
        </p:txBody>
      </p:sp>
    </p:spTree>
    <p:extLst>
      <p:ext uri="{BB962C8B-B14F-4D97-AF65-F5344CB8AC3E}">
        <p14:creationId xmlns:p14="http://schemas.microsoft.com/office/powerpoint/2010/main" val="250398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32</a:t>
            </a:fld>
            <a:endParaRPr lang="en-US"/>
          </a:p>
        </p:txBody>
      </p:sp>
    </p:spTree>
    <p:extLst>
      <p:ext uri="{BB962C8B-B14F-4D97-AF65-F5344CB8AC3E}">
        <p14:creationId xmlns:p14="http://schemas.microsoft.com/office/powerpoint/2010/main" val="230154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B32D75-56B3-4529-9D09-62364543B0C4}" type="slidenum">
              <a:rPr lang="en-US" smtClean="0"/>
              <a:pPr/>
              <a:t>34</a:t>
            </a:fld>
            <a:endParaRPr lang="en-US"/>
          </a:p>
        </p:txBody>
      </p:sp>
    </p:spTree>
    <p:extLst>
      <p:ext uri="{BB962C8B-B14F-4D97-AF65-F5344CB8AC3E}">
        <p14:creationId xmlns:p14="http://schemas.microsoft.com/office/powerpoint/2010/main" val="296379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Photos:</a:t>
            </a:r>
            <a:r>
              <a:rPr lang="en-US" baseline="0" dirty="0"/>
              <a:t>  Randolph Joseph, ASTC FO Lafayette; Kevin </a:t>
            </a:r>
            <a:r>
              <a:rPr lang="en-US" baseline="0" dirty="0" err="1"/>
              <a:t>Stilley</a:t>
            </a:r>
            <a:r>
              <a:rPr lang="en-US" baseline="0" dirty="0"/>
              <a:t>, District Conservationist Franklinton FO; Landowner Chief Warhorse </a:t>
            </a:r>
            <a:r>
              <a:rPr lang="en-US" baseline="0" dirty="0" err="1"/>
              <a:t>Gillum</a:t>
            </a:r>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3</a:t>
            </a:fld>
            <a:endParaRPr lang="en-US"/>
          </a:p>
        </p:txBody>
      </p:sp>
    </p:spTree>
    <p:extLst>
      <p:ext uri="{BB962C8B-B14F-4D97-AF65-F5344CB8AC3E}">
        <p14:creationId xmlns:p14="http://schemas.microsoft.com/office/powerpoint/2010/main" val="349965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736" y="4427549"/>
            <a:ext cx="5622290" cy="4191239"/>
          </a:xfrm>
        </p:spPr>
        <p:txBody>
          <a:bodyPr>
            <a:normAutofit/>
          </a:bodyPr>
          <a:lstStyle/>
          <a:p>
            <a:pPr marL="229492" indent="-229492">
              <a:buFont typeface="Arial" pitchFamily="34" charset="0"/>
              <a:buChar char="•"/>
            </a:pPr>
            <a:r>
              <a:rPr lang="en-US" dirty="0"/>
              <a:t>The Soil Conservation Service was established in 1935 to carry out a continuing program of soil and water conservation on America’s privately owned farms, ranches, and forest lands.  </a:t>
            </a:r>
            <a:br>
              <a:rPr lang="en-US" dirty="0"/>
            </a:br>
            <a:endParaRPr lang="en-US" dirty="0"/>
          </a:p>
          <a:p>
            <a:pPr marL="229492" indent="-229492">
              <a:buFont typeface="Arial" pitchFamily="34" charset="0"/>
              <a:buChar char="•"/>
            </a:pPr>
            <a:r>
              <a:rPr lang="en-US" dirty="0"/>
              <a:t>In 1938, the Louisiana Legislature established the State Soil and Water Conservation Committee and authorized it to work with local farmers to establish local conservation districts.</a:t>
            </a:r>
          </a:p>
          <a:p>
            <a:pPr marL="229492" indent="-229492">
              <a:buFont typeface="Arial" pitchFamily="34" charset="0"/>
              <a:buChar char="•"/>
            </a:pPr>
            <a:endParaRPr lang="en-US" dirty="0"/>
          </a:p>
          <a:p>
            <a:pPr marL="229492" indent="-229492">
              <a:buFont typeface="Arial" pitchFamily="34" charset="0"/>
              <a:buChar char="•"/>
            </a:pPr>
            <a:r>
              <a:rPr lang="en-US" dirty="0"/>
              <a:t>The historic partnership between local, state, and federal agencies in Louisiana is a key factor in achieving conservation success in Louisiana.  </a:t>
            </a:r>
          </a:p>
        </p:txBody>
      </p:sp>
      <p:sp>
        <p:nvSpPr>
          <p:cNvPr id="4" name="Slide Number Placeholder 3"/>
          <p:cNvSpPr>
            <a:spLocks noGrp="1"/>
          </p:cNvSpPr>
          <p:nvPr>
            <p:ph type="sldNum" sz="quarter" idx="10"/>
          </p:nvPr>
        </p:nvSpPr>
        <p:spPr/>
        <p:txBody>
          <a:bodyPr/>
          <a:lstStyle/>
          <a:p>
            <a:fld id="{1DB32D75-56B3-4529-9D09-62364543B0C4}" type="slidenum">
              <a:rPr lang="en-US" smtClean="0"/>
              <a:pPr/>
              <a:t>4</a:t>
            </a:fld>
            <a:endParaRPr lang="en-US"/>
          </a:p>
        </p:txBody>
      </p:sp>
    </p:spTree>
    <p:extLst>
      <p:ext uri="{BB962C8B-B14F-4D97-AF65-F5344CB8AC3E}">
        <p14:creationId xmlns:p14="http://schemas.microsoft.com/office/powerpoint/2010/main" val="13822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5</a:t>
            </a:fld>
            <a:endParaRPr lang="en-US"/>
          </a:p>
        </p:txBody>
      </p:sp>
    </p:spTree>
    <p:extLst>
      <p:ext uri="{BB962C8B-B14F-4D97-AF65-F5344CB8AC3E}">
        <p14:creationId xmlns:p14="http://schemas.microsoft.com/office/powerpoint/2010/main" val="1565259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Our programs are translating into benefits for rural America and rural communities. </a:t>
            </a:r>
          </a:p>
          <a:p>
            <a:r>
              <a:rPr lang="en-US" sz="1200" kern="1200" dirty="0">
                <a:solidFill>
                  <a:schemeClr val="tx1"/>
                </a:solidFill>
                <a:effectLst/>
                <a:latin typeface="+mn-lt"/>
                <a:ea typeface="+mn-ea"/>
                <a:cs typeface="+mn-cs"/>
              </a:rPr>
              <a:t>Investments in four of our largest assistance programs translated into help for not only the producer who received the support, but others in the community as well. </a:t>
            </a:r>
          </a:p>
          <a:p>
            <a:pPr lvl="0"/>
            <a:r>
              <a:rPr lang="en-US" sz="1200" kern="1200" dirty="0">
                <a:solidFill>
                  <a:schemeClr val="tx1"/>
                </a:solidFill>
                <a:effectLst/>
                <a:latin typeface="+mn-lt"/>
                <a:ea typeface="+mn-ea"/>
                <a:cs typeface="+mn-cs"/>
              </a:rPr>
              <a:t>From 2014-2017:</a:t>
            </a:r>
          </a:p>
          <a:p>
            <a:pPr lvl="0"/>
            <a:r>
              <a:rPr lang="en-US" sz="1200" kern="1200" dirty="0">
                <a:solidFill>
                  <a:schemeClr val="tx1"/>
                </a:solidFill>
                <a:effectLst/>
                <a:latin typeface="+mn-lt"/>
                <a:ea typeface="+mn-ea"/>
                <a:cs typeface="+mn-cs"/>
              </a:rPr>
              <a:t>$2.6 billion was invested in the planning and implementation of conservation practices through our </a:t>
            </a:r>
            <a:r>
              <a:rPr lang="en-US" sz="1200" b="1" kern="1200" dirty="0">
                <a:solidFill>
                  <a:schemeClr val="tx1"/>
                </a:solidFill>
                <a:effectLst/>
                <a:latin typeface="+mn-lt"/>
                <a:ea typeface="+mn-ea"/>
                <a:cs typeface="+mn-cs"/>
              </a:rPr>
              <a:t>Conservation Technical Assistance </a:t>
            </a:r>
            <a:r>
              <a:rPr lang="en-US" sz="1200" kern="1200" dirty="0">
                <a:solidFill>
                  <a:schemeClr val="tx1"/>
                </a:solidFill>
                <a:effectLst/>
                <a:latin typeface="+mn-lt"/>
                <a:ea typeface="+mn-ea"/>
                <a:cs typeface="+mn-cs"/>
              </a:rPr>
              <a:t>program generating an average of $1 billion in annual economic activity and supporting 12,100 jobs each year. </a:t>
            </a:r>
          </a:p>
          <a:p>
            <a:pPr lvl="0"/>
            <a:r>
              <a:rPr lang="en-US" sz="1200" kern="1200" dirty="0">
                <a:solidFill>
                  <a:schemeClr val="tx1"/>
                </a:solidFill>
                <a:effectLst/>
                <a:latin typeface="+mn-lt"/>
                <a:ea typeface="+mn-ea"/>
                <a:cs typeface="+mn-cs"/>
              </a:rPr>
              <a:t>The CTA program helps farmers develop a conservation plan that will help their operation succeed. These plans provide a roadmap for producers, helping them meet both their production and natural resource goals.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unique ability to offer both financial and technical assistance helps ensure that we can meet the diverse needs of our customers.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translates into more conservation on the land because we can offer producers not only personalized advice from expert conservationists, but also the means to make those recommendations happen if the producer chooses to move forward.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holistic approach helps us ensure the highest level of customer service while at the same time providing the most conservation return on taxpayer investment. </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father of soil conservation Hugh Hammond Bennett said, “There is no virtue in planning merely for the sake of planning. Unless plans can be translated into action, planning becomes a profitless mental exercise.”</a:t>
            </a:r>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DC1755-625D-A742-ACDB-726AD4CDF29D}" type="slidenum">
              <a:rPr lang="en-US" smtClean="0"/>
              <a:t>6</a:t>
            </a:fld>
            <a:endParaRPr lang="en-US"/>
          </a:p>
        </p:txBody>
      </p:sp>
    </p:spTree>
    <p:extLst>
      <p:ext uri="{BB962C8B-B14F-4D97-AF65-F5344CB8AC3E}">
        <p14:creationId xmlns:p14="http://schemas.microsoft.com/office/powerpoint/2010/main" val="357790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B32D75-56B3-4529-9D09-62364543B0C4}" type="slidenum">
              <a:rPr lang="en-US" smtClean="0"/>
              <a:pPr/>
              <a:t>7</a:t>
            </a:fld>
            <a:endParaRPr lang="en-US"/>
          </a:p>
        </p:txBody>
      </p:sp>
    </p:spTree>
    <p:extLst>
      <p:ext uri="{BB962C8B-B14F-4D97-AF65-F5344CB8AC3E}">
        <p14:creationId xmlns:p14="http://schemas.microsoft.com/office/powerpoint/2010/main" val="426628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B32D75-56B3-4529-9D09-62364543B0C4}" type="slidenum">
              <a:rPr lang="en-US" smtClean="0"/>
              <a:pPr/>
              <a:t>8</a:t>
            </a:fld>
            <a:endParaRPr lang="en-US"/>
          </a:p>
        </p:txBody>
      </p:sp>
    </p:spTree>
    <p:extLst>
      <p:ext uri="{BB962C8B-B14F-4D97-AF65-F5344CB8AC3E}">
        <p14:creationId xmlns:p14="http://schemas.microsoft.com/office/powerpoint/2010/main" val="16246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B32D75-56B3-4529-9D09-62364543B0C4}" type="slidenum">
              <a:rPr lang="en-US" smtClean="0"/>
              <a:pPr/>
              <a:t>9</a:t>
            </a:fld>
            <a:endParaRPr lang="en-US"/>
          </a:p>
        </p:txBody>
      </p:sp>
    </p:spTree>
    <p:extLst>
      <p:ext uri="{BB962C8B-B14F-4D97-AF65-F5344CB8AC3E}">
        <p14:creationId xmlns:p14="http://schemas.microsoft.com/office/powerpoint/2010/main" val="4140101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RCS Template 1">
    <p:spTree>
      <p:nvGrpSpPr>
        <p:cNvPr id="1" name=""/>
        <p:cNvGrpSpPr/>
        <p:nvPr/>
      </p:nvGrpSpPr>
      <p:grpSpPr>
        <a:xfrm>
          <a:off x="0" y="0"/>
          <a:ext cx="0" cy="0"/>
          <a:chOff x="0" y="0"/>
          <a:chExt cx="0" cy="0"/>
        </a:xfrm>
      </p:grpSpPr>
      <p:pic>
        <p:nvPicPr>
          <p:cNvPr id="17" name="Picture 16" descr="DSC_0170.jpg"/>
          <p:cNvPicPr>
            <a:picLocks noChangeAspect="1"/>
          </p:cNvPicPr>
          <p:nvPr userDrawn="1"/>
        </p:nvPicPr>
        <p:blipFill>
          <a:blip r:embed="rId2" cstate="print"/>
          <a:srcRect l="7924" r="41889"/>
          <a:stretch>
            <a:fillRect/>
          </a:stretch>
        </p:blipFill>
        <p:spPr>
          <a:xfrm>
            <a:off x="0" y="0"/>
            <a:ext cx="1447800" cy="4343400"/>
          </a:xfrm>
          <a:prstGeom prst="rect">
            <a:avLst/>
          </a:prstGeom>
        </p:spPr>
      </p:pic>
      <p:grpSp>
        <p:nvGrpSpPr>
          <p:cNvPr id="23" name="Group 22"/>
          <p:cNvGrpSpPr/>
          <p:nvPr userDrawn="1"/>
        </p:nvGrpSpPr>
        <p:grpSpPr>
          <a:xfrm>
            <a:off x="0" y="4267200"/>
            <a:ext cx="2209800" cy="2590800"/>
            <a:chOff x="152400" y="4419600"/>
            <a:chExt cx="2209800" cy="2590800"/>
          </a:xfrm>
          <a:solidFill>
            <a:srgbClr val="34411B"/>
          </a:solidFill>
        </p:grpSpPr>
        <p:sp>
          <p:nvSpPr>
            <p:cNvPr id="19" name="Rectangle 18"/>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52400" y="4419600"/>
              <a:ext cx="2209800" cy="228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userDrawn="1"/>
          </p:nvSpPr>
          <p:spPr>
            <a:xfrm>
              <a:off x="152400" y="4674275"/>
              <a:ext cx="1447800" cy="2031325"/>
            </a:xfrm>
            <a:prstGeom prst="rect">
              <a:avLst/>
            </a:prstGeom>
            <a:grp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a:t>
              </a:r>
              <a:endParaRPr lang="en-US" sz="1400" b="1" i="1" dirty="0">
                <a:solidFill>
                  <a:schemeClr val="accent3">
                    <a:lumMod val="50000"/>
                  </a:schemeClr>
                </a:solidFill>
                <a:latin typeface="Times New Roman" pitchFamily="18" charset="0"/>
                <a:cs typeface="Times New Roman" pitchFamily="18" charset="0"/>
              </a:endParaRPr>
            </a:p>
          </p:txBody>
        </p:sp>
        <p:sp>
          <p:nvSpPr>
            <p:cNvPr id="22" name="TextBox 21"/>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sp>
        <p:nvSpPr>
          <p:cNvPr id="13" name="Rectangle 12"/>
          <p:cNvSpPr/>
          <p:nvPr userDrawn="1"/>
        </p:nvSpPr>
        <p:spPr>
          <a:xfrm>
            <a:off x="1447800" y="0"/>
            <a:ext cx="7696200" cy="68580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ignature_color.jpg"/>
          <p:cNvPicPr>
            <a:picLocks noChangeAspect="1"/>
          </p:cNvPicPr>
          <p:nvPr userDrawn="1"/>
        </p:nvPicPr>
        <p:blipFill>
          <a:blip r:embed="rId3" cstate="print"/>
          <a:stretch>
            <a:fillRect/>
          </a:stretch>
        </p:blipFill>
        <p:spPr>
          <a:xfrm>
            <a:off x="1524000" y="5791200"/>
            <a:ext cx="2286000" cy="711200"/>
          </a:xfrm>
          <a:prstGeom prst="rect">
            <a:avLst/>
          </a:prstGeom>
        </p:spPr>
      </p:pic>
      <p:sp>
        <p:nvSpPr>
          <p:cNvPr id="2" name="Title 1"/>
          <p:cNvSpPr>
            <a:spLocks noGrp="1"/>
          </p:cNvSpPr>
          <p:nvPr>
            <p:ph type="ctrTitle"/>
          </p:nvPr>
        </p:nvSpPr>
        <p:spPr>
          <a:xfrm>
            <a:off x="1600200" y="1905000"/>
            <a:ext cx="72390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057400" y="3657600"/>
            <a:ext cx="63246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5F0D8-623D-4A5C-AF5C-0376CCC11549}" type="datetimeFigureOut">
              <a:rPr lang="en-US" smtClean="0"/>
              <a:pPr/>
              <a:t>4/19/18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55F0D8-623D-4A5C-AF5C-0376CCC11549}"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55F0D8-623D-4A5C-AF5C-0376CCC11549}"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5F0D8-623D-4A5C-AF5C-0376CCC11549}"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5F0D8-623D-4A5C-AF5C-0376CCC11549}"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214" y="779400"/>
            <a:ext cx="888218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8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RCS Slide Template body slides">
    <p:spTree>
      <p:nvGrpSpPr>
        <p:cNvPr id="1" name=""/>
        <p:cNvGrpSpPr/>
        <p:nvPr/>
      </p:nvGrpSpPr>
      <p:grpSpPr>
        <a:xfrm>
          <a:off x="0" y="0"/>
          <a:ext cx="0" cy="0"/>
          <a:chOff x="0" y="0"/>
          <a:chExt cx="0" cy="0"/>
        </a:xfrm>
      </p:grpSpPr>
      <p:pic>
        <p:nvPicPr>
          <p:cNvPr id="31" name="Picture 30" descr="DSC_0170.jpg"/>
          <p:cNvPicPr>
            <a:picLocks noChangeAspect="1"/>
          </p:cNvPicPr>
          <p:nvPr userDrawn="1"/>
        </p:nvPicPr>
        <p:blipFill>
          <a:blip r:embed="rId2" cstate="print"/>
          <a:srcRect l="7924" r="41889"/>
          <a:stretch>
            <a:fillRect/>
          </a:stretch>
        </p:blipFill>
        <p:spPr>
          <a:xfrm>
            <a:off x="0" y="0"/>
            <a:ext cx="1447800" cy="4343400"/>
          </a:xfrm>
          <a:prstGeom prst="rect">
            <a:avLst/>
          </a:prstGeom>
        </p:spPr>
      </p:pic>
      <p:grpSp>
        <p:nvGrpSpPr>
          <p:cNvPr id="26" name="Group 25"/>
          <p:cNvGrpSpPr/>
          <p:nvPr userDrawn="1"/>
        </p:nvGrpSpPr>
        <p:grpSpPr>
          <a:xfrm>
            <a:off x="0" y="4267200"/>
            <a:ext cx="2209800" cy="2590800"/>
            <a:chOff x="152400" y="4419600"/>
            <a:chExt cx="2209800" cy="2590800"/>
          </a:xfrm>
          <a:solidFill>
            <a:srgbClr val="643200"/>
          </a:solidFill>
        </p:grpSpPr>
        <p:sp>
          <p:nvSpPr>
            <p:cNvPr id="27" name="Rectangle 26"/>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152400" y="4419600"/>
              <a:ext cx="2209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52400" y="4674275"/>
              <a:ext cx="1447800" cy="203132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a:t>
              </a:r>
              <a:endParaRPr lang="en-US" sz="1400" b="1" i="1" dirty="0">
                <a:solidFill>
                  <a:schemeClr val="accent6">
                    <a:lumMod val="50000"/>
                  </a:schemeClr>
                </a:solidFill>
                <a:latin typeface="Times New Roman" pitchFamily="18" charset="0"/>
                <a:cs typeface="Times New Roman" pitchFamily="18" charset="0"/>
              </a:endParaRPr>
            </a:p>
          </p:txBody>
        </p:sp>
        <p:sp>
          <p:nvSpPr>
            <p:cNvPr id="30" name="TextBox 29"/>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pic>
        <p:nvPicPr>
          <p:cNvPr id="17" name="Picture 16" descr="signature_color.jpg"/>
          <p:cNvPicPr>
            <a:picLocks noChangeAspect="1"/>
          </p:cNvPicPr>
          <p:nvPr userDrawn="1"/>
        </p:nvPicPr>
        <p:blipFill>
          <a:blip r:embed="rId3" cstate="print"/>
          <a:stretch>
            <a:fillRect/>
          </a:stretch>
        </p:blipFill>
        <p:spPr>
          <a:xfrm>
            <a:off x="1524000" y="5791200"/>
            <a:ext cx="2286000" cy="711200"/>
          </a:xfrm>
          <a:prstGeom prst="rect">
            <a:avLst/>
          </a:prstGeom>
        </p:spPr>
      </p:pic>
      <p:pic>
        <p:nvPicPr>
          <p:cNvPr id="20" name="Picture 19" descr="NRCScolor.jpg"/>
          <p:cNvPicPr>
            <a:picLocks noChangeAspect="1"/>
          </p:cNvPicPr>
          <p:nvPr userDrawn="1"/>
        </p:nvPicPr>
        <p:blipFill>
          <a:blip r:embed="rId4" cstate="print"/>
          <a:stretch>
            <a:fillRect/>
          </a:stretch>
        </p:blipFill>
        <p:spPr>
          <a:xfrm>
            <a:off x="8001000" y="6324600"/>
            <a:ext cx="893869" cy="272299"/>
          </a:xfrm>
          <a:prstGeom prst="rect">
            <a:avLst/>
          </a:prstGeom>
        </p:spPr>
      </p:pic>
      <p:grpSp>
        <p:nvGrpSpPr>
          <p:cNvPr id="34" name="Group 33"/>
          <p:cNvGrpSpPr/>
          <p:nvPr userDrawn="1"/>
        </p:nvGrpSpPr>
        <p:grpSpPr>
          <a:xfrm>
            <a:off x="0" y="4267200"/>
            <a:ext cx="2209800" cy="2590800"/>
            <a:chOff x="152400" y="4419600"/>
            <a:chExt cx="2209800" cy="2590800"/>
          </a:xfrm>
          <a:solidFill>
            <a:srgbClr val="34411B"/>
          </a:solidFill>
        </p:grpSpPr>
        <p:sp>
          <p:nvSpPr>
            <p:cNvPr id="35" name="Rectangle 34"/>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152400" y="4419600"/>
              <a:ext cx="2209800" cy="228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52400" y="4674275"/>
              <a:ext cx="1447800" cy="2031325"/>
            </a:xfrm>
            <a:prstGeom prst="rect">
              <a:avLst/>
            </a:prstGeom>
            <a:grp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a:t>
              </a:r>
              <a:endParaRPr lang="en-US" sz="1400" b="1" i="1" dirty="0">
                <a:solidFill>
                  <a:schemeClr val="accent3">
                    <a:lumMod val="50000"/>
                  </a:schemeClr>
                </a:solidFill>
                <a:latin typeface="Times New Roman" pitchFamily="18" charset="0"/>
                <a:cs typeface="Times New Roman" pitchFamily="18" charset="0"/>
              </a:endParaRPr>
            </a:p>
          </p:txBody>
        </p:sp>
        <p:sp>
          <p:nvSpPr>
            <p:cNvPr id="38" name="TextBox 37"/>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19" name="Rectangle 18"/>
          <p:cNvSpPr/>
          <p:nvPr userDrawn="1"/>
        </p:nvSpPr>
        <p:spPr>
          <a:xfrm>
            <a:off x="1447800" y="0"/>
            <a:ext cx="7696200" cy="68580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274638"/>
            <a:ext cx="7010400" cy="1143000"/>
          </a:xfrm>
        </p:spPr>
        <p:txBody>
          <a:bodyPr>
            <a:normAutofit/>
          </a:bodyPr>
          <a:lstStyle>
            <a:lvl1pPr>
              <a:defRPr sz="40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676400" y="1600200"/>
            <a:ext cx="70104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p:cNvSpPr/>
          <p:nvPr userDrawn="1"/>
        </p:nvSpPr>
        <p:spPr>
          <a:xfrm>
            <a:off x="4447290" y="6354246"/>
            <a:ext cx="4477764" cy="369332"/>
          </a:xfrm>
          <a:prstGeom prst="rect">
            <a:avLst/>
          </a:prstGeom>
        </p:spPr>
        <p:txBody>
          <a:bodyPr wrap="none">
            <a:spAutoFit/>
          </a:bodyPr>
          <a:lstStyle/>
          <a:p>
            <a:pPr algn="r"/>
            <a:r>
              <a:rPr lang="en-US" dirty="0">
                <a:solidFill>
                  <a:schemeClr val="bg1">
                    <a:lumMod val="65000"/>
                  </a:schemeClr>
                </a:solidFill>
              </a:rPr>
              <a:t>USDA Natural Resources Conservation Service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NRCS Template 1">
    <p:spTree>
      <p:nvGrpSpPr>
        <p:cNvPr id="1" name=""/>
        <p:cNvGrpSpPr/>
        <p:nvPr/>
      </p:nvGrpSpPr>
      <p:grpSpPr>
        <a:xfrm>
          <a:off x="0" y="0"/>
          <a:ext cx="0" cy="0"/>
          <a:chOff x="0" y="0"/>
          <a:chExt cx="0" cy="0"/>
        </a:xfrm>
      </p:grpSpPr>
      <p:pic>
        <p:nvPicPr>
          <p:cNvPr id="26" name="Picture 25" descr="DSC_0170.jpg"/>
          <p:cNvPicPr>
            <a:picLocks noChangeAspect="1"/>
          </p:cNvPicPr>
          <p:nvPr userDrawn="1"/>
        </p:nvPicPr>
        <p:blipFill>
          <a:blip r:embed="rId2" cstate="print"/>
          <a:srcRect l="7924" r="41889"/>
          <a:stretch>
            <a:fillRect/>
          </a:stretch>
        </p:blipFill>
        <p:spPr>
          <a:xfrm>
            <a:off x="0" y="0"/>
            <a:ext cx="1447800" cy="4343400"/>
          </a:xfrm>
          <a:prstGeom prst="rect">
            <a:avLst/>
          </a:prstGeom>
        </p:spPr>
      </p:pic>
      <p:grpSp>
        <p:nvGrpSpPr>
          <p:cNvPr id="16" name="Group 15"/>
          <p:cNvGrpSpPr/>
          <p:nvPr userDrawn="1"/>
        </p:nvGrpSpPr>
        <p:grpSpPr>
          <a:xfrm>
            <a:off x="0" y="4267200"/>
            <a:ext cx="2209800" cy="2590800"/>
            <a:chOff x="152400" y="4419600"/>
            <a:chExt cx="2209800" cy="2590800"/>
          </a:xfrm>
          <a:solidFill>
            <a:srgbClr val="643200"/>
          </a:solidFill>
        </p:grpSpPr>
        <p:sp>
          <p:nvSpPr>
            <p:cNvPr id="17" name="Rectangle 16"/>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52400" y="4419600"/>
              <a:ext cx="2209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userDrawn="1"/>
          </p:nvSpPr>
          <p:spPr>
            <a:xfrm>
              <a:off x="152400" y="4674275"/>
              <a:ext cx="1447800" cy="203132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a:t>
              </a:r>
              <a:endParaRPr lang="en-US" sz="1400" b="1" i="1" dirty="0">
                <a:solidFill>
                  <a:schemeClr val="accent6">
                    <a:lumMod val="50000"/>
                  </a:schemeClr>
                </a:solidFill>
                <a:latin typeface="Times New Roman" pitchFamily="18" charset="0"/>
                <a:cs typeface="Times New Roman" pitchFamily="18" charset="0"/>
              </a:endParaRPr>
            </a:p>
          </p:txBody>
        </p:sp>
        <p:sp>
          <p:nvSpPr>
            <p:cNvPr id="25" name="TextBox 24"/>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grpSp>
        <p:nvGrpSpPr>
          <p:cNvPr id="27" name="Group 26"/>
          <p:cNvGrpSpPr/>
          <p:nvPr userDrawn="1"/>
        </p:nvGrpSpPr>
        <p:grpSpPr>
          <a:xfrm>
            <a:off x="0" y="4267200"/>
            <a:ext cx="2209800" cy="2590800"/>
            <a:chOff x="152400" y="4419600"/>
            <a:chExt cx="2209800" cy="2590800"/>
          </a:xfrm>
          <a:solidFill>
            <a:srgbClr val="34411B"/>
          </a:solidFill>
        </p:grpSpPr>
        <p:sp>
          <p:nvSpPr>
            <p:cNvPr id="28" name="Rectangle 27"/>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152400" y="4419600"/>
              <a:ext cx="2209800" cy="228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152400" y="4674275"/>
              <a:ext cx="1447800" cy="2031325"/>
            </a:xfrm>
            <a:prstGeom prst="rect">
              <a:avLst/>
            </a:prstGeom>
            <a:grp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a:t>
              </a:r>
              <a:endParaRPr lang="en-US" sz="1400" b="1" i="1" dirty="0">
                <a:solidFill>
                  <a:schemeClr val="accent3">
                    <a:lumMod val="50000"/>
                  </a:schemeClr>
                </a:solidFill>
                <a:latin typeface="Times New Roman" pitchFamily="18" charset="0"/>
                <a:cs typeface="Times New Roman" pitchFamily="18" charset="0"/>
              </a:endParaRPr>
            </a:p>
          </p:txBody>
        </p:sp>
        <p:sp>
          <p:nvSpPr>
            <p:cNvPr id="31" name="TextBox 30"/>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13" name="Rectangle 12"/>
          <p:cNvSpPr/>
          <p:nvPr userDrawn="1"/>
        </p:nvSpPr>
        <p:spPr>
          <a:xfrm>
            <a:off x="1447800" y="0"/>
            <a:ext cx="7696200" cy="68580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ignature_color.jpg"/>
          <p:cNvPicPr>
            <a:picLocks noChangeAspect="1"/>
          </p:cNvPicPr>
          <p:nvPr userDrawn="1"/>
        </p:nvPicPr>
        <p:blipFill>
          <a:blip r:embed="rId3" cstate="print"/>
          <a:stretch>
            <a:fillRect/>
          </a:stretch>
        </p:blipFill>
        <p:spPr>
          <a:xfrm>
            <a:off x="1524000" y="5791200"/>
            <a:ext cx="2286000" cy="711200"/>
          </a:xfrm>
          <a:prstGeom prst="rect">
            <a:avLst/>
          </a:prstGeom>
        </p:spPr>
      </p:pic>
      <p:sp>
        <p:nvSpPr>
          <p:cNvPr id="2" name="Title 1"/>
          <p:cNvSpPr>
            <a:spLocks noGrp="1"/>
          </p:cNvSpPr>
          <p:nvPr>
            <p:ph type="ctrTitle"/>
          </p:nvPr>
        </p:nvSpPr>
        <p:spPr>
          <a:xfrm>
            <a:off x="1600200" y="1905000"/>
            <a:ext cx="72390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057400" y="3657600"/>
            <a:ext cx="63246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NRCS Slide Template body slides">
    <p:spTree>
      <p:nvGrpSpPr>
        <p:cNvPr id="1" name=""/>
        <p:cNvGrpSpPr/>
        <p:nvPr/>
      </p:nvGrpSpPr>
      <p:grpSpPr>
        <a:xfrm>
          <a:off x="0" y="0"/>
          <a:ext cx="0" cy="0"/>
          <a:chOff x="0" y="0"/>
          <a:chExt cx="0" cy="0"/>
        </a:xfrm>
      </p:grpSpPr>
      <p:pic>
        <p:nvPicPr>
          <p:cNvPr id="29" name="Picture 28" descr="DSC_0170.jpg"/>
          <p:cNvPicPr>
            <a:picLocks noChangeAspect="1"/>
          </p:cNvPicPr>
          <p:nvPr userDrawn="1"/>
        </p:nvPicPr>
        <p:blipFill>
          <a:blip r:embed="rId2" cstate="print"/>
          <a:srcRect l="7924" r="41889"/>
          <a:stretch>
            <a:fillRect/>
          </a:stretch>
        </p:blipFill>
        <p:spPr>
          <a:xfrm>
            <a:off x="0" y="0"/>
            <a:ext cx="1447800" cy="4343400"/>
          </a:xfrm>
          <a:prstGeom prst="rect">
            <a:avLst/>
          </a:prstGeom>
        </p:spPr>
      </p:pic>
      <p:grpSp>
        <p:nvGrpSpPr>
          <p:cNvPr id="21" name="Group 20"/>
          <p:cNvGrpSpPr/>
          <p:nvPr userDrawn="1"/>
        </p:nvGrpSpPr>
        <p:grpSpPr>
          <a:xfrm>
            <a:off x="0" y="4267200"/>
            <a:ext cx="2209800" cy="2590800"/>
            <a:chOff x="152400" y="4419600"/>
            <a:chExt cx="2209800" cy="2590800"/>
          </a:xfrm>
          <a:solidFill>
            <a:srgbClr val="643200"/>
          </a:solidFill>
        </p:grpSpPr>
        <p:sp>
          <p:nvSpPr>
            <p:cNvPr id="23" name="Rectangle 22"/>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152400" y="4419600"/>
              <a:ext cx="2209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152400" y="4674275"/>
              <a:ext cx="1447800" cy="2031325"/>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  </a:t>
              </a:r>
              <a:r>
                <a:rPr lang="en-US" sz="1400" b="1" i="1" dirty="0">
                  <a:solidFill>
                    <a:schemeClr val="accent6">
                      <a:lumMod val="50000"/>
                    </a:schemeClr>
                  </a:solidFill>
                  <a:latin typeface="Times New Roman" pitchFamily="18" charset="0"/>
                  <a:cs typeface="Times New Roman" pitchFamily="18" charset="0"/>
                </a:rPr>
                <a:t>Soil  Water  Air  Plants</a:t>
              </a:r>
              <a:r>
                <a:rPr lang="en-US" sz="1400" b="1" i="1" baseline="0" dirty="0">
                  <a:solidFill>
                    <a:schemeClr val="accent6">
                      <a:lumMod val="50000"/>
                    </a:schemeClr>
                  </a:solidFill>
                  <a:latin typeface="Times New Roman" pitchFamily="18" charset="0"/>
                  <a:cs typeface="Times New Roman" pitchFamily="18" charset="0"/>
                </a:rPr>
                <a:t>  Animals  People</a:t>
              </a:r>
              <a:endParaRPr lang="en-US" sz="1400" b="1" i="1" dirty="0">
                <a:solidFill>
                  <a:schemeClr val="accent6">
                    <a:lumMod val="50000"/>
                  </a:schemeClr>
                </a:solidFill>
                <a:latin typeface="Times New Roman" pitchFamily="18" charset="0"/>
                <a:cs typeface="Times New Roman" pitchFamily="18" charset="0"/>
              </a:endParaRPr>
            </a:p>
          </p:txBody>
        </p:sp>
        <p:sp>
          <p:nvSpPr>
            <p:cNvPr id="28" name="TextBox 27"/>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pic>
        <p:nvPicPr>
          <p:cNvPr id="17" name="Picture 16" descr="signature_color.jpg"/>
          <p:cNvPicPr>
            <a:picLocks noChangeAspect="1"/>
          </p:cNvPicPr>
          <p:nvPr userDrawn="1"/>
        </p:nvPicPr>
        <p:blipFill>
          <a:blip r:embed="rId3" cstate="print"/>
          <a:stretch>
            <a:fillRect/>
          </a:stretch>
        </p:blipFill>
        <p:spPr>
          <a:xfrm>
            <a:off x="1524000" y="5791200"/>
            <a:ext cx="2286000" cy="711200"/>
          </a:xfrm>
          <a:prstGeom prst="rect">
            <a:avLst/>
          </a:prstGeom>
        </p:spPr>
      </p:pic>
      <p:grpSp>
        <p:nvGrpSpPr>
          <p:cNvPr id="30" name="Group 29"/>
          <p:cNvGrpSpPr/>
          <p:nvPr userDrawn="1"/>
        </p:nvGrpSpPr>
        <p:grpSpPr>
          <a:xfrm>
            <a:off x="0" y="4267200"/>
            <a:ext cx="2209800" cy="2590800"/>
            <a:chOff x="152400" y="4419600"/>
            <a:chExt cx="2209800" cy="2590800"/>
          </a:xfrm>
          <a:solidFill>
            <a:srgbClr val="34411B"/>
          </a:solidFill>
        </p:grpSpPr>
        <p:sp>
          <p:nvSpPr>
            <p:cNvPr id="31" name="Rectangle 30"/>
            <p:cNvSpPr/>
            <p:nvPr userDrawn="1"/>
          </p:nvSpPr>
          <p:spPr>
            <a:xfrm>
              <a:off x="152400" y="4495800"/>
              <a:ext cx="1447800" cy="251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152400" y="4419600"/>
              <a:ext cx="2209800" cy="228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userDrawn="1"/>
          </p:nvSpPr>
          <p:spPr>
            <a:xfrm>
              <a:off x="152400" y="4674275"/>
              <a:ext cx="1447800" cy="2031325"/>
            </a:xfrm>
            <a:prstGeom prst="rect">
              <a:avLst/>
            </a:prstGeom>
            <a:grp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  </a:t>
              </a:r>
              <a:r>
                <a:rPr lang="en-US" sz="1400" b="1" i="1" dirty="0">
                  <a:solidFill>
                    <a:schemeClr val="accent3">
                      <a:lumMod val="50000"/>
                    </a:schemeClr>
                  </a:solidFill>
                  <a:latin typeface="Times New Roman" pitchFamily="18" charset="0"/>
                  <a:cs typeface="Times New Roman" pitchFamily="18" charset="0"/>
                </a:rPr>
                <a:t>Soil  Water  Air  Plants</a:t>
              </a:r>
              <a:r>
                <a:rPr lang="en-US" sz="1400" b="1" i="1" baseline="0" dirty="0">
                  <a:solidFill>
                    <a:schemeClr val="accent3">
                      <a:lumMod val="50000"/>
                    </a:schemeClr>
                  </a:solidFill>
                  <a:latin typeface="Times New Roman" pitchFamily="18" charset="0"/>
                  <a:cs typeface="Times New Roman" pitchFamily="18" charset="0"/>
                </a:rPr>
                <a:t>  Animals  People</a:t>
              </a:r>
              <a:endParaRPr lang="en-US" sz="1400" b="1" i="1" dirty="0">
                <a:solidFill>
                  <a:schemeClr val="accent3">
                    <a:lumMod val="50000"/>
                  </a:schemeClr>
                </a:solidFill>
                <a:latin typeface="Times New Roman" pitchFamily="18" charset="0"/>
                <a:cs typeface="Times New Roman" pitchFamily="18" charset="0"/>
              </a:endParaRPr>
            </a:p>
          </p:txBody>
        </p:sp>
        <p:sp>
          <p:nvSpPr>
            <p:cNvPr id="34" name="TextBox 33"/>
            <p:cNvSpPr txBox="1"/>
            <p:nvPr userDrawn="1"/>
          </p:nvSpPr>
          <p:spPr>
            <a:xfrm>
              <a:off x="228600" y="5638800"/>
              <a:ext cx="1295400" cy="1200329"/>
            </a:xfrm>
            <a:prstGeom prst="rect">
              <a:avLst/>
            </a:prstGeom>
            <a:noFill/>
          </p:spPr>
          <p:txBody>
            <a:bodyPr wrap="square" rtlCol="0">
              <a:spAutoFit/>
            </a:bodyPr>
            <a:lstStyle/>
            <a:p>
              <a:pPr algn="ctr"/>
              <a:r>
                <a:rPr lang="en-US" b="1" dirty="0">
                  <a:solidFill>
                    <a:schemeClr val="bg1"/>
                  </a:solidFill>
                  <a:latin typeface="Georgia" pitchFamily="18" charset="0"/>
                </a:rPr>
                <a:t>Helping</a:t>
              </a:r>
              <a:r>
                <a:rPr lang="en-US" b="1" baseline="0" dirty="0">
                  <a:solidFill>
                    <a:schemeClr val="bg1"/>
                  </a:solidFill>
                  <a:latin typeface="Georgia" pitchFamily="18" charset="0"/>
                </a:rPr>
                <a:t> People</a:t>
              </a:r>
            </a:p>
            <a:p>
              <a:pPr algn="ctr"/>
              <a:r>
                <a:rPr lang="en-US" b="1" baseline="0" dirty="0">
                  <a:solidFill>
                    <a:schemeClr val="bg1"/>
                  </a:solidFill>
                  <a:latin typeface="Georgia" pitchFamily="18" charset="0"/>
                </a:rPr>
                <a:t>Help the</a:t>
              </a:r>
            </a:p>
            <a:p>
              <a:pPr algn="ctr"/>
              <a:r>
                <a:rPr lang="en-US" b="1" baseline="0" dirty="0">
                  <a:solidFill>
                    <a:schemeClr val="bg1"/>
                  </a:solidFill>
                  <a:latin typeface="Georgia" pitchFamily="18" charset="0"/>
                </a:rPr>
                <a:t>Land</a:t>
              </a:r>
              <a:endParaRPr lang="en-US" b="1" dirty="0">
                <a:solidFill>
                  <a:schemeClr val="bg1"/>
                </a:solidFill>
                <a:latin typeface="Georgia" pitchFamily="18" charset="0"/>
              </a:endParaRPr>
            </a:p>
          </p:txBody>
        </p:sp>
      </p:grpSp>
      <p:sp>
        <p:nvSpPr>
          <p:cNvPr id="19" name="Rectangle 18"/>
          <p:cNvSpPr/>
          <p:nvPr userDrawn="1"/>
        </p:nvSpPr>
        <p:spPr>
          <a:xfrm>
            <a:off x="1447800" y="0"/>
            <a:ext cx="7696200" cy="68580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400" y="274638"/>
            <a:ext cx="7010400" cy="1143000"/>
          </a:xfrm>
        </p:spPr>
        <p:txBody>
          <a:bodyPr>
            <a:normAutofit/>
          </a:bodyPr>
          <a:lstStyle>
            <a:lvl1pPr>
              <a:defRPr sz="40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676400" y="1600200"/>
            <a:ext cx="70104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descr="NRCScolor.jpg"/>
          <p:cNvPicPr>
            <a:picLocks noChangeAspect="1"/>
          </p:cNvPicPr>
          <p:nvPr userDrawn="1"/>
        </p:nvPicPr>
        <p:blipFill>
          <a:blip r:embed="rId4" cstate="print"/>
          <a:stretch>
            <a:fillRect/>
          </a:stretch>
        </p:blipFill>
        <p:spPr>
          <a:xfrm>
            <a:off x="8001000" y="6324600"/>
            <a:ext cx="893869" cy="2722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5F0D8-623D-4A5C-AF5C-0376CCC11549}" type="datetimeFigureOut">
              <a:rPr lang="en-US" smtClean="0"/>
              <a:pPr/>
              <a:t>4/19/18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5F0D8-623D-4A5C-AF5C-0376CCC11549}" type="datetimeFigureOut">
              <a:rPr lang="en-US" smtClean="0"/>
              <a:pPr/>
              <a:t>4/19/18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5F0D8-623D-4A5C-AF5C-0376CCC11549}" type="datetimeFigureOut">
              <a:rPr lang="en-US" smtClean="0"/>
              <a:pPr/>
              <a:t>4/19/18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5F0D8-623D-4A5C-AF5C-0376CCC11549}" type="datetimeFigureOut">
              <a:rPr lang="en-US" smtClean="0"/>
              <a:pPr/>
              <a:t>4/19/18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5F0D8-623D-4A5C-AF5C-0376CCC11549}" type="datetimeFigureOut">
              <a:rPr lang="en-US" smtClean="0"/>
              <a:pPr/>
              <a:t>4/19/18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18AF5D-1415-4A95-B724-4328E954C0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5F0D8-623D-4A5C-AF5C-0376CCC11549}" type="datetimeFigureOut">
              <a:rPr lang="en-US" smtClean="0"/>
              <a:pPr/>
              <a:t>4/19/18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8AF5D-1415-4A95-B724-4328E954C0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47800" y="0"/>
            <a:ext cx="7696200" cy="434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419600" y="5410200"/>
            <a:ext cx="4572000" cy="1219200"/>
          </a:xfrm>
        </p:spPr>
        <p:txBody>
          <a:bodyPr>
            <a:normAutofit/>
          </a:bodyPr>
          <a:lstStyle/>
          <a:p>
            <a:pPr algn="r"/>
            <a:r>
              <a:rPr lang="en-US" sz="2400" b="1" dirty="0"/>
              <a:t>Darren Boudreaux</a:t>
            </a:r>
          </a:p>
          <a:p>
            <a:pPr algn="r"/>
            <a:r>
              <a:rPr lang="en-US" sz="1600" dirty="0"/>
              <a:t>Program Liaison</a:t>
            </a:r>
          </a:p>
          <a:p>
            <a:pPr algn="r"/>
            <a:r>
              <a:rPr lang="en-US" sz="1600" dirty="0"/>
              <a:t>USDA Natural Resources Conservation Service</a:t>
            </a:r>
          </a:p>
        </p:txBody>
      </p:sp>
      <p:sp>
        <p:nvSpPr>
          <p:cNvPr id="5" name="Rectangle 4"/>
          <p:cNvSpPr/>
          <p:nvPr/>
        </p:nvSpPr>
        <p:spPr>
          <a:xfrm>
            <a:off x="1447800" y="4267200"/>
            <a:ext cx="76962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676400" y="1066800"/>
            <a:ext cx="7239000" cy="26892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chemeClr val="bg1"/>
                </a:solidFill>
                <a:effectLst>
                  <a:outerShdw blurRad="50800" dist="38100" dir="2700000" algn="tl" rotWithShape="0">
                    <a:prstClr val="black">
                      <a:alpha val="40000"/>
                    </a:prstClr>
                  </a:outerShdw>
                </a:effectLst>
                <a:latin typeface="Arial" pitchFamily="34" charset="0"/>
                <a:ea typeface="+mj-ea"/>
                <a:cs typeface="Arial" pitchFamily="34" charset="0"/>
              </a:rPr>
              <a:t>Assistance Available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solidFill>
                  <a:schemeClr val="bg1"/>
                </a:solidFill>
                <a:effectLst>
                  <a:outerShdw blurRad="50800" dist="38100" dir="2700000" algn="tl" rotWithShape="0">
                    <a:prstClr val="black">
                      <a:alpha val="40000"/>
                    </a:prstClr>
                  </a:outerShdw>
                </a:effectLst>
                <a:latin typeface="Arial" pitchFamily="34" charset="0"/>
                <a:ea typeface="+mj-ea"/>
                <a:cs typeface="Arial" pitchFamily="34" charset="0"/>
              </a:rPr>
              <a:t>Through the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5400" b="1" dirty="0">
                <a:effectLst>
                  <a:outerShdw blurRad="50800" dist="38100" dir="2700000" algn="tl" rotWithShape="0">
                    <a:prstClr val="black">
                      <a:alpha val="40000"/>
                    </a:prstClr>
                  </a:outerShdw>
                </a:effectLst>
                <a:latin typeface="Arial" pitchFamily="34" charset="0"/>
                <a:ea typeface="+mj-ea"/>
                <a:cs typeface="Arial" pitchFamily="34" charset="0"/>
              </a:rPr>
              <a:t>Natural Resources Conservation Service</a:t>
            </a:r>
          </a:p>
        </p:txBody>
      </p:sp>
      <p:sp>
        <p:nvSpPr>
          <p:cNvPr id="2" name="TextBox 1"/>
          <p:cNvSpPr txBox="1"/>
          <p:nvPr/>
        </p:nvSpPr>
        <p:spPr>
          <a:xfrm>
            <a:off x="5867400" y="4648200"/>
            <a:ext cx="3124200" cy="646331"/>
          </a:xfrm>
          <a:prstGeom prst="rect">
            <a:avLst/>
          </a:prstGeom>
          <a:noFill/>
        </p:spPr>
        <p:txBody>
          <a:bodyPr wrap="square" rtlCol="0">
            <a:spAutoFit/>
          </a:bodyPr>
          <a:lstStyle/>
          <a:p>
            <a:r>
              <a:rPr lang="en-US" b="1" dirty="0"/>
              <a:t>Presented by: Samuel A. Terry</a:t>
            </a:r>
          </a:p>
          <a:p>
            <a:r>
              <a:rPr lang="en-US" b="1" dirty="0"/>
              <a:t>	        Lacy Bellanger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81200" y="1447800"/>
            <a:ext cx="6705600" cy="4495800"/>
          </a:xfrm>
        </p:spPr>
        <p:txBody>
          <a:bodyPr>
            <a:noAutofit/>
          </a:bodyPr>
          <a:lstStyle/>
          <a:p>
            <a:pPr marL="0" indent="0">
              <a:lnSpc>
                <a:spcPct val="120000"/>
              </a:lnSpc>
              <a:spcBef>
                <a:spcPts val="0"/>
              </a:spcBef>
              <a:buNone/>
            </a:pPr>
            <a:r>
              <a:rPr lang="en-US" b="1" dirty="0"/>
              <a:t>Provide landowners and managers financial incentives for resource protection.</a:t>
            </a:r>
          </a:p>
        </p:txBody>
      </p:sp>
      <p:sp>
        <p:nvSpPr>
          <p:cNvPr id="7"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graphicFrame>
        <p:nvGraphicFramePr>
          <p:cNvPr id="6" name="Diagram 5"/>
          <p:cNvGraphicFramePr/>
          <p:nvPr>
            <p:extLst>
              <p:ext uri="{D42A27DB-BD31-4B8C-83A1-F6EECF244321}">
                <p14:modId xmlns:p14="http://schemas.microsoft.com/office/powerpoint/2010/main" val="3249185426"/>
              </p:ext>
            </p:extLst>
          </p:nvPr>
        </p:nvGraphicFramePr>
        <p:xfrm>
          <a:off x="838200" y="1423335"/>
          <a:ext cx="7149353" cy="489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40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graphicFrame>
        <p:nvGraphicFramePr>
          <p:cNvPr id="7" name="Diagram 6"/>
          <p:cNvGraphicFramePr/>
          <p:nvPr>
            <p:extLst>
              <p:ext uri="{D42A27DB-BD31-4B8C-83A1-F6EECF244321}">
                <p14:modId xmlns:p14="http://schemas.microsoft.com/office/powerpoint/2010/main" val="935941667"/>
              </p:ext>
            </p:extLst>
          </p:nvPr>
        </p:nvGraphicFramePr>
        <p:xfrm>
          <a:off x="2133600" y="1295400"/>
          <a:ext cx="6858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524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78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0"/>
            <a:ext cx="5867400" cy="4419600"/>
          </a:xfrm>
        </p:spPr>
        <p:txBody>
          <a:bodyPr>
            <a:noAutofit/>
          </a:bodyPr>
          <a:lstStyle/>
          <a:p>
            <a:pPr marL="0" indent="0">
              <a:lnSpc>
                <a:spcPct val="120000"/>
              </a:lnSpc>
              <a:spcBef>
                <a:spcPts val="0"/>
              </a:spcBef>
              <a:buNone/>
            </a:pPr>
            <a:r>
              <a:rPr lang="en-US" sz="2400" b="1" dirty="0"/>
              <a:t>Four Major Programs</a:t>
            </a:r>
          </a:p>
          <a:p>
            <a:pPr marL="346075" indent="-346075">
              <a:lnSpc>
                <a:spcPct val="120000"/>
              </a:lnSpc>
              <a:spcBef>
                <a:spcPts val="0"/>
              </a:spcBef>
            </a:pPr>
            <a:r>
              <a:rPr lang="en-US" sz="2200" dirty="0"/>
              <a:t>Environmental Quality Incentives Program</a:t>
            </a:r>
            <a:br>
              <a:rPr lang="en-US" sz="2200" dirty="0"/>
            </a:br>
            <a:endParaRPr lang="en-US" sz="2200" dirty="0"/>
          </a:p>
          <a:p>
            <a:pPr marL="346075" indent="-346075">
              <a:lnSpc>
                <a:spcPct val="120000"/>
              </a:lnSpc>
              <a:spcBef>
                <a:spcPts val="0"/>
              </a:spcBef>
            </a:pPr>
            <a:r>
              <a:rPr lang="en-US" sz="2200" dirty="0"/>
              <a:t>Conservation Stewardship Program</a:t>
            </a:r>
            <a:br>
              <a:rPr lang="en-US" sz="2200" dirty="0"/>
            </a:br>
            <a:endParaRPr lang="en-US" sz="2200" dirty="0"/>
          </a:p>
          <a:p>
            <a:pPr marL="346075" indent="-346075">
              <a:lnSpc>
                <a:spcPct val="120000"/>
              </a:lnSpc>
              <a:spcBef>
                <a:spcPts val="0"/>
              </a:spcBef>
            </a:pPr>
            <a:r>
              <a:rPr lang="en-US" sz="2200" dirty="0"/>
              <a:t>Agricultural Conservation Easement Program</a:t>
            </a:r>
            <a:br>
              <a:rPr lang="en-US" sz="2200" dirty="0"/>
            </a:br>
            <a:endParaRPr lang="en-US" sz="2200" dirty="0"/>
          </a:p>
          <a:p>
            <a:pPr marL="346075" indent="-346075">
              <a:lnSpc>
                <a:spcPct val="120000"/>
              </a:lnSpc>
              <a:spcBef>
                <a:spcPts val="0"/>
              </a:spcBef>
            </a:pPr>
            <a:r>
              <a:rPr lang="en-US" sz="2200" dirty="0"/>
              <a:t>Regional Conservation Partnership Program</a:t>
            </a:r>
          </a:p>
        </p:txBody>
      </p:sp>
      <p:sp>
        <p:nvSpPr>
          <p:cNvPr id="7"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6" name="TextBox 5"/>
          <p:cNvSpPr txBox="1"/>
          <p:nvPr/>
        </p:nvSpPr>
        <p:spPr>
          <a:xfrm>
            <a:off x="7848600" y="1447800"/>
            <a:ext cx="1143000" cy="4172605"/>
          </a:xfrm>
          <a:prstGeom prst="roundRect">
            <a:avLst/>
          </a:prstGeom>
          <a:solidFill>
            <a:srgbClr val="92D050"/>
          </a:solidFill>
          <a:effectLst>
            <a:outerShdw blurRad="50800" dist="38100" dir="2700000" algn="tl" rotWithShape="0">
              <a:prstClr val="black">
                <a:alpha val="40000"/>
              </a:prstClr>
            </a:outerShdw>
          </a:effectLst>
        </p:spPr>
        <p:txBody>
          <a:bodyPr wrap="square" rtlCol="0">
            <a:spAutoFit/>
          </a:bodyPr>
          <a:lstStyle/>
          <a:p>
            <a:endParaRPr lang="en-US" sz="2800" b="1" dirty="0"/>
          </a:p>
          <a:p>
            <a:r>
              <a:rPr lang="en-US" sz="2800" b="1" dirty="0"/>
              <a:t>EQIP</a:t>
            </a:r>
          </a:p>
          <a:p>
            <a:endParaRPr lang="en-US" sz="2800" b="1" dirty="0"/>
          </a:p>
          <a:p>
            <a:r>
              <a:rPr lang="en-US" sz="2800" b="1" dirty="0"/>
              <a:t>CSP</a:t>
            </a:r>
          </a:p>
          <a:p>
            <a:endParaRPr lang="en-US" sz="2800" b="1" dirty="0"/>
          </a:p>
          <a:p>
            <a:r>
              <a:rPr lang="en-US" sz="2800" b="1" dirty="0"/>
              <a:t>ACEP</a:t>
            </a:r>
          </a:p>
          <a:p>
            <a:endParaRPr lang="en-US" sz="2800" b="1" dirty="0"/>
          </a:p>
          <a:p>
            <a:r>
              <a:rPr lang="en-US" sz="2800" b="1" dirty="0"/>
              <a:t>RCPP</a:t>
            </a:r>
          </a:p>
          <a:p>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676400"/>
            <a:ext cx="3886200" cy="3886200"/>
          </a:xfrm>
        </p:spPr>
        <p:txBody>
          <a:bodyPr>
            <a:noAutofit/>
          </a:bodyPr>
          <a:lstStyle/>
          <a:p>
            <a:pPr marL="0" indent="0">
              <a:lnSpc>
                <a:spcPct val="120000"/>
              </a:lnSpc>
              <a:spcBef>
                <a:spcPts val="0"/>
              </a:spcBef>
              <a:buNone/>
            </a:pPr>
            <a:r>
              <a:rPr lang="en-US" b="1" dirty="0"/>
              <a:t>Environmental Quality Incentives Program</a:t>
            </a:r>
          </a:p>
        </p:txBody>
      </p:sp>
      <p:sp>
        <p:nvSpPr>
          <p:cNvPr id="4" name="TextBox 3"/>
          <p:cNvSpPr txBox="1"/>
          <p:nvPr/>
        </p:nvSpPr>
        <p:spPr>
          <a:xfrm>
            <a:off x="1600200" y="3619500"/>
            <a:ext cx="4353703"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Environmental Quality Incentives Program (EQIP) is a voluntary program that provides financial and technical assistance to agricultural producers through contracts up to a maximum term of ten years.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137" y="1713216"/>
            <a:ext cx="2746463" cy="4135124"/>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2662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676400"/>
            <a:ext cx="3886200" cy="3886200"/>
          </a:xfrm>
        </p:spPr>
        <p:txBody>
          <a:bodyPr>
            <a:noAutofit/>
          </a:bodyPr>
          <a:lstStyle/>
          <a:p>
            <a:pPr marL="0" indent="0">
              <a:lnSpc>
                <a:spcPct val="120000"/>
              </a:lnSpc>
              <a:spcBef>
                <a:spcPts val="0"/>
              </a:spcBef>
              <a:buNone/>
            </a:pPr>
            <a:r>
              <a:rPr lang="en-US" b="1" dirty="0"/>
              <a:t>Environmental Quality Incentives Program</a:t>
            </a:r>
          </a:p>
        </p:txBody>
      </p:sp>
      <p:sp>
        <p:nvSpPr>
          <p:cNvPr id="4" name="TextBox 3"/>
          <p:cNvSpPr txBox="1"/>
          <p:nvPr/>
        </p:nvSpPr>
        <p:spPr>
          <a:xfrm>
            <a:off x="1600200" y="3619500"/>
            <a:ext cx="7315200"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These contracts provide financial assistance to help plan and implement conservation practices that address natural resource concerns and for opportunities to improve soil, water, plant, animal, air and related resources on agricultural land and non-industrial private forestland.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9550"/>
          <a:stretch/>
        </p:blipFill>
        <p:spPr>
          <a:xfrm>
            <a:off x="5562600" y="1447801"/>
            <a:ext cx="3424719" cy="205740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
        <p:nvSpPr>
          <p:cNvPr id="6" name="Rectangle 5"/>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97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009964"/>
          </a:xfrm>
          <a:prstGeom prst="rect">
            <a:avLst/>
          </a:prstGeom>
        </p:spPr>
      </p:pic>
    </p:spTree>
    <p:extLst>
      <p:ext uri="{BB962C8B-B14F-4D97-AF65-F5344CB8AC3E}">
        <p14:creationId xmlns:p14="http://schemas.microsoft.com/office/powerpoint/2010/main" val="237707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76400" y="1371600"/>
            <a:ext cx="4191000" cy="1905000"/>
          </a:xfrm>
        </p:spPr>
        <p:txBody>
          <a:bodyPr>
            <a:noAutofit/>
          </a:bodyPr>
          <a:lstStyle/>
          <a:p>
            <a:pPr marL="0" indent="0">
              <a:lnSpc>
                <a:spcPct val="120000"/>
              </a:lnSpc>
              <a:spcBef>
                <a:spcPts val="0"/>
              </a:spcBef>
              <a:buNone/>
            </a:pPr>
            <a:r>
              <a:rPr lang="en-US" b="1" dirty="0"/>
              <a:t>Conservation Stewardship Program</a:t>
            </a:r>
          </a:p>
        </p:txBody>
      </p:sp>
      <p:sp>
        <p:nvSpPr>
          <p:cNvPr id="4" name="TextBox 3"/>
          <p:cNvSpPr txBox="1"/>
          <p:nvPr/>
        </p:nvSpPr>
        <p:spPr>
          <a:xfrm>
            <a:off x="1676400" y="3276600"/>
            <a:ext cx="327660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CSP provides technical and financial assistance to farmers and ranchers to actively manage and maintain existing conservation systems and to implement additional conservation activities on land in agricultural production.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440050"/>
            <a:ext cx="3810000" cy="2530522"/>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
        <p:nvSpPr>
          <p:cNvPr id="6" name="Rectangle 5"/>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634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35191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76400" y="1447800"/>
            <a:ext cx="3886200" cy="3886200"/>
          </a:xfrm>
        </p:spPr>
        <p:txBody>
          <a:bodyPr>
            <a:noAutofit/>
          </a:bodyPr>
          <a:lstStyle/>
          <a:p>
            <a:pPr marL="0" indent="0">
              <a:lnSpc>
                <a:spcPct val="120000"/>
              </a:lnSpc>
              <a:spcBef>
                <a:spcPts val="0"/>
              </a:spcBef>
              <a:buNone/>
            </a:pPr>
            <a:r>
              <a:rPr lang="en-US" b="1" dirty="0"/>
              <a:t>Agricultural Conservation Easement Program</a:t>
            </a:r>
          </a:p>
        </p:txBody>
      </p:sp>
      <p:sp>
        <p:nvSpPr>
          <p:cNvPr id="4" name="TextBox 3"/>
          <p:cNvSpPr txBox="1"/>
          <p:nvPr/>
        </p:nvSpPr>
        <p:spPr>
          <a:xfrm>
            <a:off x="1676400" y="3200400"/>
            <a:ext cx="3352800"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Farm Bill consolidates three conservation easement programs, WRP, FRPP, and GRP into a single program – ACEP - with two components, Wetlands Reserve Easements and Agricultural Lands Easements.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600200"/>
            <a:ext cx="3454143" cy="2293551"/>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
        <p:nvSpPr>
          <p:cNvPr id="7" name="Rectangle 6"/>
          <p:cNvSpPr/>
          <p:nvPr/>
        </p:nvSpPr>
        <p:spPr>
          <a:xfrm>
            <a:off x="5181600" y="5334000"/>
            <a:ext cx="38862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86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effectLst>
                  <a:outerShdw blurRad="50800" dist="38100" algn="l" rotWithShape="0">
                    <a:prstClr val="black">
                      <a:alpha val="40000"/>
                    </a:prstClr>
                  </a:outerShdw>
                </a:effectLst>
              </a:rPr>
              <a:t>Long History of Conservation</a:t>
            </a:r>
          </a:p>
        </p:txBody>
      </p:sp>
      <p:sp>
        <p:nvSpPr>
          <p:cNvPr id="3" name="Content Placeholder 2"/>
          <p:cNvSpPr>
            <a:spLocks noGrp="1"/>
          </p:cNvSpPr>
          <p:nvPr>
            <p:ph idx="1"/>
          </p:nvPr>
        </p:nvSpPr>
        <p:spPr/>
        <p:txBody>
          <a:bodyPr/>
          <a:lstStyle/>
          <a:p>
            <a:endParaRPr lang="en-US"/>
          </a:p>
        </p:txBody>
      </p:sp>
      <p:graphicFrame>
        <p:nvGraphicFramePr>
          <p:cNvPr id="5" name="Diagram 4"/>
          <p:cNvGraphicFramePr/>
          <p:nvPr/>
        </p:nvGraphicFramePr>
        <p:xfrm>
          <a:off x="1752600" y="1447800"/>
          <a:ext cx="2895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Dust Storm.jpg"/>
          <p:cNvPicPr>
            <a:picLocks noChangeAspect="1"/>
          </p:cNvPicPr>
          <p:nvPr/>
        </p:nvPicPr>
        <p:blipFill>
          <a:blip r:embed="rId8" cstate="print"/>
          <a:stretch>
            <a:fillRect/>
          </a:stretch>
        </p:blipFill>
        <p:spPr>
          <a:xfrm>
            <a:off x="4876800" y="1600200"/>
            <a:ext cx="4062815" cy="2680742"/>
          </a:xfrm>
          <a:prstGeom prst="roundRect">
            <a:avLst/>
          </a:prstGeom>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371600"/>
            <a:ext cx="5486400" cy="3886200"/>
          </a:xfrm>
        </p:spPr>
        <p:txBody>
          <a:bodyPr>
            <a:noAutofit/>
          </a:bodyPr>
          <a:lstStyle/>
          <a:p>
            <a:pPr marL="0" indent="0">
              <a:lnSpc>
                <a:spcPct val="120000"/>
              </a:lnSpc>
              <a:spcBef>
                <a:spcPts val="0"/>
              </a:spcBef>
              <a:buNone/>
            </a:pPr>
            <a:r>
              <a:rPr lang="en-US" b="1" dirty="0"/>
              <a:t>Agricultural Conservation Easement Program</a:t>
            </a:r>
          </a:p>
        </p:txBody>
      </p:sp>
      <p:sp>
        <p:nvSpPr>
          <p:cNvPr id="4" name="TextBox 3"/>
          <p:cNvSpPr txBox="1"/>
          <p:nvPr/>
        </p:nvSpPr>
        <p:spPr>
          <a:xfrm>
            <a:off x="1600200" y="2743200"/>
            <a:ext cx="5181600" cy="3477875"/>
          </a:xfrm>
          <a:prstGeom prst="rect">
            <a:avLst/>
          </a:prstGeom>
          <a:noFill/>
        </p:spPr>
        <p:txBody>
          <a:bodyPr wrap="square" rtlCol="0">
            <a:spAutoFit/>
          </a:bodyPr>
          <a:lstStyle/>
          <a:p>
            <a:pPr marL="285750" lvl="2" indent="-285750" defTabSz="1089025">
              <a:buClr>
                <a:srgbClr val="002060"/>
              </a:buClr>
              <a:buSzPct val="84000"/>
              <a:buFont typeface="Arial" panose="020B0604020202020204" pitchFamily="34" charset="0"/>
              <a:buChar char="•"/>
              <a:defRPr/>
            </a:pPr>
            <a:r>
              <a:rPr lang="en-US" sz="2000" dirty="0">
                <a:latin typeface="Arial" panose="020B0604020202020204" pitchFamily="34" charset="0"/>
                <a:cs typeface="Arial" panose="020B0604020202020204" pitchFamily="34" charset="0"/>
              </a:rPr>
              <a:t>Combine the purposes and coordinate the functions of the WRP, GRP,  and FRPP.</a:t>
            </a:r>
          </a:p>
          <a:p>
            <a:pPr marL="285750" lvl="2" indent="-285750" defTabSz="1089025">
              <a:buClr>
                <a:srgbClr val="002060"/>
              </a:buClr>
              <a:buSzPct val="84000"/>
              <a:buFont typeface="Arial" panose="020B0604020202020204" pitchFamily="34" charset="0"/>
              <a:buChar char="•"/>
              <a:defRPr/>
            </a:pPr>
            <a:r>
              <a:rPr lang="en-US" sz="2000" dirty="0">
                <a:latin typeface="Arial" panose="020B0604020202020204" pitchFamily="34" charset="0"/>
                <a:cs typeface="Arial" panose="020B0604020202020204" pitchFamily="34" charset="0"/>
              </a:rPr>
              <a:t>Restore, protect, and enhance wetlands on eligible land.</a:t>
            </a:r>
          </a:p>
          <a:p>
            <a:pPr marL="285750" lvl="2" indent="-285750" defTabSz="1089025">
              <a:buClr>
                <a:srgbClr val="002060"/>
              </a:buClr>
              <a:buSzPct val="84000"/>
              <a:buFont typeface="Arial" panose="020B0604020202020204" pitchFamily="34" charset="0"/>
              <a:buChar char="•"/>
              <a:defRPr/>
            </a:pPr>
            <a:r>
              <a:rPr lang="en-US" sz="2000" dirty="0">
                <a:latin typeface="Arial" panose="020B0604020202020204" pitchFamily="34" charset="0"/>
                <a:cs typeface="Arial" panose="020B0604020202020204" pitchFamily="34" charset="0"/>
              </a:rPr>
              <a:t>Protect the agricultural use, viability, and related conservation values of eligible land by limiting non-agricultural uses.  </a:t>
            </a:r>
          </a:p>
          <a:p>
            <a:pPr marL="285750" lvl="2" indent="-285750" defTabSz="1089025">
              <a:buClr>
                <a:srgbClr val="002060"/>
              </a:buClr>
              <a:buSzPct val="84000"/>
              <a:buFont typeface="Arial" panose="020B0604020202020204" pitchFamily="34" charset="0"/>
              <a:buChar char="•"/>
              <a:defRPr/>
            </a:pPr>
            <a:r>
              <a:rPr lang="en-US" sz="2000" dirty="0">
                <a:latin typeface="Arial" panose="020B0604020202020204" pitchFamily="34" charset="0"/>
                <a:cs typeface="Arial" panose="020B0604020202020204" pitchFamily="34" charset="0"/>
              </a:rPr>
              <a:t>Protect grazing uses and related conservation values by restoring and conserving eligible land.</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3334" t="133" r="57499" b="22050"/>
          <a:stretch/>
        </p:blipFill>
        <p:spPr>
          <a:xfrm>
            <a:off x="7086600" y="1219199"/>
            <a:ext cx="1863019" cy="5029201"/>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067003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82"/>
          <a:stretch/>
        </p:blipFill>
        <p:spPr>
          <a:xfrm>
            <a:off x="5867400" y="1417638"/>
            <a:ext cx="3173506" cy="249443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76400" y="1371600"/>
            <a:ext cx="3962400" cy="3886200"/>
          </a:xfrm>
        </p:spPr>
        <p:txBody>
          <a:bodyPr>
            <a:noAutofit/>
          </a:bodyPr>
          <a:lstStyle/>
          <a:p>
            <a:pPr marL="0" indent="0">
              <a:lnSpc>
                <a:spcPct val="120000"/>
              </a:lnSpc>
              <a:spcBef>
                <a:spcPts val="0"/>
              </a:spcBef>
              <a:buNone/>
            </a:pPr>
            <a:r>
              <a:rPr lang="en-US" b="1" dirty="0"/>
              <a:t>Agricultural Conservation Easement Program</a:t>
            </a:r>
          </a:p>
        </p:txBody>
      </p:sp>
      <p:sp>
        <p:nvSpPr>
          <p:cNvPr id="4" name="TextBox 3"/>
          <p:cNvSpPr txBox="1"/>
          <p:nvPr/>
        </p:nvSpPr>
        <p:spPr>
          <a:xfrm>
            <a:off x="1676400" y="3389055"/>
            <a:ext cx="6858000" cy="255454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Wetland Reserve Easement</a:t>
            </a:r>
          </a:p>
          <a:p>
            <a:r>
              <a:rPr lang="en-US" sz="2000" b="1" dirty="0">
                <a:latin typeface="Arial" panose="020B0604020202020204" pitchFamily="34" charset="0"/>
                <a:cs typeface="Arial" panose="020B0604020202020204" pitchFamily="34" charset="0"/>
              </a:rPr>
              <a:t>Component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Establishes ownership requirement prior to enrollment of 2 years.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Authorizes waiver process to allow enrollment of CRP land  established to trees.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 option to enroll stand-alone restoration cost-share agreements.</a:t>
            </a:r>
          </a:p>
        </p:txBody>
      </p:sp>
    </p:spTree>
    <p:extLst>
      <p:ext uri="{BB962C8B-B14F-4D97-AF65-F5344CB8AC3E}">
        <p14:creationId xmlns:p14="http://schemas.microsoft.com/office/powerpoint/2010/main" val="3233651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180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76400" y="1828800"/>
            <a:ext cx="5105400" cy="3886200"/>
          </a:xfrm>
        </p:spPr>
        <p:txBody>
          <a:bodyPr>
            <a:noAutofit/>
          </a:bodyPr>
          <a:lstStyle/>
          <a:p>
            <a:pPr marL="0" indent="0">
              <a:lnSpc>
                <a:spcPct val="120000"/>
              </a:lnSpc>
              <a:spcBef>
                <a:spcPts val="0"/>
              </a:spcBef>
              <a:buNone/>
            </a:pPr>
            <a:r>
              <a:rPr lang="en-US" b="1" dirty="0"/>
              <a:t>Regional Conservation Partnership Program</a:t>
            </a:r>
          </a:p>
        </p:txBody>
      </p:sp>
      <p:sp>
        <p:nvSpPr>
          <p:cNvPr id="4" name="TextBox 3"/>
          <p:cNvSpPr txBox="1"/>
          <p:nvPr/>
        </p:nvSpPr>
        <p:spPr>
          <a:xfrm>
            <a:off x="1676400" y="3352800"/>
            <a:ext cx="7239000"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RCPP promotes the implementation of conservation activities through partnership agreements and conservation program contracts with landowners and producers. </a:t>
            </a:r>
          </a:p>
        </p:txBody>
      </p:sp>
      <p:sp>
        <p:nvSpPr>
          <p:cNvPr id="5" name="Rectangle 4"/>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02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828800"/>
            <a:ext cx="5105400" cy="3886200"/>
          </a:xfrm>
        </p:spPr>
        <p:txBody>
          <a:bodyPr>
            <a:noAutofit/>
          </a:bodyPr>
          <a:lstStyle/>
          <a:p>
            <a:pPr marL="0" indent="0">
              <a:lnSpc>
                <a:spcPct val="120000"/>
              </a:lnSpc>
              <a:spcBef>
                <a:spcPts val="0"/>
              </a:spcBef>
              <a:buNone/>
            </a:pPr>
            <a:r>
              <a:rPr lang="en-US" b="1" dirty="0"/>
              <a:t>Regional Conservation Partnership Program</a:t>
            </a:r>
          </a:p>
        </p:txBody>
      </p:sp>
      <p:sp>
        <p:nvSpPr>
          <p:cNvPr id="4" name="TextBox 3"/>
          <p:cNvSpPr txBox="1"/>
          <p:nvPr/>
        </p:nvSpPr>
        <p:spPr>
          <a:xfrm>
            <a:off x="1600200" y="3352800"/>
            <a:ext cx="7315200" cy="1446550"/>
          </a:xfrm>
          <a:prstGeom prst="rect">
            <a:avLst/>
          </a:prstGeom>
          <a:noFill/>
        </p:spPr>
        <p:txBody>
          <a:bodyPr wrap="square" rtlCol="0">
            <a:spAutoFit/>
          </a:bodyPr>
          <a:lstStyle/>
          <a:p>
            <a:pPr fontAlgn="base">
              <a:spcBef>
                <a:spcPct val="30000"/>
              </a:spcBef>
              <a:spcAft>
                <a:spcPct val="0"/>
              </a:spcAft>
              <a:defRPr/>
            </a:pPr>
            <a:r>
              <a:rPr lang="en-US" sz="2200" dirty="0">
                <a:latin typeface="Arial" panose="020B0604020202020204" pitchFamily="34" charset="0"/>
                <a:cs typeface="Arial" panose="020B0604020202020204" pitchFamily="34" charset="0"/>
              </a:rPr>
              <a:t>Projects may focus on water quality and quantity, erosion, wildlife habitat, drought and flood control or other regional priorities.</a:t>
            </a:r>
          </a:p>
          <a:p>
            <a:endParaRPr lang="en-US" sz="2200" b="1" dirty="0">
              <a:latin typeface="Arial" panose="020B0604020202020204" pitchFamily="34" charset="0"/>
              <a:cs typeface="Arial" panose="020B0604020202020204" pitchFamily="34" charset="0"/>
            </a:endParaRPr>
          </a:p>
        </p:txBody>
      </p:sp>
      <p:sp>
        <p:nvSpPr>
          <p:cNvPr id="5" name="Rectangle 4"/>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01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828800"/>
            <a:ext cx="5105400" cy="3886200"/>
          </a:xfrm>
        </p:spPr>
        <p:txBody>
          <a:bodyPr>
            <a:noAutofit/>
          </a:bodyPr>
          <a:lstStyle/>
          <a:p>
            <a:pPr marL="0" indent="0">
              <a:lnSpc>
                <a:spcPct val="120000"/>
              </a:lnSpc>
              <a:spcBef>
                <a:spcPts val="0"/>
              </a:spcBef>
              <a:buNone/>
            </a:pPr>
            <a:r>
              <a:rPr lang="en-US" b="1" dirty="0"/>
              <a:t>Regional Conservation Partnership Program</a:t>
            </a:r>
          </a:p>
        </p:txBody>
      </p:sp>
      <p:sp>
        <p:nvSpPr>
          <p:cNvPr id="4" name="TextBox 3"/>
          <p:cNvSpPr txBox="1"/>
          <p:nvPr/>
        </p:nvSpPr>
        <p:spPr>
          <a:xfrm>
            <a:off x="1600200" y="3352800"/>
            <a:ext cx="7391400" cy="1785104"/>
          </a:xfrm>
          <a:prstGeom prst="rect">
            <a:avLst/>
          </a:prstGeom>
          <a:noFill/>
        </p:spPr>
        <p:txBody>
          <a:bodyPr wrap="square" rtlCol="0">
            <a:spAutoFit/>
          </a:bodyPr>
          <a:lstStyle/>
          <a:p>
            <a:pPr fontAlgn="base">
              <a:spcBef>
                <a:spcPct val="30000"/>
              </a:spcBef>
              <a:spcAft>
                <a:spcPct val="0"/>
              </a:spcAft>
              <a:defRPr/>
            </a:pPr>
            <a:r>
              <a:rPr lang="en-US" sz="2200" dirty="0">
                <a:latin typeface="Arial" panose="020B0604020202020204" pitchFamily="34" charset="0"/>
                <a:cs typeface="Arial" panose="020B0604020202020204" pitchFamily="34" charset="0"/>
              </a:rPr>
              <a:t>By encouraging partners to cooperate with producers, NRCS hopes to further the conservation, restoration, and sustainable use of soil, water, wildlife and related natural resources on a regional or watershed scale.</a:t>
            </a:r>
          </a:p>
          <a:p>
            <a:endParaRPr lang="en-US" sz="2200" b="1" dirty="0">
              <a:latin typeface="Arial" panose="020B0604020202020204" pitchFamily="34" charset="0"/>
              <a:cs typeface="Arial" panose="020B0604020202020204" pitchFamily="34" charset="0"/>
            </a:endParaRPr>
          </a:p>
        </p:txBody>
      </p:sp>
      <p:sp>
        <p:nvSpPr>
          <p:cNvPr id="5" name="Rectangle 4"/>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840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409700"/>
            <a:ext cx="5105400" cy="3886200"/>
          </a:xfrm>
        </p:spPr>
        <p:txBody>
          <a:bodyPr>
            <a:noAutofit/>
          </a:bodyPr>
          <a:lstStyle/>
          <a:p>
            <a:pPr marL="0" indent="0">
              <a:lnSpc>
                <a:spcPct val="120000"/>
              </a:lnSpc>
              <a:spcBef>
                <a:spcPts val="0"/>
              </a:spcBef>
              <a:buNone/>
            </a:pPr>
            <a:r>
              <a:rPr lang="en-US" b="1" dirty="0"/>
              <a:t>Regional Conservation Partnership Program</a:t>
            </a:r>
          </a:p>
        </p:txBody>
      </p:sp>
      <p:sp>
        <p:nvSpPr>
          <p:cNvPr id="4" name="TextBox 3"/>
          <p:cNvSpPr txBox="1"/>
          <p:nvPr/>
        </p:nvSpPr>
        <p:spPr>
          <a:xfrm>
            <a:off x="1600200" y="2819400"/>
            <a:ext cx="7239000" cy="3240887"/>
          </a:xfrm>
          <a:prstGeom prst="rect">
            <a:avLst/>
          </a:prstGeom>
          <a:noFill/>
        </p:spPr>
        <p:txBody>
          <a:bodyPr wrap="square" rtlCol="0">
            <a:spAutoFit/>
          </a:bodyPr>
          <a:lstStyle/>
          <a:p>
            <a:pPr marL="342900" indent="-342900" fontAlgn="base">
              <a:spcBef>
                <a:spcPct val="30000"/>
              </a:spcBef>
              <a:spcAft>
                <a:spcPct val="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NRCS may enter into partnership agreements with an eligible partner to implement a project that will assist eligible producers with installing and maintaining a conservation activity. </a:t>
            </a:r>
          </a:p>
          <a:p>
            <a:pPr marL="342900" indent="-342900" fontAlgn="base">
              <a:spcBef>
                <a:spcPct val="30000"/>
              </a:spcBef>
              <a:spcAft>
                <a:spcPct val="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NRCS will conduct a competitive process to select applications for partnership agreements and may assess and rank applications with similar conservation purposes as a group. </a:t>
            </a:r>
          </a:p>
          <a:p>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04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sp>
        <p:nvSpPr>
          <p:cNvPr id="3" name="Content Placeholder 2"/>
          <p:cNvSpPr>
            <a:spLocks noGrp="1"/>
          </p:cNvSpPr>
          <p:nvPr>
            <p:ph idx="1"/>
          </p:nvPr>
        </p:nvSpPr>
        <p:spPr>
          <a:xfrm>
            <a:off x="1600200" y="1828800"/>
            <a:ext cx="5105400" cy="3886200"/>
          </a:xfrm>
        </p:spPr>
        <p:txBody>
          <a:bodyPr>
            <a:noAutofit/>
          </a:bodyPr>
          <a:lstStyle/>
          <a:p>
            <a:pPr marL="0" indent="0">
              <a:lnSpc>
                <a:spcPct val="120000"/>
              </a:lnSpc>
              <a:spcBef>
                <a:spcPts val="0"/>
              </a:spcBef>
              <a:buNone/>
            </a:pPr>
            <a:r>
              <a:rPr lang="en-US" b="1" dirty="0"/>
              <a:t>Regional Conservation Partnership Program</a:t>
            </a:r>
          </a:p>
        </p:txBody>
      </p:sp>
      <p:sp>
        <p:nvSpPr>
          <p:cNvPr id="4" name="TextBox 3"/>
          <p:cNvSpPr txBox="1"/>
          <p:nvPr/>
        </p:nvSpPr>
        <p:spPr>
          <a:xfrm>
            <a:off x="1600200" y="3352800"/>
            <a:ext cx="7162800" cy="2123658"/>
          </a:xfrm>
          <a:prstGeom prst="rect">
            <a:avLst/>
          </a:prstGeom>
          <a:noFill/>
        </p:spPr>
        <p:txBody>
          <a:bodyPr wrap="square" rtlCol="0">
            <a:spAutoFit/>
          </a:bodyPr>
          <a:lstStyle/>
          <a:p>
            <a:pPr fontAlgn="base">
              <a:spcBef>
                <a:spcPct val="30000"/>
              </a:spcBef>
              <a:spcAft>
                <a:spcPct val="0"/>
              </a:spcAft>
              <a:defRPr/>
            </a:pPr>
            <a:r>
              <a:rPr lang="en-US" sz="2200" dirty="0">
                <a:latin typeface="Arial" panose="020B0604020202020204" pitchFamily="34" charset="0"/>
                <a:cs typeface="Arial" panose="020B0604020202020204" pitchFamily="34" charset="0"/>
              </a:rPr>
              <a:t>RCPP contracts with producers are implemented, as applicable, through the Agricultural Conservation Easement Program; the Environmental Quality Incentives Program; the Conservation Stewardship Program; or the Healthy Forests Reserve Program.</a:t>
            </a:r>
          </a:p>
          <a:p>
            <a:endParaRPr lang="en-US" sz="2200" b="1" dirty="0">
              <a:latin typeface="Arial" panose="020B0604020202020204" pitchFamily="34" charset="0"/>
              <a:cs typeface="Arial" panose="020B0604020202020204" pitchFamily="34" charset="0"/>
            </a:endParaRPr>
          </a:p>
        </p:txBody>
      </p:sp>
      <p:sp>
        <p:nvSpPr>
          <p:cNvPr id="5" name="Rectangle 4"/>
          <p:cNvSpPr/>
          <p:nvPr/>
        </p:nvSpPr>
        <p:spPr>
          <a:xfrm>
            <a:off x="4953000" y="53340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319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0"/>
            <a:ext cx="4343400" cy="4419600"/>
          </a:xfrm>
        </p:spPr>
        <p:txBody>
          <a:bodyPr>
            <a:noAutofit/>
          </a:bodyPr>
          <a:lstStyle/>
          <a:p>
            <a:pPr marL="346075" indent="-346075">
              <a:lnSpc>
                <a:spcPct val="120000"/>
              </a:lnSpc>
              <a:spcBef>
                <a:spcPts val="0"/>
              </a:spcBef>
            </a:pPr>
            <a:r>
              <a:rPr lang="en-US" sz="2400" b="1" dirty="0"/>
              <a:t>Special Initiatives</a:t>
            </a:r>
          </a:p>
          <a:p>
            <a:pPr marL="346075" indent="-346075">
              <a:lnSpc>
                <a:spcPct val="120000"/>
              </a:lnSpc>
              <a:spcBef>
                <a:spcPts val="0"/>
              </a:spcBef>
            </a:pPr>
            <a:endParaRPr lang="en-US" sz="2400" b="1" dirty="0"/>
          </a:p>
          <a:p>
            <a:pPr marL="746125" lvl="1" indent="-346075">
              <a:lnSpc>
                <a:spcPct val="120000"/>
              </a:lnSpc>
              <a:spcBef>
                <a:spcPts val="0"/>
              </a:spcBef>
            </a:pPr>
            <a:r>
              <a:rPr lang="en-US" sz="2400" b="1" dirty="0"/>
              <a:t>Organic</a:t>
            </a:r>
          </a:p>
          <a:p>
            <a:pPr marL="746125" lvl="1" indent="-346075">
              <a:lnSpc>
                <a:spcPct val="120000"/>
              </a:lnSpc>
              <a:spcBef>
                <a:spcPts val="0"/>
              </a:spcBef>
            </a:pPr>
            <a:r>
              <a:rPr lang="en-US" sz="2400" b="1" dirty="0"/>
              <a:t>Longleaf Pine</a:t>
            </a:r>
          </a:p>
          <a:p>
            <a:pPr marL="746125" lvl="1" indent="-346075">
              <a:lnSpc>
                <a:spcPct val="120000"/>
              </a:lnSpc>
              <a:spcBef>
                <a:spcPts val="0"/>
              </a:spcBef>
            </a:pPr>
            <a:r>
              <a:rPr lang="en-US" sz="2400" b="1" dirty="0"/>
              <a:t>High Tunnel/Hoop House</a:t>
            </a:r>
          </a:p>
          <a:p>
            <a:pPr marL="746125" lvl="1" indent="-346075">
              <a:lnSpc>
                <a:spcPct val="120000"/>
              </a:lnSpc>
              <a:spcBef>
                <a:spcPts val="0"/>
              </a:spcBef>
            </a:pPr>
            <a:r>
              <a:rPr lang="en-US" sz="2400" b="1" dirty="0"/>
              <a:t>NWQI</a:t>
            </a:r>
          </a:p>
          <a:p>
            <a:pPr marL="400050" lvl="1" indent="0">
              <a:lnSpc>
                <a:spcPct val="120000"/>
              </a:lnSpc>
              <a:spcBef>
                <a:spcPts val="0"/>
              </a:spcBef>
              <a:buNone/>
            </a:pPr>
            <a:r>
              <a:rPr lang="en-US" sz="2400" b="1" dirty="0"/>
              <a:t>Bayou </a:t>
            </a:r>
            <a:r>
              <a:rPr lang="en-US" sz="2400" b="1" dirty="0" err="1"/>
              <a:t>Folse</a:t>
            </a:r>
            <a:r>
              <a:rPr lang="en-US" sz="2400" b="1" dirty="0"/>
              <a:t> Watershed Complex</a:t>
            </a:r>
          </a:p>
        </p:txBody>
      </p:sp>
      <p:sp>
        <p:nvSpPr>
          <p:cNvPr id="7"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6">
                    <a:lumMod val="50000"/>
                  </a:schemeClr>
                </a:solidFill>
                <a:effectLst>
                  <a:outerShdw blurRad="50800" dist="38100" dir="5400000" algn="t" rotWithShape="0">
                    <a:prstClr val="black">
                      <a:alpha val="40000"/>
                    </a:prstClr>
                  </a:outerShdw>
                </a:effectLst>
              </a:rPr>
              <a:t>Farm Bill Programs</a:t>
            </a:r>
          </a:p>
        </p:txBody>
      </p:sp>
      <p:pic>
        <p:nvPicPr>
          <p:cNvPr id="6" name="Picture 5" descr="LA_StMartin_LibertyHeights01.jpg"/>
          <p:cNvPicPr>
            <a:picLocks noChangeAspect="1"/>
          </p:cNvPicPr>
          <p:nvPr/>
        </p:nvPicPr>
        <p:blipFill>
          <a:blip r:embed="rId3" cstate="print"/>
          <a:srcRect t="8696"/>
          <a:stretch>
            <a:fillRect/>
          </a:stretch>
        </p:blipFill>
        <p:spPr>
          <a:xfrm>
            <a:off x="5562600" y="1295400"/>
            <a:ext cx="3505200" cy="2400300"/>
          </a:xfrm>
          <a:prstGeom prst="round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descr="DSC_0475.jpg"/>
          <p:cNvPicPr>
            <a:picLocks noChangeAspect="1"/>
          </p:cNvPicPr>
          <p:nvPr/>
        </p:nvPicPr>
        <p:blipFill>
          <a:blip r:embed="rId4" cstate="print"/>
          <a:stretch>
            <a:fillRect/>
          </a:stretch>
        </p:blipFill>
        <p:spPr>
          <a:xfrm>
            <a:off x="5625958" y="3810000"/>
            <a:ext cx="3441842" cy="228600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295400"/>
            <a:ext cx="7467600" cy="10515600"/>
          </a:xfrm>
        </p:spPr>
      </p:pic>
    </p:spTree>
    <p:extLst>
      <p:ext uri="{BB962C8B-B14F-4D97-AF65-F5344CB8AC3E}">
        <p14:creationId xmlns:p14="http://schemas.microsoft.com/office/powerpoint/2010/main" val="258577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7010400" cy="1143000"/>
          </a:xfrm>
        </p:spPr>
        <p:txBody>
          <a:bodyPr/>
          <a:lstStyle/>
          <a:p>
            <a:r>
              <a:rPr lang="en-US" b="1" dirty="0">
                <a:effectLst>
                  <a:outerShdw blurRad="50800" dist="38100" algn="l" rotWithShape="0">
                    <a:prstClr val="black">
                      <a:alpha val="40000"/>
                    </a:prstClr>
                  </a:outerShdw>
                </a:effectLst>
              </a:rPr>
              <a:t>Our Employees</a:t>
            </a:r>
          </a:p>
        </p:txBody>
      </p:sp>
      <p:sp>
        <p:nvSpPr>
          <p:cNvPr id="9" name="Rectangle 8"/>
          <p:cNvSpPr/>
          <p:nvPr/>
        </p:nvSpPr>
        <p:spPr>
          <a:xfrm>
            <a:off x="5029200" y="2743200"/>
            <a:ext cx="4114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nvGraphicFramePr>
        <p:xfrm>
          <a:off x="1676400" y="1295400"/>
          <a:ext cx="2667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7742" t="10928" r="57419"/>
          <a:stretch/>
        </p:blipFill>
        <p:spPr>
          <a:xfrm>
            <a:off x="4648200" y="1236964"/>
            <a:ext cx="1828800" cy="3105496"/>
          </a:xfrm>
          <a:prstGeom prst="round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47639" t="12243" r="13007"/>
          <a:stretch/>
        </p:blipFill>
        <p:spPr>
          <a:xfrm>
            <a:off x="6858000" y="1981200"/>
            <a:ext cx="2057400" cy="388076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effectLst>
                  <a:outerShdw blurRad="50800" dist="38100" algn="l" rotWithShape="0">
                    <a:prstClr val="black">
                      <a:alpha val="40000"/>
                    </a:prstClr>
                  </a:outerShdw>
                </a:effectLst>
              </a:rPr>
              <a:t>Getting Started</a:t>
            </a:r>
          </a:p>
        </p:txBody>
      </p:sp>
      <p:graphicFrame>
        <p:nvGraphicFramePr>
          <p:cNvPr id="6" name="Diagram 5"/>
          <p:cNvGraphicFramePr/>
          <p:nvPr/>
        </p:nvGraphicFramePr>
        <p:xfrm>
          <a:off x="2514600" y="1219200"/>
          <a:ext cx="6324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0"/>
            <a:ext cx="5299364" cy="6858000"/>
          </a:xfrm>
          <a:prstGeom prst="rect">
            <a:avLst/>
          </a:prstGeom>
        </p:spPr>
      </p:pic>
    </p:spTree>
    <p:extLst>
      <p:ext uri="{BB962C8B-B14F-4D97-AF65-F5344CB8AC3E}">
        <p14:creationId xmlns:p14="http://schemas.microsoft.com/office/powerpoint/2010/main" val="672036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1.jpg"/>
          <p:cNvPicPr>
            <a:picLocks noChangeAspect="1"/>
          </p:cNvPicPr>
          <p:nvPr/>
        </p:nvPicPr>
        <p:blipFill>
          <a:blip r:embed="rId3" cstate="print">
            <a:clrChange>
              <a:clrFrom>
                <a:srgbClr val="FFFFFF"/>
              </a:clrFrom>
              <a:clrTo>
                <a:srgbClr val="FFFFFF">
                  <a:alpha val="0"/>
                </a:srgbClr>
              </a:clrTo>
            </a:clrChange>
          </a:blip>
          <a:srcRect l="3565" t="3931" r="3755" b="3808"/>
          <a:stretch>
            <a:fillRect/>
          </a:stretch>
        </p:blipFill>
        <p:spPr>
          <a:xfrm>
            <a:off x="2133600" y="1230923"/>
            <a:ext cx="6324600" cy="4865077"/>
          </a:xfrm>
          <a:prstGeom prst="rect">
            <a:avLst/>
          </a:prstGeom>
        </p:spPr>
      </p:pic>
      <p:sp>
        <p:nvSpPr>
          <p:cNvPr id="12" name="Title 1"/>
          <p:cNvSpPr>
            <a:spLocks noGrp="1"/>
          </p:cNvSpPr>
          <p:nvPr>
            <p:ph type="title"/>
          </p:nvPr>
        </p:nvSpPr>
        <p:spPr>
          <a:xfrm>
            <a:off x="1676400" y="274638"/>
            <a:ext cx="7010400" cy="1143000"/>
          </a:xfrm>
        </p:spPr>
        <p:txBody>
          <a:bodyPr/>
          <a:lstStyle/>
          <a:p>
            <a:r>
              <a:rPr lang="en-US" b="1" dirty="0">
                <a:effectLst>
                  <a:outerShdw blurRad="50800" dist="38100" algn="l" rotWithShape="0">
                    <a:prstClr val="black">
                      <a:alpha val="40000"/>
                    </a:prstClr>
                  </a:outerShdw>
                </a:effectLst>
              </a:rPr>
              <a:t>Our Offices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352800" y="1447800"/>
            <a:ext cx="5486400" cy="2133600"/>
          </a:xfrm>
        </p:spPr>
        <p:txBody>
          <a:bodyPr>
            <a:normAutofit/>
          </a:bodyPr>
          <a:lstStyle/>
          <a:p>
            <a:pPr marL="0" indent="0">
              <a:buNone/>
            </a:pPr>
            <a:r>
              <a:rPr lang="en-US" sz="2400" b="1" dirty="0"/>
              <a:t>Visit our website for a complete directory of NRCS offices in Louisiana:</a:t>
            </a:r>
            <a:endParaRPr lang="en-US" sz="2400" dirty="0"/>
          </a:p>
          <a:p>
            <a:pPr marL="0" indent="0">
              <a:buNone/>
            </a:pPr>
            <a:endParaRPr lang="en-US" sz="2400" dirty="0"/>
          </a:p>
          <a:p>
            <a:pPr algn="ctr">
              <a:buNone/>
            </a:pPr>
            <a:r>
              <a:rPr lang="en-US" sz="2400" b="1" dirty="0"/>
              <a:t>               www.la.nrcs.usda.gov</a:t>
            </a:r>
          </a:p>
        </p:txBody>
      </p:sp>
      <p:graphicFrame>
        <p:nvGraphicFramePr>
          <p:cNvPr id="9" name="Diagram 8"/>
          <p:cNvGraphicFramePr/>
          <p:nvPr/>
        </p:nvGraphicFramePr>
        <p:xfrm>
          <a:off x="1905000" y="2209800"/>
          <a:ext cx="3276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ubtitle 2"/>
          <p:cNvSpPr txBox="1">
            <a:spLocks/>
          </p:cNvSpPr>
          <p:nvPr/>
        </p:nvSpPr>
        <p:spPr>
          <a:xfrm>
            <a:off x="1905000" y="2743200"/>
            <a:ext cx="4419600" cy="8382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dirty="0">
              <a:ln>
                <a:noFill/>
              </a:ln>
              <a:solidFill>
                <a:schemeClr val="bg1">
                  <a:lumMod val="50000"/>
                </a:schemeClr>
              </a:solidFill>
              <a:effectLst/>
              <a:uLnTx/>
              <a:uFillTx/>
              <a:latin typeface="Arial" pitchFamily="34" charset="0"/>
              <a:ea typeface="+mn-ea"/>
              <a:cs typeface="Arial" pitchFamily="34" charset="0"/>
            </a:endParaRPr>
          </a:p>
        </p:txBody>
      </p:sp>
      <p:sp>
        <p:nvSpPr>
          <p:cNvPr id="12" name="Title 1"/>
          <p:cNvSpPr>
            <a:spLocks noGrp="1"/>
          </p:cNvSpPr>
          <p:nvPr>
            <p:ph type="title"/>
          </p:nvPr>
        </p:nvSpPr>
        <p:spPr>
          <a:xfrm>
            <a:off x="1676400" y="274638"/>
            <a:ext cx="7010400" cy="1143000"/>
          </a:xfrm>
        </p:spPr>
        <p:txBody>
          <a:bodyPr/>
          <a:lstStyle/>
          <a:p>
            <a:r>
              <a:rPr lang="en-US" b="1" dirty="0">
                <a:effectLst>
                  <a:outerShdw blurRad="50800" dist="38100" algn="l" rotWithShape="0">
                    <a:prstClr val="black">
                      <a:alpha val="40000"/>
                    </a:prstClr>
                  </a:outerShdw>
                </a:effectLst>
              </a:rPr>
              <a:t>Our Offices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idx="1"/>
          </p:nvPr>
        </p:nvSpPr>
        <p:spPr bwMode="auto">
          <a:xfrm>
            <a:off x="1676400" y="3429000"/>
            <a:ext cx="70104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The U.S. Department of Agriculture (USDA) prohibits discrimination in all its programs and activities on the basis of race, color, national origin, age, disability, and where applicable, sex, marital status, familial status, parental status, religion, sexual orientation, genetic information, political beliefs, reprisal, or because all or a part of an individual's income is derived from any public assistance program (not all prohibited bases apply to all programs).  Persons with disabilities who require alternative means for communication of program information (Braille, large print, audiotape, etc.) should contact USDA's TARGET Center at (202) 720-2600</a:t>
            </a:r>
            <a:r>
              <a:rPr kumimoji="0" lang="en-US" sz="1200" b="0" i="0" u="none" strike="noStrike" cap="none" normalizeH="0" dirty="0">
                <a:ln>
                  <a:noFill/>
                </a:ln>
                <a:solidFill>
                  <a:schemeClr val="tx1"/>
                </a:solidFill>
                <a:effectLst/>
                <a:latin typeface="Arial" charset="0"/>
                <a:cs typeface="Arial" charset="0"/>
              </a:rPr>
              <a:t> (</a:t>
            </a:r>
            <a:r>
              <a:rPr lang="en-US" sz="1200" dirty="0">
                <a:latin typeface="Arial" charset="0"/>
                <a:cs typeface="Arial" charset="0"/>
              </a:rPr>
              <a:t>voice</a:t>
            </a:r>
            <a:r>
              <a:rPr kumimoji="0" lang="en-US" sz="1200" b="0" i="0" u="none" strike="noStrike" cap="none" normalizeH="0" baseline="0" dirty="0">
                <a:ln>
                  <a:noFill/>
                </a:ln>
                <a:solidFill>
                  <a:schemeClr val="tx1"/>
                </a:solidFill>
                <a:effectLst/>
                <a:latin typeface="Arial" charset="0"/>
                <a:cs typeface="Arial" charset="0"/>
              </a:rPr>
              <a:t> and TDD). To file a complaint of discrimination write to USDA, Director, Office of Civil Rights, 1400 Independence Avenue, S.W., Washington, D.C. 20250-9410 or call</a:t>
            </a:r>
            <a:r>
              <a:rPr kumimoji="0" lang="en-US" sz="1200" b="0" i="0" u="none" strike="noStrike" cap="none" normalizeH="0" dirty="0">
                <a:ln>
                  <a:noFill/>
                </a:ln>
                <a:solidFill>
                  <a:schemeClr val="tx1"/>
                </a:solidFill>
                <a:effectLst/>
                <a:latin typeface="Arial" charset="0"/>
                <a:cs typeface="Arial" charset="0"/>
              </a:rPr>
              <a:t> (</a:t>
            </a:r>
            <a:r>
              <a:rPr kumimoji="0" lang="en-US" sz="1200" b="0" i="0" u="none" strike="noStrike" cap="none" normalizeH="0" baseline="0" dirty="0">
                <a:ln>
                  <a:noFill/>
                </a:ln>
                <a:solidFill>
                  <a:schemeClr val="tx1"/>
                </a:solidFill>
                <a:effectLst/>
                <a:latin typeface="Arial" charset="0"/>
                <a:cs typeface="Arial" charset="0"/>
              </a:rPr>
              <a:t>800) 795-3272 (voice) or (202) 720-6382 (TDD).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USDA is an equal opportunity provider and employer.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082" y="533400"/>
            <a:ext cx="3717036" cy="25427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50800" dist="38100" algn="l" rotWithShape="0">
                    <a:prstClr val="black">
                      <a:alpha val="40000"/>
                    </a:prstClr>
                  </a:outerShdw>
                </a:effectLst>
              </a:rPr>
              <a:t>Our Partners</a:t>
            </a:r>
          </a:p>
        </p:txBody>
      </p:sp>
      <p:sp>
        <p:nvSpPr>
          <p:cNvPr id="3" name="Content Placeholder 2"/>
          <p:cNvSpPr>
            <a:spLocks noGrp="1"/>
          </p:cNvSpPr>
          <p:nvPr>
            <p:ph idx="1"/>
          </p:nvPr>
        </p:nvSpPr>
        <p:spPr>
          <a:xfrm>
            <a:off x="1676400" y="1524000"/>
            <a:ext cx="5257800" cy="4373563"/>
          </a:xfrm>
        </p:spPr>
        <p:txBody>
          <a:bodyPr>
            <a:normAutofit/>
          </a:bodyPr>
          <a:lstStyle/>
          <a:p>
            <a:r>
              <a:rPr lang="en-US" sz="2800" dirty="0"/>
              <a:t>44 Local Soil and Water Conservation Districts</a:t>
            </a:r>
            <a:br>
              <a:rPr lang="en-US" sz="2800" dirty="0"/>
            </a:br>
            <a:endParaRPr lang="en-US" sz="2800" dirty="0"/>
          </a:p>
          <a:p>
            <a:r>
              <a:rPr lang="en-US" sz="2400" dirty="0"/>
              <a:t>State and Federal Agencies</a:t>
            </a:r>
            <a:br>
              <a:rPr lang="en-US" sz="2400" dirty="0"/>
            </a:br>
            <a:endParaRPr lang="en-US" sz="2400" dirty="0"/>
          </a:p>
          <a:p>
            <a:r>
              <a:rPr lang="en-US" sz="2400" dirty="0"/>
              <a:t>Community Based Organizations</a:t>
            </a:r>
            <a:br>
              <a:rPr lang="en-US" sz="2400" dirty="0"/>
            </a:br>
            <a:endParaRPr lang="en-US" sz="2400" dirty="0"/>
          </a:p>
          <a:p>
            <a:r>
              <a:rPr lang="en-US" sz="2400" dirty="0"/>
              <a:t>Grassroots Organizations</a:t>
            </a:r>
            <a:br>
              <a:rPr lang="en-US" sz="2800" dirty="0"/>
            </a:br>
            <a:endParaRPr lang="en-US" sz="2800" dirty="0"/>
          </a:p>
          <a:p>
            <a:pPr>
              <a:buNone/>
            </a:pPr>
            <a:endParaRPr lang="en-US" dirty="0"/>
          </a:p>
          <a:p>
            <a:pPr>
              <a:buNone/>
            </a:pPr>
            <a:endParaRPr lang="en-US" dirty="0"/>
          </a:p>
        </p:txBody>
      </p:sp>
      <p:sp>
        <p:nvSpPr>
          <p:cNvPr id="6" name="Rectangle 5"/>
          <p:cNvSpPr/>
          <p:nvPr/>
        </p:nvSpPr>
        <p:spPr>
          <a:xfrm>
            <a:off x="6019800" y="2590800"/>
            <a:ext cx="26670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39000" y="1447800"/>
            <a:ext cx="1600200" cy="4123908"/>
          </a:xfrm>
          <a:prstGeom prst="roundRect">
            <a:avLst/>
          </a:prstGeom>
          <a:solidFill>
            <a:srgbClr val="92D050"/>
          </a:solidFill>
          <a:effectLst>
            <a:outerShdw blurRad="50800" dist="38100" dir="2700000" algn="tl" rotWithShape="0">
              <a:prstClr val="black">
                <a:alpha val="40000"/>
              </a:prstClr>
            </a:outerShdw>
          </a:effectLst>
        </p:spPr>
        <p:txBody>
          <a:bodyPr wrap="square" rtlCol="0">
            <a:spAutoFit/>
          </a:bodyPr>
          <a:lstStyle/>
          <a:p>
            <a:r>
              <a:rPr lang="en-US" b="1" dirty="0"/>
              <a:t>Federal, state, and local agencies </a:t>
            </a:r>
            <a:r>
              <a:rPr lang="en-US" dirty="0"/>
              <a:t>working together to conserve and protect Louisiana’s natural resources.</a:t>
            </a:r>
          </a:p>
          <a:p>
            <a:endParaRPr lang="en-US" dirty="0"/>
          </a:p>
          <a:p>
            <a:endParaRPr lang="en-US" dirty="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4876800" y="4343400"/>
            <a:ext cx="42672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b="1" dirty="0">
                <a:effectLst>
                  <a:outerShdw blurRad="50800" dist="38100" algn="l" rotWithShape="0">
                    <a:prstClr val="black">
                      <a:alpha val="40000"/>
                    </a:prstClr>
                  </a:outerShdw>
                </a:effectLst>
              </a:rPr>
              <a:t>Our Job</a:t>
            </a:r>
          </a:p>
        </p:txBody>
      </p:sp>
      <p:sp>
        <p:nvSpPr>
          <p:cNvPr id="3" name="Content Placeholder 2"/>
          <p:cNvSpPr>
            <a:spLocks noGrp="1"/>
          </p:cNvSpPr>
          <p:nvPr>
            <p:ph idx="1"/>
          </p:nvPr>
        </p:nvSpPr>
        <p:spPr>
          <a:xfrm>
            <a:off x="1981200" y="1447800"/>
            <a:ext cx="2971800" cy="4648200"/>
          </a:xfrm>
        </p:spPr>
        <p:txBody>
          <a:bodyPr>
            <a:noAutofit/>
          </a:bodyPr>
          <a:lstStyle/>
          <a:p>
            <a:pPr marL="0" indent="0">
              <a:lnSpc>
                <a:spcPct val="120000"/>
              </a:lnSpc>
              <a:spcBef>
                <a:spcPts val="0"/>
              </a:spcBef>
              <a:buNone/>
            </a:pPr>
            <a:r>
              <a:rPr lang="en-US" b="1" dirty="0"/>
              <a:t>NRCS provides </a:t>
            </a:r>
          </a:p>
          <a:p>
            <a:pPr marL="0" indent="0">
              <a:lnSpc>
                <a:spcPct val="120000"/>
              </a:lnSpc>
              <a:spcBef>
                <a:spcPts val="0"/>
              </a:spcBef>
              <a:buNone/>
            </a:pPr>
            <a:r>
              <a:rPr lang="en-US" sz="4000" b="1" dirty="0">
                <a:solidFill>
                  <a:schemeClr val="accent5">
                    <a:lumMod val="75000"/>
                  </a:schemeClr>
                </a:solidFill>
              </a:rPr>
              <a:t>Technical and Financial assistance</a:t>
            </a:r>
            <a:r>
              <a:rPr lang="en-US" b="1" dirty="0"/>
              <a:t> for all farms</a:t>
            </a:r>
          </a:p>
        </p:txBody>
      </p:sp>
      <p:pic>
        <p:nvPicPr>
          <p:cNvPr id="7" name="Picture 6" descr="IMG_2631.jpg"/>
          <p:cNvPicPr>
            <a:picLocks noChangeAspect="1"/>
          </p:cNvPicPr>
          <p:nvPr/>
        </p:nvPicPr>
        <p:blipFill>
          <a:blip r:embed="rId4" cstate="print"/>
          <a:srcRect t="14851" r="7018"/>
          <a:stretch>
            <a:fillRect/>
          </a:stretch>
        </p:blipFill>
        <p:spPr>
          <a:xfrm>
            <a:off x="4800600" y="1600200"/>
            <a:ext cx="4267200" cy="260512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sz="800" b="0" dirty="0">
              <a:latin typeface="Times New Roman" panose="02020603050405020304" pitchFamily="18" charset="0"/>
            </a:endParaRPr>
          </a:p>
          <a:p>
            <a:endParaRPr lang="en-US" sz="2800" b="0" dirty="0">
              <a:latin typeface="Times New Roman" panose="02020603050405020304" pitchFamily="18" charset="0"/>
            </a:endParaRPr>
          </a:p>
          <a:p>
            <a:endParaRPr lang="en-US" b="0" dirty="0">
              <a:latin typeface="Times New Roman" panose="02020603050405020304" pitchFamily="18" charset="0"/>
            </a:endParaRPr>
          </a:p>
          <a:p>
            <a:endParaRPr lang="en-US" sz="800" b="0" dirty="0">
              <a:latin typeface="Times New Roman" panose="02020603050405020304" pitchFamily="18" charset="0"/>
            </a:endParaRPr>
          </a:p>
          <a:p>
            <a:endParaRPr lang="en-US" dirty="0"/>
          </a:p>
          <a:p>
            <a:endParaRPr lang="en-US" dirty="0"/>
          </a:p>
        </p:txBody>
      </p:sp>
      <p:sp>
        <p:nvSpPr>
          <p:cNvPr id="3" name="Rectangle 2"/>
          <p:cNvSpPr/>
          <p:nvPr/>
        </p:nvSpPr>
        <p:spPr>
          <a:xfrm>
            <a:off x="2286000" y="3105835"/>
            <a:ext cx="4572000" cy="646331"/>
          </a:xfrm>
          <a:prstGeom prst="rect">
            <a:avLst/>
          </a:prstGeom>
        </p:spPr>
        <p:txBody>
          <a:bodyPr>
            <a:spAutoFit/>
          </a:bodyPr>
          <a:lstStyle/>
          <a:p>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3496" cy="7020231"/>
          </a:xfrm>
          <a:prstGeom prst="rect">
            <a:avLst/>
          </a:prstGeom>
        </p:spPr>
      </p:pic>
    </p:spTree>
    <p:extLst>
      <p:ext uri="{BB962C8B-B14F-4D97-AF65-F5344CB8AC3E}">
        <p14:creationId xmlns:p14="http://schemas.microsoft.com/office/powerpoint/2010/main" val="3571609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2600" y="5181600"/>
            <a:ext cx="26670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marL="0" indent="0">
              <a:lnSpc>
                <a:spcPct val="120000"/>
              </a:lnSpc>
              <a:spcBef>
                <a:spcPts val="0"/>
              </a:spcBef>
            </a:pPr>
            <a:r>
              <a:rPr lang="en-US" b="1" dirty="0">
                <a:ln w="3175">
                  <a:noFill/>
                </a:ln>
                <a:solidFill>
                  <a:schemeClr val="accent5">
                    <a:lumMod val="75000"/>
                  </a:schemeClr>
                </a:solidFill>
                <a:effectLst>
                  <a:outerShdw blurRad="50800" dist="38100" dir="5400000" algn="t" rotWithShape="0">
                    <a:prstClr val="black">
                      <a:alpha val="40000"/>
                    </a:prstClr>
                  </a:outerShdw>
                </a:effectLst>
              </a:rPr>
              <a:t>Conservation Plan</a:t>
            </a:r>
          </a:p>
        </p:txBody>
      </p:sp>
      <p:sp>
        <p:nvSpPr>
          <p:cNvPr id="3" name="Content Placeholder 2"/>
          <p:cNvSpPr>
            <a:spLocks noGrp="1"/>
          </p:cNvSpPr>
          <p:nvPr>
            <p:ph idx="1"/>
          </p:nvPr>
        </p:nvSpPr>
        <p:spPr>
          <a:xfrm>
            <a:off x="1981200" y="1447800"/>
            <a:ext cx="3429000" cy="4495800"/>
          </a:xfrm>
        </p:spPr>
        <p:txBody>
          <a:bodyPr>
            <a:noAutofit/>
          </a:bodyPr>
          <a:lstStyle/>
          <a:p>
            <a:pPr marL="0" indent="0">
              <a:lnSpc>
                <a:spcPct val="120000"/>
              </a:lnSpc>
              <a:spcBef>
                <a:spcPts val="0"/>
              </a:spcBef>
              <a:buNone/>
            </a:pPr>
            <a:r>
              <a:rPr lang="en-US" b="1" dirty="0"/>
              <a:t>Road map for how a producer wants to manage their farm.</a:t>
            </a:r>
          </a:p>
        </p:txBody>
      </p:sp>
      <p:pic>
        <p:nvPicPr>
          <p:cNvPr id="6" name="Picture 5" descr="DSC_0227.jpg"/>
          <p:cNvPicPr>
            <a:picLocks noChangeAspect="1"/>
          </p:cNvPicPr>
          <p:nvPr/>
        </p:nvPicPr>
        <p:blipFill>
          <a:blip r:embed="rId3" cstate="print"/>
          <a:srcRect t="8065"/>
          <a:stretch>
            <a:fillRect/>
          </a:stretch>
        </p:blipFill>
        <p:spPr>
          <a:xfrm>
            <a:off x="5486400" y="1371600"/>
            <a:ext cx="2693398" cy="3728193"/>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5257800" y="4724400"/>
            <a:ext cx="38100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p:txBody>
          <a:bodyPr>
            <a:normAutofit/>
          </a:bodyPr>
          <a:lstStyle/>
          <a:p>
            <a:pPr marL="0" indent="0">
              <a:lnSpc>
                <a:spcPct val="120000"/>
              </a:lnSpc>
              <a:spcBef>
                <a:spcPts val="0"/>
              </a:spcBef>
            </a:pPr>
            <a:r>
              <a:rPr lang="en-US" b="1" dirty="0">
                <a:ln w="3175">
                  <a:noFill/>
                </a:ln>
                <a:solidFill>
                  <a:schemeClr val="accent5">
                    <a:lumMod val="75000"/>
                  </a:schemeClr>
                </a:solidFill>
                <a:effectLst>
                  <a:outerShdw blurRad="50800" dist="38100" dir="5400000" algn="t" rotWithShape="0">
                    <a:prstClr val="black">
                      <a:alpha val="40000"/>
                    </a:prstClr>
                  </a:outerShdw>
                </a:effectLst>
              </a:rPr>
              <a:t>Conservation Plan</a:t>
            </a:r>
          </a:p>
        </p:txBody>
      </p:sp>
      <p:sp>
        <p:nvSpPr>
          <p:cNvPr id="3" name="Content Placeholder 2"/>
          <p:cNvSpPr>
            <a:spLocks noGrp="1"/>
          </p:cNvSpPr>
          <p:nvPr>
            <p:ph idx="1"/>
          </p:nvPr>
        </p:nvSpPr>
        <p:spPr>
          <a:xfrm>
            <a:off x="1981200" y="1447800"/>
            <a:ext cx="3124200" cy="4495800"/>
          </a:xfrm>
        </p:spPr>
        <p:txBody>
          <a:bodyPr>
            <a:noAutofit/>
          </a:bodyPr>
          <a:lstStyle/>
          <a:p>
            <a:pPr marL="0" indent="0">
              <a:lnSpc>
                <a:spcPct val="120000"/>
              </a:lnSpc>
              <a:spcBef>
                <a:spcPts val="0"/>
              </a:spcBef>
              <a:buNone/>
            </a:pPr>
            <a:r>
              <a:rPr lang="en-US" b="1" dirty="0"/>
              <a:t>Takes the producer’s  objectives and blends them with the landscape of their farm.</a:t>
            </a:r>
          </a:p>
        </p:txBody>
      </p:sp>
      <p:pic>
        <p:nvPicPr>
          <p:cNvPr id="11" name="Picture 10" descr="DSC_0178.jpg"/>
          <p:cNvPicPr>
            <a:picLocks noChangeAspect="1"/>
          </p:cNvPicPr>
          <p:nvPr/>
        </p:nvPicPr>
        <p:blipFill>
          <a:blip r:embed="rId4" cstate="print"/>
          <a:srcRect r="16327"/>
          <a:stretch>
            <a:fillRect/>
          </a:stretch>
        </p:blipFill>
        <p:spPr>
          <a:xfrm>
            <a:off x="5247718" y="1676400"/>
            <a:ext cx="3743882" cy="2971800"/>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000" y="5334000"/>
            <a:ext cx="3352800" cy="228600"/>
          </a:xfrm>
          <a:prstGeom prst="rect">
            <a:avLst/>
          </a:prstGeom>
          <a:solidFill>
            <a:srgbClr val="3441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81200" y="1447800"/>
            <a:ext cx="3886200" cy="4495800"/>
          </a:xfrm>
        </p:spPr>
        <p:txBody>
          <a:bodyPr>
            <a:noAutofit/>
          </a:bodyPr>
          <a:lstStyle/>
          <a:p>
            <a:pPr marL="0" indent="0">
              <a:lnSpc>
                <a:spcPct val="120000"/>
              </a:lnSpc>
              <a:spcBef>
                <a:spcPts val="0"/>
              </a:spcBef>
              <a:buNone/>
            </a:pPr>
            <a:r>
              <a:rPr lang="en-US" b="1" dirty="0"/>
              <a:t>Provides management alternatives that will sustain farm for future generations.</a:t>
            </a:r>
          </a:p>
        </p:txBody>
      </p:sp>
      <p:sp>
        <p:nvSpPr>
          <p:cNvPr id="7" name="Title 1"/>
          <p:cNvSpPr>
            <a:spLocks noGrp="1"/>
          </p:cNvSpPr>
          <p:nvPr>
            <p:ph type="title"/>
          </p:nvPr>
        </p:nvSpPr>
        <p:spPr>
          <a:xfrm>
            <a:off x="1676400" y="274638"/>
            <a:ext cx="7010400" cy="1143000"/>
          </a:xfrm>
        </p:spPr>
        <p:txBody>
          <a:bodyPr>
            <a:normAutofit/>
          </a:bodyPr>
          <a:lstStyle/>
          <a:p>
            <a:pPr marL="0" indent="0">
              <a:lnSpc>
                <a:spcPct val="120000"/>
              </a:lnSpc>
              <a:spcBef>
                <a:spcPts val="0"/>
              </a:spcBef>
            </a:pPr>
            <a:r>
              <a:rPr lang="en-US" b="1" dirty="0">
                <a:ln w="3175">
                  <a:noFill/>
                </a:ln>
                <a:solidFill>
                  <a:schemeClr val="accent5">
                    <a:lumMod val="75000"/>
                  </a:schemeClr>
                </a:solidFill>
                <a:effectLst>
                  <a:outerShdw blurRad="50800" dist="38100" dir="5400000" algn="t" rotWithShape="0">
                    <a:prstClr val="black">
                      <a:alpha val="40000"/>
                    </a:prstClr>
                  </a:outerShdw>
                </a:effectLst>
              </a:rPr>
              <a:t>Conservation Plan</a:t>
            </a:r>
          </a:p>
        </p:txBody>
      </p:sp>
      <p:pic>
        <p:nvPicPr>
          <p:cNvPr id="9" name="Picture 8" descr="DSC_0038.jpg"/>
          <p:cNvPicPr>
            <a:picLocks noChangeAspect="1"/>
          </p:cNvPicPr>
          <p:nvPr/>
        </p:nvPicPr>
        <p:blipFill>
          <a:blip r:embed="rId3" cstate="print"/>
          <a:srcRect t="24603"/>
          <a:stretch>
            <a:fillRect/>
          </a:stretch>
        </p:blipFill>
        <p:spPr>
          <a:xfrm>
            <a:off x="5715000" y="1524000"/>
            <a:ext cx="3291385" cy="3736369"/>
          </a:xfrm>
          <a:prstGeom prst="roundRect">
            <a:avLst/>
          </a:prstGeom>
          <a:ln>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2134</TotalTime>
  <Words>1929</Words>
  <Application>Microsoft Macintosh PowerPoint</Application>
  <PresentationFormat>On-screen Show (4:3)</PresentationFormat>
  <Paragraphs>259</Paragraphs>
  <Slides>34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Georgia</vt:lpstr>
      <vt:lpstr>Times New Roman</vt:lpstr>
      <vt:lpstr>Wingdings</vt:lpstr>
      <vt:lpstr>Office Theme</vt:lpstr>
      <vt:lpstr>PowerPoint Presentation</vt:lpstr>
      <vt:lpstr>Long History of Conservation</vt:lpstr>
      <vt:lpstr>Our Employees</vt:lpstr>
      <vt:lpstr>Our Partners</vt:lpstr>
      <vt:lpstr>Our Job</vt:lpstr>
      <vt:lpstr>PowerPoint Presentation</vt:lpstr>
      <vt:lpstr>Conservation Plan</vt:lpstr>
      <vt:lpstr>Conservation Plan</vt:lpstr>
      <vt:lpstr>Conservation Plan</vt:lpstr>
      <vt:lpstr>Farm Bill Programs</vt:lpstr>
      <vt:lpstr>Farm Bill Programs</vt:lpstr>
      <vt:lpstr>Farm Bill Programs</vt:lpstr>
      <vt:lpstr>Farm Bill Programs</vt:lpstr>
      <vt:lpstr>Farm Bill Programs</vt:lpstr>
      <vt:lpstr>Farm Bill Programs</vt:lpstr>
      <vt:lpstr>PowerPoint Presentation</vt:lpstr>
      <vt:lpstr>Farm Bill Programs</vt:lpstr>
      <vt:lpstr>PowerPoint Presentation</vt:lpstr>
      <vt:lpstr>Farm Bill Programs</vt:lpstr>
      <vt:lpstr>Farm Bill Programs</vt:lpstr>
      <vt:lpstr>Farm Bill Programs</vt:lpstr>
      <vt:lpstr>PowerPoint Presentation</vt:lpstr>
      <vt:lpstr>Farm Bill Programs</vt:lpstr>
      <vt:lpstr>Farm Bill Programs</vt:lpstr>
      <vt:lpstr>Farm Bill Programs</vt:lpstr>
      <vt:lpstr>Farm Bill Programs</vt:lpstr>
      <vt:lpstr>Farm Bill Programs</vt:lpstr>
      <vt:lpstr>Farm Bill Programs</vt:lpstr>
      <vt:lpstr>PowerPoint Presentation</vt:lpstr>
      <vt:lpstr>Getting Started</vt:lpstr>
      <vt:lpstr>PowerPoint Presentation</vt:lpstr>
      <vt:lpstr>Our Offices</vt:lpstr>
      <vt:lpstr>Our Offices</vt:lpstr>
      <vt:lpstr>PowerPoint Presentation</vt:lpstr>
    </vt:vector>
  </TitlesOfParts>
  <Company>USDA OCIO-ITS</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holly.martien</dc:creator>
  <cp:lastModifiedBy>Microsoft Office User</cp:lastModifiedBy>
  <cp:revision>246</cp:revision>
  <dcterms:created xsi:type="dcterms:W3CDTF">2010-09-14T15:10:56Z</dcterms:created>
  <dcterms:modified xsi:type="dcterms:W3CDTF">2018-04-19T13:48:04Z</dcterms:modified>
</cp:coreProperties>
</file>