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1"/>
  </p:sldMasterIdLst>
  <p:notesMasterIdLst>
    <p:notesMasterId r:id="rId31"/>
  </p:notesMasterIdLst>
  <p:handoutMasterIdLst>
    <p:handoutMasterId r:id="rId32"/>
  </p:handoutMasterIdLst>
  <p:sldIdLst>
    <p:sldId id="958" r:id="rId2"/>
    <p:sldId id="982" r:id="rId3"/>
    <p:sldId id="988" r:id="rId4"/>
    <p:sldId id="983" r:id="rId5"/>
    <p:sldId id="994" r:id="rId6"/>
    <p:sldId id="977" r:id="rId7"/>
    <p:sldId id="978" r:id="rId8"/>
    <p:sldId id="979" r:id="rId9"/>
    <p:sldId id="980" r:id="rId10"/>
    <p:sldId id="981" r:id="rId11"/>
    <p:sldId id="984" r:id="rId12"/>
    <p:sldId id="989" r:id="rId13"/>
    <p:sldId id="961" r:id="rId14"/>
    <p:sldId id="963" r:id="rId15"/>
    <p:sldId id="964" r:id="rId16"/>
    <p:sldId id="965" r:id="rId17"/>
    <p:sldId id="966" r:id="rId18"/>
    <p:sldId id="973" r:id="rId19"/>
    <p:sldId id="985" r:id="rId20"/>
    <p:sldId id="974" r:id="rId21"/>
    <p:sldId id="975" r:id="rId22"/>
    <p:sldId id="976" r:id="rId23"/>
    <p:sldId id="995" r:id="rId24"/>
    <p:sldId id="987" r:id="rId25"/>
    <p:sldId id="991" r:id="rId26"/>
    <p:sldId id="992" r:id="rId27"/>
    <p:sldId id="993" r:id="rId28"/>
    <p:sldId id="997" r:id="rId29"/>
    <p:sldId id="97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42" autoAdjust="0"/>
    <p:restoredTop sz="95673" autoAdjust="0"/>
  </p:normalViewPr>
  <p:slideViewPr>
    <p:cSldViewPr snapToGrid="0" snapToObjects="1">
      <p:cViewPr varScale="1">
        <p:scale>
          <a:sx n="47" d="100"/>
          <a:sy n="47" d="100"/>
        </p:scale>
        <p:origin x="1242" y="48"/>
      </p:cViewPr>
      <p:guideLst>
        <p:guide orient="horz" pos="2160"/>
        <p:guide pos="2880"/>
      </p:guideLst>
    </p:cSldViewPr>
  </p:slideViewPr>
  <p:notesTextViewPr>
    <p:cViewPr>
      <p:scale>
        <a:sx n="3" d="2"/>
        <a:sy n="3" d="2"/>
      </p:scale>
      <p:origin x="0" y="0"/>
    </p:cViewPr>
  </p:notesTextViewPr>
  <p:sorterViewPr>
    <p:cViewPr>
      <p:scale>
        <a:sx n="100" d="100"/>
        <a:sy n="100" d="100"/>
      </p:scale>
      <p:origin x="0" y="-29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AF1CDB-E6CD-4A40-B067-6944B5EB4C1D}" type="datetimeFigureOut">
              <a:rPr lang="en-US" smtClean="0"/>
              <a:t>11/3/2016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9AE604-21BE-5144-AA25-426A624A965E}" type="slidenum">
              <a:rPr lang="en-US" smtClean="0"/>
              <a:t>‹#›</a:t>
            </a:fld>
            <a:endParaRPr lang="en-US"/>
          </a:p>
        </p:txBody>
      </p:sp>
    </p:spTree>
    <p:extLst>
      <p:ext uri="{BB962C8B-B14F-4D97-AF65-F5344CB8AC3E}">
        <p14:creationId xmlns:p14="http://schemas.microsoft.com/office/powerpoint/2010/main" val="32533193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A0754F-925B-E241-B852-865CC95EE763}" type="datetimeFigureOut">
              <a:rPr lang="en-US" smtClean="0"/>
              <a:t>11/3/2016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5278C-86C1-AD4F-97EA-0963AFB49444}" type="slidenum">
              <a:rPr lang="en-US" smtClean="0"/>
              <a:t>‹#›</a:t>
            </a:fld>
            <a:endParaRPr lang="en-US"/>
          </a:p>
        </p:txBody>
      </p:sp>
    </p:spTree>
    <p:extLst>
      <p:ext uri="{BB962C8B-B14F-4D97-AF65-F5344CB8AC3E}">
        <p14:creationId xmlns:p14="http://schemas.microsoft.com/office/powerpoint/2010/main" val="21705594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8455EA74-D6CA-654F-ADB1-085947F155FA}" type="slidenum">
              <a:rPr lang="en-US" smtClean="0"/>
              <a:pPr>
                <a:defRPr/>
              </a:pPr>
              <a:t>1</a:t>
            </a:fld>
            <a:endParaRPr lang="en-US"/>
          </a:p>
        </p:txBody>
      </p:sp>
    </p:spTree>
    <p:extLst>
      <p:ext uri="{BB962C8B-B14F-4D97-AF65-F5344CB8AC3E}">
        <p14:creationId xmlns:p14="http://schemas.microsoft.com/office/powerpoint/2010/main" val="76062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Key observations to text notes</a:t>
            </a:r>
          </a:p>
          <a:p>
            <a:r>
              <a:rPr lang="en-US" dirty="0" smtClean="0"/>
              <a:t>Note transition from onshore to offshore oil production</a:t>
            </a:r>
          </a:p>
          <a:p>
            <a:r>
              <a:rPr lang="en-US" dirty="0" smtClean="0"/>
              <a:t>Note</a:t>
            </a:r>
            <a:r>
              <a:rPr lang="en-US" baseline="0" dirty="0" smtClean="0"/>
              <a:t> that infrastructure is not taken out, even though some of pipelines and facilities become </a:t>
            </a:r>
            <a:r>
              <a:rPr lang="en-US" baseline="0" dirty="0" err="1" smtClean="0"/>
              <a:t>decomissioned</a:t>
            </a:r>
            <a:endParaRPr lang="en-US" dirty="0"/>
          </a:p>
        </p:txBody>
      </p:sp>
      <p:sp>
        <p:nvSpPr>
          <p:cNvPr id="4" name="Slide Number Placeholder 3"/>
          <p:cNvSpPr>
            <a:spLocks noGrp="1"/>
          </p:cNvSpPr>
          <p:nvPr>
            <p:ph type="sldNum" sz="quarter" idx="10"/>
          </p:nvPr>
        </p:nvSpPr>
        <p:spPr/>
        <p:txBody>
          <a:bodyPr/>
          <a:lstStyle/>
          <a:p>
            <a:pPr>
              <a:defRPr/>
            </a:pPr>
            <a:fld id="{5448B662-425B-9E4C-B1A3-DD280408EF58}" type="slidenum">
              <a:rPr lang="en-US" smtClean="0"/>
              <a:pPr>
                <a:defRPr/>
              </a:pPr>
              <a:t>13</a:t>
            </a:fld>
            <a:endParaRPr lang="en-US"/>
          </a:p>
        </p:txBody>
      </p:sp>
    </p:spTree>
    <p:extLst>
      <p:ext uri="{BB962C8B-B14F-4D97-AF65-F5344CB8AC3E}">
        <p14:creationId xmlns:p14="http://schemas.microsoft.com/office/powerpoint/2010/main" val="505323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Light-Blue-Casacad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9" name="Picture 8" descr="Trademark_Logo_Full_Color_PMS_White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522" y="491390"/>
            <a:ext cx="2617038" cy="1250246"/>
          </a:xfrm>
          <a:prstGeom prst="rect">
            <a:avLst/>
          </a:prstGeom>
        </p:spPr>
      </p:pic>
      <p:pic>
        <p:nvPicPr>
          <p:cNvPr id="10" name="Picture 9" descr="Light-Blue-Casacad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pic>
        <p:nvPicPr>
          <p:cNvPr id="8" name="Picture 7" descr="Light-Blue-Casacad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11" name="Picture 10" descr="Trademark_Logo_Full_Color_PMS_White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68522" y="491390"/>
            <a:ext cx="2617038" cy="1250246"/>
          </a:xfrm>
          <a:prstGeom prst="rect">
            <a:avLst/>
          </a:prstGeom>
        </p:spPr>
      </p:pic>
      <p:pic>
        <p:nvPicPr>
          <p:cNvPr id="12" name="Picture 11" descr="Light-Blue-Casacad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spTree>
    <p:extLst>
      <p:ext uri="{BB962C8B-B14F-4D97-AF65-F5344CB8AC3E}">
        <p14:creationId xmlns:p14="http://schemas.microsoft.com/office/powerpoint/2010/main" val="226488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5" name="Slide Number Placeholder 4"/>
          <p:cNvSpPr>
            <a:spLocks noGrp="1"/>
          </p:cNvSpPr>
          <p:nvPr>
            <p:ph type="sldNum" sz="quarter" idx="12"/>
          </p:nvPr>
        </p:nvSpPr>
        <p:spPr/>
        <p:txBody>
          <a:bodyPr/>
          <a:lstStyle/>
          <a:p>
            <a:fld id="{D132883E-F7B3-B746-B092-06924464A980}" type="slidenum">
              <a:rPr lang="en-US" smtClean="0"/>
              <a:t>‹#›</a:t>
            </a:fld>
            <a:endParaRPr lang="en-US"/>
          </a:p>
        </p:txBody>
      </p:sp>
      <p:pic>
        <p:nvPicPr>
          <p:cNvPr id="6" name="Picture 5"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7" name="Picture 6"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165763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6356350"/>
            <a:ext cx="2895600" cy="365125"/>
          </a:xfrm>
        </p:spPr>
        <p:txBody>
          <a:bodyPr/>
          <a:lstStyle/>
          <a:p>
            <a:r>
              <a:rPr lang="en-US"/>
              <a:t>MRDM - Delft3D - Alternatives</a:t>
            </a:r>
          </a:p>
        </p:txBody>
      </p:sp>
      <p:sp>
        <p:nvSpPr>
          <p:cNvPr id="4" name="Slide Number Placeholder 3"/>
          <p:cNvSpPr>
            <a:spLocks noGrp="1"/>
          </p:cNvSpPr>
          <p:nvPr>
            <p:ph type="sldNum" sz="quarter" idx="12"/>
          </p:nvPr>
        </p:nvSpPr>
        <p:spPr/>
        <p:txBody>
          <a:bodyPr/>
          <a:lstStyle/>
          <a:p>
            <a:fld id="{D132883E-F7B3-B746-B092-06924464A980}" type="slidenum">
              <a:rPr lang="en-US" smtClean="0"/>
              <a:t>‹#›</a:t>
            </a:fld>
            <a:endParaRPr lang="en-US"/>
          </a:p>
        </p:txBody>
      </p:sp>
      <p:pic>
        <p:nvPicPr>
          <p:cNvPr id="5" name="Picture 4"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6" name="Picture 5"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281416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7" name="Slide Number Placeholder 6"/>
          <p:cNvSpPr>
            <a:spLocks noGrp="1"/>
          </p:cNvSpPr>
          <p:nvPr>
            <p:ph type="sldNum" sz="quarter" idx="12"/>
          </p:nvPr>
        </p:nvSpPr>
        <p:spPr/>
        <p:txBody>
          <a:bodyPr/>
          <a:lstStyle/>
          <a:p>
            <a:fld id="{D132883E-F7B3-B746-B092-06924464A980}" type="slidenum">
              <a:rPr lang="en-US" smtClean="0"/>
              <a:t>‹#›</a:t>
            </a:fld>
            <a:endParaRPr lang="en-US"/>
          </a:p>
        </p:txBody>
      </p:sp>
      <p:pic>
        <p:nvPicPr>
          <p:cNvPr id="8" name="Picture 7"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9" name="Picture 8"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258407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7" name="Slide Number Placeholder 6"/>
          <p:cNvSpPr>
            <a:spLocks noGrp="1"/>
          </p:cNvSpPr>
          <p:nvPr>
            <p:ph type="sldNum" sz="quarter" idx="12"/>
          </p:nvPr>
        </p:nvSpPr>
        <p:spPr/>
        <p:txBody>
          <a:bodyPr/>
          <a:lstStyle/>
          <a:p>
            <a:fld id="{D132883E-F7B3-B746-B092-06924464A980}" type="slidenum">
              <a:rPr lang="en-US" smtClean="0"/>
              <a:t>‹#›</a:t>
            </a:fld>
            <a:endParaRPr lang="en-US"/>
          </a:p>
        </p:txBody>
      </p:sp>
      <p:pic>
        <p:nvPicPr>
          <p:cNvPr id="8" name="Picture 7"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9" name="Picture 8"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233508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3417407"/>
            <a:ext cx="6400800" cy="713446"/>
          </a:xfrm>
        </p:spPr>
        <p:txBody>
          <a:bodyPr>
            <a:normAutofit/>
          </a:bodyPr>
          <a:lstStyle>
            <a:lvl1pPr marL="0" indent="0" algn="ctr">
              <a:lnSpc>
                <a:spcPct val="90000"/>
              </a:lnSpc>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a:p>
            <a:r>
              <a:rPr lang="en-US" dirty="0"/>
              <a:t>Presenter Email</a:t>
            </a:r>
          </a:p>
        </p:txBody>
      </p:sp>
      <p:pic>
        <p:nvPicPr>
          <p:cNvPr id="7" name="Picture 6" descr="Light-Blue-Casacad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9" name="Picture 8" descr="Trademark_Logo_Full_Color_PMS_White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522" y="491390"/>
            <a:ext cx="2617038" cy="1250246"/>
          </a:xfrm>
          <a:prstGeom prst="rect">
            <a:avLst/>
          </a:prstGeom>
        </p:spPr>
      </p:pic>
      <p:pic>
        <p:nvPicPr>
          <p:cNvPr id="10" name="Picture 9" descr="Light-Blue-Casacad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sp>
        <p:nvSpPr>
          <p:cNvPr id="4" name="TextBox 3"/>
          <p:cNvSpPr txBox="1"/>
          <p:nvPr/>
        </p:nvSpPr>
        <p:spPr>
          <a:xfrm>
            <a:off x="2689177" y="2475656"/>
            <a:ext cx="3629870" cy="707886"/>
          </a:xfrm>
          <a:prstGeom prst="rect">
            <a:avLst/>
          </a:prstGeom>
          <a:noFill/>
        </p:spPr>
        <p:txBody>
          <a:bodyPr wrap="none" rtlCol="0">
            <a:spAutoFit/>
          </a:bodyPr>
          <a:lstStyle/>
          <a:p>
            <a:r>
              <a:rPr lang="en-US" sz="4000">
                <a:latin typeface="Arial Black"/>
                <a:cs typeface="Arial Black"/>
              </a:rPr>
              <a:t>THANK YOU</a:t>
            </a:r>
            <a:endParaRPr lang="en-US" sz="4000" dirty="0">
              <a:latin typeface="Arial Black"/>
              <a:cs typeface="Arial Black"/>
            </a:endParaRPr>
          </a:p>
        </p:txBody>
      </p:sp>
      <p:sp>
        <p:nvSpPr>
          <p:cNvPr id="5" name="TextBox 4"/>
          <p:cNvSpPr txBox="1"/>
          <p:nvPr/>
        </p:nvSpPr>
        <p:spPr>
          <a:xfrm>
            <a:off x="3127694" y="5241674"/>
            <a:ext cx="2890071" cy="1384995"/>
          </a:xfrm>
          <a:prstGeom prst="rect">
            <a:avLst/>
          </a:prstGeom>
          <a:noFill/>
        </p:spPr>
        <p:txBody>
          <a:bodyPr wrap="none" rtlCol="0">
            <a:spAutoFit/>
          </a:bodyPr>
          <a:lstStyle/>
          <a:p>
            <a:pPr algn="ctr"/>
            <a:r>
              <a:rPr lang="en-US" sz="1400" dirty="0">
                <a:solidFill>
                  <a:schemeClr val="tx1"/>
                </a:solidFill>
              </a:rPr>
              <a:t>301 NORTH MAIN STREET, SUITE 2000</a:t>
            </a:r>
          </a:p>
          <a:p>
            <a:pPr algn="ctr"/>
            <a:r>
              <a:rPr lang="en-US" sz="1400" dirty="0">
                <a:solidFill>
                  <a:schemeClr val="tx1"/>
                </a:solidFill>
              </a:rPr>
              <a:t>BATON ROUGE, LA 70825</a:t>
            </a:r>
          </a:p>
          <a:p>
            <a:pPr algn="ctr"/>
            <a:endParaRPr lang="en-US" sz="1400" dirty="0">
              <a:solidFill>
                <a:schemeClr val="tx1"/>
              </a:solidFill>
            </a:endParaRPr>
          </a:p>
          <a:p>
            <a:pPr algn="ctr"/>
            <a:r>
              <a:rPr lang="en-US" sz="1400" dirty="0">
                <a:solidFill>
                  <a:schemeClr val="tx1"/>
                </a:solidFill>
              </a:rPr>
              <a:t>(225) 448-2813</a:t>
            </a:r>
          </a:p>
          <a:p>
            <a:pPr algn="ctr"/>
            <a:r>
              <a:rPr lang="en-US" sz="1400" b="1" dirty="0">
                <a:solidFill>
                  <a:schemeClr val="tx1"/>
                </a:solidFill>
              </a:rPr>
              <a:t>WWW.THEWATERINSTITUTE.ORG</a:t>
            </a:r>
          </a:p>
          <a:p>
            <a:pPr algn="ctr"/>
            <a:endParaRPr lang="en-US" sz="1400" dirty="0">
              <a:solidFill>
                <a:schemeClr val="tx1"/>
              </a:solidFill>
            </a:endParaRPr>
          </a:p>
        </p:txBody>
      </p:sp>
      <p:pic>
        <p:nvPicPr>
          <p:cNvPr id="8" name="Picture 7" descr="Light-Blue-Casacad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11" name="Picture 10" descr="Trademark_Logo_Full_Color_PMS_White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68522" y="491390"/>
            <a:ext cx="2617038" cy="1250246"/>
          </a:xfrm>
          <a:prstGeom prst="rect">
            <a:avLst/>
          </a:prstGeom>
        </p:spPr>
      </p:pic>
      <p:pic>
        <p:nvPicPr>
          <p:cNvPr id="12" name="Picture 11" descr="Light-Blue-Casacad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sp>
        <p:nvSpPr>
          <p:cNvPr id="13" name="TextBox 12"/>
          <p:cNvSpPr txBox="1"/>
          <p:nvPr userDrawn="1"/>
        </p:nvSpPr>
        <p:spPr>
          <a:xfrm>
            <a:off x="2689177" y="2475656"/>
            <a:ext cx="3629870" cy="707886"/>
          </a:xfrm>
          <a:prstGeom prst="rect">
            <a:avLst/>
          </a:prstGeom>
          <a:noFill/>
        </p:spPr>
        <p:txBody>
          <a:bodyPr wrap="none" rtlCol="0">
            <a:spAutoFit/>
          </a:bodyPr>
          <a:lstStyle/>
          <a:p>
            <a:r>
              <a:rPr lang="en-US" sz="4000">
                <a:latin typeface="Arial Black"/>
                <a:cs typeface="Arial Black"/>
              </a:rPr>
              <a:t>THANK YOU</a:t>
            </a:r>
            <a:endParaRPr lang="en-US" sz="4000" dirty="0">
              <a:latin typeface="Arial Black"/>
              <a:cs typeface="Arial Black"/>
            </a:endParaRPr>
          </a:p>
        </p:txBody>
      </p:sp>
      <p:sp>
        <p:nvSpPr>
          <p:cNvPr id="14" name="TextBox 13"/>
          <p:cNvSpPr txBox="1"/>
          <p:nvPr userDrawn="1"/>
        </p:nvSpPr>
        <p:spPr>
          <a:xfrm>
            <a:off x="3127694" y="5241674"/>
            <a:ext cx="2890071" cy="1384995"/>
          </a:xfrm>
          <a:prstGeom prst="rect">
            <a:avLst/>
          </a:prstGeom>
          <a:noFill/>
        </p:spPr>
        <p:txBody>
          <a:bodyPr wrap="none" rtlCol="0">
            <a:spAutoFit/>
          </a:bodyPr>
          <a:lstStyle/>
          <a:p>
            <a:pPr algn="ctr"/>
            <a:r>
              <a:rPr lang="en-US" sz="1400" dirty="0">
                <a:solidFill>
                  <a:schemeClr val="tx1"/>
                </a:solidFill>
              </a:rPr>
              <a:t>301 NORTH MAIN STREET, SUITE 2000</a:t>
            </a:r>
          </a:p>
          <a:p>
            <a:pPr algn="ctr"/>
            <a:r>
              <a:rPr lang="en-US" sz="1400" dirty="0">
                <a:solidFill>
                  <a:schemeClr val="tx1"/>
                </a:solidFill>
              </a:rPr>
              <a:t>BATON ROUGE, LA 70825</a:t>
            </a:r>
          </a:p>
          <a:p>
            <a:pPr algn="ctr"/>
            <a:endParaRPr lang="en-US" sz="1400" dirty="0">
              <a:solidFill>
                <a:schemeClr val="tx1"/>
              </a:solidFill>
            </a:endParaRPr>
          </a:p>
          <a:p>
            <a:pPr algn="ctr"/>
            <a:r>
              <a:rPr lang="en-US" sz="1400" dirty="0">
                <a:solidFill>
                  <a:schemeClr val="tx1"/>
                </a:solidFill>
              </a:rPr>
              <a:t>(225) 448-2813</a:t>
            </a:r>
          </a:p>
          <a:p>
            <a:pPr algn="ctr"/>
            <a:r>
              <a:rPr lang="en-US" sz="1400" b="1" dirty="0">
                <a:solidFill>
                  <a:schemeClr val="tx1"/>
                </a:solidFill>
              </a:rPr>
              <a:t>WWW.THEWATERINSTITUTE.ORG</a:t>
            </a:r>
          </a:p>
          <a:p>
            <a:pPr algn="ctr"/>
            <a:endParaRPr lang="en-US" sz="1400" dirty="0">
              <a:solidFill>
                <a:schemeClr val="tx1"/>
              </a:solidFill>
            </a:endParaRPr>
          </a:p>
        </p:txBody>
      </p:sp>
    </p:spTree>
    <p:extLst>
      <p:ext uri="{BB962C8B-B14F-4D97-AF65-F5344CB8AC3E}">
        <p14:creationId xmlns:p14="http://schemas.microsoft.com/office/powerpoint/2010/main" val="2330679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Content Placeholder 2"/>
          <p:cNvSpPr>
            <a:spLocks noGrp="1"/>
          </p:cNvSpPr>
          <p:nvPr>
            <p:ph idx="10"/>
          </p:nvPr>
        </p:nvSpPr>
        <p:spPr>
          <a:xfrm>
            <a:off x="-1" y="1"/>
            <a:ext cx="9144001" cy="3762158"/>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00171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Trademark_Logo_Full_Color_PMS_White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68522" y="5186871"/>
            <a:ext cx="2617038" cy="1250246"/>
          </a:xfrm>
          <a:prstGeom prst="rect">
            <a:avLst/>
          </a:prstGeom>
        </p:spPr>
      </p:pic>
      <p:pic>
        <p:nvPicPr>
          <p:cNvPr id="10" name="Picture 9" descr="Light-Blue-Casacad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pic>
        <p:nvPicPr>
          <p:cNvPr id="7" name="Picture 6" descr="Light-Blue-Casacad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spTree>
    <p:extLst>
      <p:ext uri="{BB962C8B-B14F-4D97-AF65-F5344CB8AC3E}">
        <p14:creationId xmlns:p14="http://schemas.microsoft.com/office/powerpoint/2010/main" val="1629439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p:cNvSpPr/>
          <p:nvPr userDrawn="1"/>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a:t>Click to edit Master Chapter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6" name="Slide Number Placeholder 5"/>
          <p:cNvSpPr>
            <a:spLocks noGrp="1"/>
          </p:cNvSpPr>
          <p:nvPr>
            <p:ph type="sldNum" sz="quarter" idx="12"/>
          </p:nvPr>
        </p:nvSpPr>
        <p:spPr/>
        <p:txBody>
          <a:bodyPr/>
          <a:lstStyle/>
          <a:p>
            <a:fld id="{D132883E-F7B3-B746-B092-06924464A980}" type="slidenum">
              <a:rPr lang="en-US" smtClean="0"/>
              <a:t>‹#›</a:t>
            </a:fld>
            <a:endParaRPr lang="en-US"/>
          </a:p>
        </p:txBody>
      </p:sp>
      <p:pic>
        <p:nvPicPr>
          <p:cNvPr id="7" name="Picture 6"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0" name="Picture 9" descr="White-Droplets.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sp>
        <p:nvSpPr>
          <p:cNvPr id="12" name="Content Placeholder 2"/>
          <p:cNvSpPr>
            <a:spLocks noGrp="1"/>
          </p:cNvSpPr>
          <p:nvPr>
            <p:ph idx="10"/>
          </p:nvPr>
        </p:nvSpPr>
        <p:spPr>
          <a:xfrm>
            <a:off x="-1" y="1"/>
            <a:ext cx="9144001" cy="3762158"/>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966946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3417407"/>
            <a:ext cx="6400800" cy="713446"/>
          </a:xfrm>
        </p:spPr>
        <p:txBody>
          <a:bodyPr>
            <a:normAutofit/>
          </a:bodyPr>
          <a:lstStyle>
            <a:lvl1pPr marL="0" indent="0" algn="ctr">
              <a:lnSpc>
                <a:spcPct val="90000"/>
              </a:lnSpc>
              <a:buNone/>
              <a:defRPr sz="1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a:p>
            <a:r>
              <a:rPr lang="en-US" dirty="0"/>
              <a:t>Presenter Email</a:t>
            </a:r>
          </a:p>
        </p:txBody>
      </p:sp>
      <p:pic>
        <p:nvPicPr>
          <p:cNvPr id="7" name="Picture 6" descr="Light-Blue-Casacad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9" name="Picture 8" descr="Trademark_Logo_Full_Color_PMS_White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68522" y="491390"/>
            <a:ext cx="2617038" cy="1250246"/>
          </a:xfrm>
          <a:prstGeom prst="rect">
            <a:avLst/>
          </a:prstGeom>
        </p:spPr>
      </p:pic>
      <p:pic>
        <p:nvPicPr>
          <p:cNvPr id="10" name="Picture 9" descr="Light-Blue-Casacad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sp>
        <p:nvSpPr>
          <p:cNvPr id="4" name="TextBox 3"/>
          <p:cNvSpPr txBox="1"/>
          <p:nvPr userDrawn="1"/>
        </p:nvSpPr>
        <p:spPr>
          <a:xfrm>
            <a:off x="2689177" y="2475656"/>
            <a:ext cx="3629870" cy="707886"/>
          </a:xfrm>
          <a:prstGeom prst="rect">
            <a:avLst/>
          </a:prstGeom>
          <a:noFill/>
        </p:spPr>
        <p:txBody>
          <a:bodyPr wrap="none" rtlCol="0">
            <a:spAutoFit/>
          </a:bodyPr>
          <a:lstStyle/>
          <a:p>
            <a:r>
              <a:rPr lang="en-US" sz="4000">
                <a:latin typeface="Arial Black"/>
                <a:cs typeface="Arial Black"/>
              </a:rPr>
              <a:t>THANK YOU</a:t>
            </a:r>
            <a:endParaRPr lang="en-US" sz="4000" dirty="0">
              <a:latin typeface="Arial Black"/>
              <a:cs typeface="Arial Black"/>
            </a:endParaRPr>
          </a:p>
        </p:txBody>
      </p:sp>
      <p:sp>
        <p:nvSpPr>
          <p:cNvPr id="5" name="TextBox 4"/>
          <p:cNvSpPr txBox="1"/>
          <p:nvPr userDrawn="1"/>
        </p:nvSpPr>
        <p:spPr>
          <a:xfrm>
            <a:off x="3127694" y="5241674"/>
            <a:ext cx="2890071" cy="1384995"/>
          </a:xfrm>
          <a:prstGeom prst="rect">
            <a:avLst/>
          </a:prstGeom>
          <a:noFill/>
        </p:spPr>
        <p:txBody>
          <a:bodyPr wrap="none" rtlCol="0">
            <a:spAutoFit/>
          </a:bodyPr>
          <a:lstStyle/>
          <a:p>
            <a:pPr algn="ctr"/>
            <a:r>
              <a:rPr lang="en-US" sz="1400" dirty="0">
                <a:solidFill>
                  <a:schemeClr val="tx1"/>
                </a:solidFill>
              </a:rPr>
              <a:t>301 NORTH MAIN STREET, SUITE 2000</a:t>
            </a:r>
          </a:p>
          <a:p>
            <a:pPr algn="ctr"/>
            <a:r>
              <a:rPr lang="en-US" sz="1400" dirty="0">
                <a:solidFill>
                  <a:schemeClr val="tx1"/>
                </a:solidFill>
              </a:rPr>
              <a:t>BATON ROUGE, LA 70825</a:t>
            </a:r>
          </a:p>
          <a:p>
            <a:pPr algn="ctr"/>
            <a:endParaRPr lang="en-US" sz="1400" dirty="0">
              <a:solidFill>
                <a:schemeClr val="tx1"/>
              </a:solidFill>
            </a:endParaRPr>
          </a:p>
          <a:p>
            <a:pPr algn="ctr"/>
            <a:r>
              <a:rPr lang="en-US" sz="1400" dirty="0">
                <a:solidFill>
                  <a:schemeClr val="tx1"/>
                </a:solidFill>
              </a:rPr>
              <a:t>(225) 448-2813</a:t>
            </a:r>
          </a:p>
          <a:p>
            <a:pPr algn="ctr"/>
            <a:r>
              <a:rPr lang="en-US" sz="1400" b="1" dirty="0">
                <a:solidFill>
                  <a:schemeClr val="tx1"/>
                </a:solidFill>
              </a:rPr>
              <a:t>WWW.THEWATERINSTITUTE.ORG</a:t>
            </a:r>
          </a:p>
          <a:p>
            <a:pPr algn="ctr"/>
            <a:endParaRPr lang="en-US" sz="1400" dirty="0">
              <a:solidFill>
                <a:schemeClr val="tx1"/>
              </a:solidFill>
            </a:endParaRPr>
          </a:p>
        </p:txBody>
      </p:sp>
    </p:spTree>
    <p:extLst>
      <p:ext uri="{BB962C8B-B14F-4D97-AF65-F5344CB8AC3E}">
        <p14:creationId xmlns:p14="http://schemas.microsoft.com/office/powerpoint/2010/main" val="271705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LACoast.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3762158"/>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00171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Light-Blue-Casacad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9" name="Picture 8" descr="Trademark_Logo_Full_Color_PMS_White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8522" y="5186871"/>
            <a:ext cx="2617038" cy="1250246"/>
          </a:xfrm>
          <a:prstGeom prst="rect">
            <a:avLst/>
          </a:prstGeom>
        </p:spPr>
      </p:pic>
      <p:pic>
        <p:nvPicPr>
          <p:cNvPr id="10" name="Picture 9" descr="Light-Blue-Casacade.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spTree>
    <p:extLst>
      <p:ext uri="{BB962C8B-B14F-4D97-AF65-F5344CB8AC3E}">
        <p14:creationId xmlns:p14="http://schemas.microsoft.com/office/powerpoint/2010/main" val="323550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Content Placeholder 2"/>
          <p:cNvSpPr>
            <a:spLocks noGrp="1"/>
          </p:cNvSpPr>
          <p:nvPr>
            <p:ph idx="10"/>
          </p:nvPr>
        </p:nvSpPr>
        <p:spPr>
          <a:xfrm>
            <a:off x="-1" y="1"/>
            <a:ext cx="9144001" cy="3762158"/>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00171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Trademark_Logo_Full_Color_PMS_WhiteB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8522" y="5186871"/>
            <a:ext cx="2617038" cy="1250246"/>
          </a:xfrm>
          <a:prstGeom prst="rect">
            <a:avLst/>
          </a:prstGeom>
        </p:spPr>
      </p:pic>
      <p:pic>
        <p:nvPicPr>
          <p:cNvPr id="10" name="Picture 9" descr="Light-Blue-Casacad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pic>
        <p:nvPicPr>
          <p:cNvPr id="7" name="Picture 6" descr="Light-Blue-Casacad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pic>
        <p:nvPicPr>
          <p:cNvPr id="11" name="Picture 10" descr="Trademark_Logo_Full_Color_PMS_White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68522" y="5186871"/>
            <a:ext cx="2617038" cy="1250246"/>
          </a:xfrm>
          <a:prstGeom prst="rect">
            <a:avLst/>
          </a:prstGeom>
        </p:spPr>
      </p:pic>
      <p:pic>
        <p:nvPicPr>
          <p:cNvPr id="12" name="Picture 11" descr="Light-Blue-Casacad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51457" y="5028530"/>
            <a:ext cx="1474710" cy="1327820"/>
          </a:xfrm>
          <a:prstGeom prst="rect">
            <a:avLst/>
          </a:prstGeom>
        </p:spPr>
      </p:pic>
      <p:pic>
        <p:nvPicPr>
          <p:cNvPr id="13" name="Picture 12" descr="Light-Blue-Casacad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2667773" cy="1837780"/>
          </a:xfrm>
          <a:prstGeom prst="rect">
            <a:avLst/>
          </a:prstGeom>
        </p:spPr>
      </p:pic>
    </p:spTree>
    <p:extLst>
      <p:ext uri="{BB962C8B-B14F-4D97-AF65-F5344CB8AC3E}">
        <p14:creationId xmlns:p14="http://schemas.microsoft.com/office/powerpoint/2010/main" val="11103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6" name="Slide Number Placeholder 5"/>
          <p:cNvSpPr>
            <a:spLocks noGrp="1"/>
          </p:cNvSpPr>
          <p:nvPr>
            <p:ph type="sldNum" sz="quarter" idx="12"/>
          </p:nvPr>
        </p:nvSpPr>
        <p:spPr/>
        <p:txBody>
          <a:bodyPr/>
          <a:lstStyle/>
          <a:p>
            <a:fld id="{D132883E-F7B3-B746-B092-06924464A980}" type="slidenum">
              <a:rPr lang="en-US" smtClean="0"/>
              <a:t>‹#›</a:t>
            </a:fld>
            <a:endParaRPr lang="en-US"/>
          </a:p>
        </p:txBody>
      </p:sp>
      <p:pic>
        <p:nvPicPr>
          <p:cNvPr id="8" name="Picture 7"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7" name="Picture 6"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25503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No Image">
    <p:spTree>
      <p:nvGrpSpPr>
        <p:cNvPr id="1" name=""/>
        <p:cNvGrpSpPr/>
        <p:nvPr/>
      </p:nvGrpSpPr>
      <p:grpSpPr>
        <a:xfrm>
          <a:off x="0" y="0"/>
          <a:ext cx="0" cy="0"/>
          <a:chOff x="0" y="0"/>
          <a:chExt cx="0" cy="0"/>
        </a:xfrm>
      </p:grpSpPr>
      <p:sp>
        <p:nvSpPr>
          <p:cNvPr id="9" name="Rectangle 8"/>
          <p:cNvSpPr/>
          <p:nvPr/>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a:t>Click to edit Master Chapter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6" name="Slide Number Placeholder 5"/>
          <p:cNvSpPr>
            <a:spLocks noGrp="1"/>
          </p:cNvSpPr>
          <p:nvPr>
            <p:ph type="sldNum" sz="quarter" idx="12"/>
          </p:nvPr>
        </p:nvSpPr>
        <p:spPr/>
        <p:txBody>
          <a:bodyPr/>
          <a:lstStyle/>
          <a:p>
            <a:fld id="{D132883E-F7B3-B746-B092-06924464A980}" type="slidenum">
              <a:rPr lang="en-US" smtClean="0"/>
              <a:t>‹#›</a:t>
            </a:fld>
            <a:endParaRPr lang="en-US"/>
          </a:p>
        </p:txBody>
      </p:sp>
      <p:pic>
        <p:nvPicPr>
          <p:cNvPr id="7" name="Picture 6"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0" name="Picture 9" descr="White-Droplet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sp>
        <p:nvSpPr>
          <p:cNvPr id="11" name="Rectangle 10"/>
          <p:cNvSpPr/>
          <p:nvPr userDrawn="1"/>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3" name="Picture 12" descr="White-Droplets.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spTree>
    <p:extLst>
      <p:ext uri="{BB962C8B-B14F-4D97-AF65-F5344CB8AC3E}">
        <p14:creationId xmlns:p14="http://schemas.microsoft.com/office/powerpoint/2010/main" val="180840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p:cNvSpPr/>
          <p:nvPr/>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a:t>Click to edit Master Chapter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6" name="Slide Number Placeholder 5"/>
          <p:cNvSpPr>
            <a:spLocks noGrp="1"/>
          </p:cNvSpPr>
          <p:nvPr>
            <p:ph type="sldNum" sz="quarter" idx="12"/>
          </p:nvPr>
        </p:nvSpPr>
        <p:spPr/>
        <p:txBody>
          <a:bodyPr/>
          <a:lstStyle/>
          <a:p>
            <a:fld id="{D132883E-F7B3-B746-B092-06924464A980}" type="slidenum">
              <a:rPr lang="en-US" smtClean="0"/>
              <a:pPr/>
              <a:t>‹#›</a:t>
            </a:fld>
            <a:endParaRPr lang="en-US" dirty="0"/>
          </a:p>
        </p:txBody>
      </p:sp>
      <p:pic>
        <p:nvPicPr>
          <p:cNvPr id="7" name="Picture 6"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0" name="Picture 9" descr="White-Droplet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pic>
        <p:nvPicPr>
          <p:cNvPr id="11" name="Picture 10" descr="LACoas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3762158"/>
          </a:xfrm>
          <a:prstGeom prst="rect">
            <a:avLst/>
          </a:prstGeom>
        </p:spPr>
      </p:pic>
      <p:pic>
        <p:nvPicPr>
          <p:cNvPr id="4" name="Picture 3" descr="LACoast-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3762158"/>
          </a:xfrm>
          <a:prstGeom prst="rect">
            <a:avLst/>
          </a:prstGeom>
        </p:spPr>
      </p:pic>
    </p:spTree>
    <p:extLst>
      <p:ext uri="{BB962C8B-B14F-4D97-AF65-F5344CB8AC3E}">
        <p14:creationId xmlns:p14="http://schemas.microsoft.com/office/powerpoint/2010/main" val="268693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9" name="Rectangle 8"/>
          <p:cNvSpPr/>
          <p:nvPr/>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a:t>Click to edit Master Chapter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57200" y="6356350"/>
            <a:ext cx="2895600" cy="365125"/>
          </a:xfrm>
        </p:spPr>
        <p:txBody>
          <a:bodyPr/>
          <a:lstStyle/>
          <a:p>
            <a:r>
              <a:rPr lang="en-US"/>
              <a:t>MRDM - Delft3D - Alternatives</a:t>
            </a:r>
            <a:endParaRPr lang="en-US" dirty="0"/>
          </a:p>
        </p:txBody>
      </p:sp>
      <p:sp>
        <p:nvSpPr>
          <p:cNvPr id="6" name="Slide Number Placeholder 5"/>
          <p:cNvSpPr>
            <a:spLocks noGrp="1"/>
          </p:cNvSpPr>
          <p:nvPr>
            <p:ph type="sldNum" sz="quarter" idx="12"/>
          </p:nvPr>
        </p:nvSpPr>
        <p:spPr/>
        <p:txBody>
          <a:bodyPr/>
          <a:lstStyle/>
          <a:p>
            <a:fld id="{D132883E-F7B3-B746-B092-06924464A980}" type="slidenum">
              <a:rPr lang="en-US" smtClean="0"/>
              <a:t>‹#›</a:t>
            </a:fld>
            <a:endParaRPr lang="en-US"/>
          </a:p>
        </p:txBody>
      </p:sp>
      <p:pic>
        <p:nvPicPr>
          <p:cNvPr id="7" name="Picture 6"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0" name="Picture 9" descr="White-Droplet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sp>
        <p:nvSpPr>
          <p:cNvPr id="12" name="Content Placeholder 2"/>
          <p:cNvSpPr>
            <a:spLocks noGrp="1"/>
          </p:cNvSpPr>
          <p:nvPr>
            <p:ph idx="10"/>
          </p:nvPr>
        </p:nvSpPr>
        <p:spPr>
          <a:xfrm>
            <a:off x="-1" y="1"/>
            <a:ext cx="9144001" cy="3762158"/>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1" name="Rectangle 10"/>
          <p:cNvSpPr/>
          <p:nvPr userDrawn="1"/>
        </p:nvSpPr>
        <p:spPr>
          <a:xfrm>
            <a:off x="1" y="0"/>
            <a:ext cx="169337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4" name="Picture 13" descr="White-Droplets.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109362"/>
            <a:ext cx="587619" cy="1462527"/>
          </a:xfrm>
          <a:prstGeom prst="rect">
            <a:avLst/>
          </a:prstGeom>
        </p:spPr>
      </p:pic>
    </p:spTree>
    <p:extLst>
      <p:ext uri="{BB962C8B-B14F-4D97-AF65-F5344CB8AC3E}">
        <p14:creationId xmlns:p14="http://schemas.microsoft.com/office/powerpoint/2010/main" val="342301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132883E-F7B3-B746-B092-06924464A980}" type="slidenum">
              <a:rPr lang="en-US" smtClean="0"/>
              <a:t>‹#›</a:t>
            </a:fld>
            <a:endParaRPr lang="en-US"/>
          </a:p>
        </p:txBody>
      </p:sp>
      <p:sp>
        <p:nvSpPr>
          <p:cNvPr id="8"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r>
              <a:rPr lang="en-US"/>
              <a:t>MRDM - Delft3D - Alternatives</a:t>
            </a:r>
            <a:endParaRPr lang="en-US" dirty="0"/>
          </a:p>
        </p:txBody>
      </p:sp>
      <p:pic>
        <p:nvPicPr>
          <p:cNvPr id="9" name="Picture 8"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0" name="Picture 9"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311455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MRDM - Delft3D - Alternatives</a:t>
            </a:r>
          </a:p>
        </p:txBody>
      </p:sp>
      <p:sp>
        <p:nvSpPr>
          <p:cNvPr id="9" name="Slide Number Placeholder 8"/>
          <p:cNvSpPr>
            <a:spLocks noGrp="1"/>
          </p:cNvSpPr>
          <p:nvPr>
            <p:ph type="sldNum" sz="quarter" idx="12"/>
          </p:nvPr>
        </p:nvSpPr>
        <p:spPr/>
        <p:txBody>
          <a:bodyPr/>
          <a:lstStyle/>
          <a:p>
            <a:fld id="{D132883E-F7B3-B746-B092-06924464A980}" type="slidenum">
              <a:rPr lang="en-US" smtClean="0"/>
              <a:t>‹#›</a:t>
            </a:fld>
            <a:endParaRPr lang="en-US"/>
          </a:p>
        </p:txBody>
      </p:sp>
      <p:pic>
        <p:nvPicPr>
          <p:cNvPr id="10" name="Picture 9" descr="Trademark_Logo_Full_Color_PMS_WhiteB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pic>
        <p:nvPicPr>
          <p:cNvPr id="11" name="Picture 10" descr="Trademark_Logo_Full_Color_PMS_WhiteB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00796" y="6356350"/>
            <a:ext cx="615774" cy="380596"/>
          </a:xfrm>
          <a:prstGeom prst="rect">
            <a:avLst/>
          </a:prstGeom>
        </p:spPr>
      </p:pic>
    </p:spTree>
    <p:extLst>
      <p:ext uri="{BB962C8B-B14F-4D97-AF65-F5344CB8AC3E}">
        <p14:creationId xmlns:p14="http://schemas.microsoft.com/office/powerpoint/2010/main" val="29481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r>
              <a:rPr lang="en-US"/>
              <a:t>MRDM - Delft3D - Alternatives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lumMod val="60000"/>
                    <a:lumOff val="40000"/>
                  </a:schemeClr>
                </a:solidFill>
              </a:defRPr>
            </a:lvl1pPr>
          </a:lstStyle>
          <a:p>
            <a:fld id="{D132883E-F7B3-B746-B092-06924464A980}" type="slidenum">
              <a:rPr lang="en-US" smtClean="0"/>
              <a:pPr/>
              <a:t>‹#›</a:t>
            </a:fld>
            <a:endParaRPr lang="en-US" dirty="0"/>
          </a:p>
        </p:txBody>
      </p:sp>
    </p:spTree>
    <p:extLst>
      <p:ext uri="{BB962C8B-B14F-4D97-AF65-F5344CB8AC3E}">
        <p14:creationId xmlns:p14="http://schemas.microsoft.com/office/powerpoint/2010/main" val="9036144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59" r:id="rId15"/>
    <p:sldLayoutId id="2147483661" r:id="rId16"/>
    <p:sldLayoutId id="2147483662" r:id="rId17"/>
  </p:sldLayoutIdLst>
  <p:hf hdr="0" dt="0"/>
  <p:txStyles>
    <p:titleStyle>
      <a:lvl1pPr algn="ctr" defTabSz="457200" rtl="0" eaLnBrk="1" latinLnBrk="0" hangingPunct="1">
        <a:spcBef>
          <a:spcPct val="0"/>
        </a:spcBef>
        <a:buNone/>
        <a:defRPr sz="4000" b="1" i="0" kern="1200" cap="all">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rgbClr val="595C4D"/>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595C4D"/>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95C4D"/>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95C4D"/>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95C4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2913" y="2130425"/>
            <a:ext cx="8239125" cy="1470025"/>
          </a:xfrm>
          <a:effectLst>
            <a:outerShdw blurRad="50800" dist="38100" dir="2700000" algn="tl" rotWithShape="0">
              <a:prstClr val="black">
                <a:alpha val="89000"/>
              </a:prstClr>
            </a:outerShdw>
          </a:effectLst>
        </p:spPr>
        <p:txBody>
          <a:bodyPr>
            <a:noAutofit/>
          </a:bodyPr>
          <a:lstStyle/>
          <a:p>
            <a:pPr>
              <a:defRPr/>
            </a:pPr>
            <a:r>
              <a:rPr lang="en-US" sz="4800" dirty="0"/>
              <a:t>Climate Change and What’s at Risk </a:t>
            </a:r>
          </a:p>
        </p:txBody>
      </p:sp>
      <p:sp>
        <p:nvSpPr>
          <p:cNvPr id="3" name="Subtitle 2"/>
          <p:cNvSpPr>
            <a:spLocks noGrp="1"/>
          </p:cNvSpPr>
          <p:nvPr>
            <p:ph type="subTitle" idx="1"/>
          </p:nvPr>
        </p:nvSpPr>
        <p:spPr>
          <a:xfrm>
            <a:off x="1371600" y="4075113"/>
            <a:ext cx="6955654" cy="812800"/>
          </a:xfrm>
        </p:spPr>
        <p:txBody>
          <a:bodyPr>
            <a:normAutofit fontScale="55000" lnSpcReduction="20000"/>
          </a:bodyPr>
          <a:lstStyle/>
          <a:p>
            <a:pPr>
              <a:defRPr/>
            </a:pPr>
            <a:r>
              <a:rPr lang="en-US" b="1" dirty="0" err="1"/>
              <a:t>Barataria</a:t>
            </a:r>
            <a:r>
              <a:rPr lang="en-US" b="1" dirty="0"/>
              <a:t>-Terrebonne National Estuary </a:t>
            </a:r>
            <a:r>
              <a:rPr lang="en-US" b="1" dirty="0" smtClean="0"/>
              <a:t>Program Management Conference</a:t>
            </a:r>
            <a:endParaRPr lang="en-US" dirty="0" smtClean="0"/>
          </a:p>
          <a:p>
            <a:pPr>
              <a:defRPr/>
            </a:pPr>
            <a:r>
              <a:rPr lang="en-US" dirty="0" smtClean="0"/>
              <a:t>November 3, 2016</a:t>
            </a:r>
            <a:endParaRPr lang="en-US" dirty="0"/>
          </a:p>
          <a:p>
            <a:pPr>
              <a:defRPr/>
            </a:pPr>
            <a:endParaRPr lang="en-US" dirty="0"/>
          </a:p>
        </p:txBody>
      </p:sp>
    </p:spTree>
    <p:extLst>
      <p:ext uri="{BB962C8B-B14F-4D97-AF65-F5344CB8AC3E}">
        <p14:creationId xmlns:p14="http://schemas.microsoft.com/office/powerpoint/2010/main" val="407581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10</a:t>
            </a:fld>
            <a:endParaRPr lang="en-US"/>
          </a:p>
        </p:txBody>
      </p:sp>
      <p:sp>
        <p:nvSpPr>
          <p:cNvPr id="9" name="Title 1"/>
          <p:cNvSpPr txBox="1">
            <a:spLocks/>
          </p:cNvSpPr>
          <p:nvPr/>
        </p:nvSpPr>
        <p:spPr>
          <a:xfrm>
            <a:off x="-135082" y="0"/>
            <a:ext cx="9424555" cy="1154694"/>
          </a:xfrm>
          <a:prstGeom prst="rect">
            <a:avLst/>
          </a:prstGeom>
        </p:spPr>
        <p:txBody>
          <a:bodyPr vert="horz" lIns="91440" tIns="45720" rIns="91440" bIns="45720" rtlCol="0" anchor="ctr">
            <a:normAutofit fontScale="900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000" dirty="0"/>
              <a:t>Year 50 (High Scenario) – 100 Year Storm</a:t>
            </a:r>
          </a:p>
        </p:txBody>
      </p:sp>
      <p:graphicFrame>
        <p:nvGraphicFramePr>
          <p:cNvPr id="2" name="Table 1"/>
          <p:cNvGraphicFramePr>
            <a:graphicFrameLocks noGrp="1"/>
          </p:cNvGraphicFramePr>
          <p:nvPr/>
        </p:nvGraphicFramePr>
        <p:xfrm>
          <a:off x="457200" y="1517650"/>
          <a:ext cx="8229595" cy="3822776"/>
        </p:xfrm>
        <a:graphic>
          <a:graphicData uri="http://schemas.openxmlformats.org/drawingml/2006/table">
            <a:tbl>
              <a:tblPr>
                <a:tableStyleId>{5C22544A-7EE6-4342-B048-85BDC9FD1C3A}</a:tableStyleId>
              </a:tblPr>
              <a:tblGrid>
                <a:gridCol w="1497271">
                  <a:extLst>
                    <a:ext uri="{9D8B030D-6E8A-4147-A177-3AD203B41FA5}">
                      <a16:colId xmlns:a16="http://schemas.microsoft.com/office/drawing/2014/main" val="20000"/>
                    </a:ext>
                  </a:extLst>
                </a:gridCol>
                <a:gridCol w="570901">
                  <a:extLst>
                    <a:ext uri="{9D8B030D-6E8A-4147-A177-3AD203B41FA5}">
                      <a16:colId xmlns:a16="http://schemas.microsoft.com/office/drawing/2014/main" val="20001"/>
                    </a:ext>
                  </a:extLst>
                </a:gridCol>
                <a:gridCol w="570901">
                  <a:extLst>
                    <a:ext uri="{9D8B030D-6E8A-4147-A177-3AD203B41FA5}">
                      <a16:colId xmlns:a16="http://schemas.microsoft.com/office/drawing/2014/main" val="20002"/>
                    </a:ext>
                  </a:extLst>
                </a:gridCol>
                <a:gridCol w="570901">
                  <a:extLst>
                    <a:ext uri="{9D8B030D-6E8A-4147-A177-3AD203B41FA5}">
                      <a16:colId xmlns:a16="http://schemas.microsoft.com/office/drawing/2014/main" val="20003"/>
                    </a:ext>
                  </a:extLst>
                </a:gridCol>
                <a:gridCol w="570901">
                  <a:extLst>
                    <a:ext uri="{9D8B030D-6E8A-4147-A177-3AD203B41FA5}">
                      <a16:colId xmlns:a16="http://schemas.microsoft.com/office/drawing/2014/main" val="20004"/>
                    </a:ext>
                  </a:extLst>
                </a:gridCol>
                <a:gridCol w="570901">
                  <a:extLst>
                    <a:ext uri="{9D8B030D-6E8A-4147-A177-3AD203B41FA5}">
                      <a16:colId xmlns:a16="http://schemas.microsoft.com/office/drawing/2014/main" val="20005"/>
                    </a:ext>
                  </a:extLst>
                </a:gridCol>
                <a:gridCol w="570901">
                  <a:extLst>
                    <a:ext uri="{9D8B030D-6E8A-4147-A177-3AD203B41FA5}">
                      <a16:colId xmlns:a16="http://schemas.microsoft.com/office/drawing/2014/main" val="20006"/>
                    </a:ext>
                  </a:extLst>
                </a:gridCol>
                <a:gridCol w="570901">
                  <a:extLst>
                    <a:ext uri="{9D8B030D-6E8A-4147-A177-3AD203B41FA5}">
                      <a16:colId xmlns:a16="http://schemas.microsoft.com/office/drawing/2014/main" val="20007"/>
                    </a:ext>
                  </a:extLst>
                </a:gridCol>
                <a:gridCol w="570901">
                  <a:extLst>
                    <a:ext uri="{9D8B030D-6E8A-4147-A177-3AD203B41FA5}">
                      <a16:colId xmlns:a16="http://schemas.microsoft.com/office/drawing/2014/main" val="20008"/>
                    </a:ext>
                  </a:extLst>
                </a:gridCol>
                <a:gridCol w="570901">
                  <a:extLst>
                    <a:ext uri="{9D8B030D-6E8A-4147-A177-3AD203B41FA5}">
                      <a16:colId xmlns:a16="http://schemas.microsoft.com/office/drawing/2014/main" val="20009"/>
                    </a:ext>
                  </a:extLst>
                </a:gridCol>
                <a:gridCol w="570901">
                  <a:extLst>
                    <a:ext uri="{9D8B030D-6E8A-4147-A177-3AD203B41FA5}">
                      <a16:colId xmlns:a16="http://schemas.microsoft.com/office/drawing/2014/main" val="20010"/>
                    </a:ext>
                  </a:extLst>
                </a:gridCol>
                <a:gridCol w="570901">
                  <a:extLst>
                    <a:ext uri="{9D8B030D-6E8A-4147-A177-3AD203B41FA5}">
                      <a16:colId xmlns:a16="http://schemas.microsoft.com/office/drawing/2014/main" val="20011"/>
                    </a:ext>
                  </a:extLst>
                </a:gridCol>
                <a:gridCol w="452413">
                  <a:extLst>
                    <a:ext uri="{9D8B030D-6E8A-4147-A177-3AD203B41FA5}">
                      <a16:colId xmlns:a16="http://schemas.microsoft.com/office/drawing/2014/main" val="20012"/>
                    </a:ext>
                  </a:extLst>
                </a:gridCol>
              </a:tblGrid>
              <a:tr h="152911">
                <a:tc rowSpan="2">
                  <a:txBody>
                    <a:bodyPr/>
                    <a:lstStyle/>
                    <a:p>
                      <a:pPr algn="ctr" fontAlgn="ctr"/>
                      <a:r>
                        <a:rPr lang="en-US" sz="900" u="none" strike="noStrike" dirty="0">
                          <a:effectLst/>
                        </a:rPr>
                        <a:t>Census Designated Place</a:t>
                      </a:r>
                      <a:endParaRPr lang="en-US" sz="900" b="0" i="0" u="none" strike="noStrike" dirty="0">
                        <a:solidFill>
                          <a:srgbClr val="000000"/>
                        </a:solidFill>
                        <a:effectLst/>
                        <a:latin typeface="Calibri" panose="020F0502020204030204" pitchFamily="34" charset="0"/>
                      </a:endParaRPr>
                    </a:p>
                  </a:txBody>
                  <a:tcPr marL="6371" marR="6371" marT="6371" marB="0" anchor="ctr"/>
                </a:tc>
                <a:tc gridSpan="3">
                  <a:txBody>
                    <a:bodyPr/>
                    <a:lstStyle/>
                    <a:p>
                      <a:pPr algn="ctr" fontAlgn="b"/>
                      <a:r>
                        <a:rPr lang="en-US" sz="900" u="none" strike="noStrike" dirty="0">
                          <a:effectLst/>
                        </a:rPr>
                        <a:t>Low-Intensity Developed</a:t>
                      </a:r>
                      <a:endParaRPr lang="en-US" sz="900" b="0" i="0" u="none" strike="noStrike" dirty="0">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Medium-Intensity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High-Intensity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Total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734">
                <a:tc vMerge="1">
                  <a:txBody>
                    <a:bodyPr/>
                    <a:lstStyle/>
                    <a:p>
                      <a:endParaRPr lang="en-US"/>
                    </a:p>
                  </a:txBody>
                  <a:tcP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extLst>
                  <a:ext uri="{0D108BD9-81ED-4DB2-BD59-A6C34878D82A}">
                    <a16:rowId xmlns:a16="http://schemas.microsoft.com/office/drawing/2014/main" val="10001"/>
                  </a:ext>
                </a:extLst>
              </a:tr>
              <a:tr h="152911">
                <a:tc>
                  <a:txBody>
                    <a:bodyPr/>
                    <a:lstStyle/>
                    <a:p>
                      <a:pPr algn="l" fontAlgn="b"/>
                      <a:r>
                        <a:rPr lang="en-US" sz="900" u="none" strike="noStrike">
                          <a:effectLst/>
                        </a:rPr>
                        <a:t>Bayou Blue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2"/>
                  </a:ext>
                </a:extLst>
              </a:tr>
              <a:tr h="152911">
                <a:tc>
                  <a:txBody>
                    <a:bodyPr/>
                    <a:lstStyle/>
                    <a:p>
                      <a:pPr algn="l" fontAlgn="b"/>
                      <a:r>
                        <a:rPr lang="en-US" sz="900" u="none" strike="noStrike">
                          <a:effectLst/>
                        </a:rPr>
                        <a:t>Bayou Country Club</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207.0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3"/>
                  </a:ext>
                </a:extLst>
              </a:tr>
              <a:tr h="152911">
                <a:tc>
                  <a:txBody>
                    <a:bodyPr/>
                    <a:lstStyle/>
                    <a:p>
                      <a:pPr algn="l" fontAlgn="b"/>
                      <a:r>
                        <a:rPr lang="en-US" sz="900" u="none" strike="noStrike">
                          <a:effectLst/>
                        </a:rPr>
                        <a:t>Bayou Gauche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4"/>
                  </a:ext>
                </a:extLst>
              </a:tr>
              <a:tr h="152911">
                <a:tc>
                  <a:txBody>
                    <a:bodyPr/>
                    <a:lstStyle/>
                    <a:p>
                      <a:pPr algn="l" fontAlgn="b"/>
                      <a:r>
                        <a:rPr lang="en-US" sz="900" u="none" strike="noStrike">
                          <a:effectLst/>
                        </a:rPr>
                        <a:t>Bourg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5"/>
                  </a:ext>
                </a:extLst>
              </a:tr>
              <a:tr h="152911">
                <a:tc>
                  <a:txBody>
                    <a:bodyPr/>
                    <a:lstStyle/>
                    <a:p>
                      <a:pPr algn="l" fontAlgn="b"/>
                      <a:r>
                        <a:rPr lang="en-US" sz="900" u="none" strike="noStrike">
                          <a:effectLst/>
                        </a:rPr>
                        <a:t>Chackbay</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6"/>
                  </a:ext>
                </a:extLst>
              </a:tr>
              <a:tr h="152911">
                <a:tc>
                  <a:txBody>
                    <a:bodyPr/>
                    <a:lstStyle/>
                    <a:p>
                      <a:pPr algn="l" fontAlgn="b"/>
                      <a:r>
                        <a:rPr lang="en-US" sz="900" u="none" strike="noStrike">
                          <a:effectLst/>
                        </a:rPr>
                        <a:t>Choctaw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7"/>
                  </a:ext>
                </a:extLst>
              </a:tr>
              <a:tr h="152911">
                <a:tc>
                  <a:txBody>
                    <a:bodyPr/>
                    <a:lstStyle/>
                    <a:p>
                      <a:pPr algn="l" fontAlgn="b"/>
                      <a:r>
                        <a:rPr lang="en-US" sz="900" u="none" strike="noStrike">
                          <a:effectLst/>
                        </a:rPr>
                        <a:t>Cut Off</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1129.3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1129.3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8"/>
                  </a:ext>
                </a:extLst>
              </a:tr>
              <a:tr h="152911">
                <a:tc>
                  <a:txBody>
                    <a:bodyPr/>
                    <a:lstStyle/>
                    <a:p>
                      <a:pPr algn="l" fontAlgn="b"/>
                      <a:r>
                        <a:rPr lang="en-US" sz="900" u="none" strike="noStrike">
                          <a:effectLst/>
                        </a:rPr>
                        <a:t>Des Allemands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9"/>
                  </a:ext>
                </a:extLst>
              </a:tr>
              <a:tr h="152911">
                <a:tc>
                  <a:txBody>
                    <a:bodyPr/>
                    <a:lstStyle/>
                    <a:p>
                      <a:pPr algn="l" fontAlgn="b"/>
                      <a:r>
                        <a:rPr lang="en-US" sz="900" u="none" strike="noStrike">
                          <a:effectLst/>
                        </a:rPr>
                        <a:t>Galliano</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0"/>
                  </a:ext>
                </a:extLst>
              </a:tr>
              <a:tr h="152911">
                <a:tc>
                  <a:txBody>
                    <a:bodyPr/>
                    <a:lstStyle/>
                    <a:p>
                      <a:pPr algn="l" fontAlgn="b"/>
                      <a:r>
                        <a:rPr lang="en-US" sz="900" u="none" strike="noStrike">
                          <a:effectLst/>
                        </a:rPr>
                        <a:t>Golden Meadow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1"/>
                  </a:ext>
                </a:extLst>
              </a:tr>
              <a:tr h="152911">
                <a:tc>
                  <a:txBody>
                    <a:bodyPr/>
                    <a:lstStyle/>
                    <a:p>
                      <a:pPr algn="l" fontAlgn="b"/>
                      <a:r>
                        <a:rPr lang="en-US" sz="900" u="none" strike="noStrike">
                          <a:effectLst/>
                        </a:rPr>
                        <a:t>Grand Isle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2"/>
                  </a:ext>
                </a:extLst>
              </a:tr>
              <a:tr h="152911">
                <a:tc>
                  <a:txBody>
                    <a:bodyPr/>
                    <a:lstStyle/>
                    <a:p>
                      <a:pPr algn="l" fontAlgn="b"/>
                      <a:r>
                        <a:rPr lang="en-US" sz="900" u="none" strike="noStrike">
                          <a:effectLst/>
                        </a:rPr>
                        <a:t>Kraemer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3"/>
                  </a:ext>
                </a:extLst>
              </a:tr>
              <a:tr h="152911">
                <a:tc>
                  <a:txBody>
                    <a:bodyPr/>
                    <a:lstStyle/>
                    <a:p>
                      <a:pPr algn="l" fontAlgn="b"/>
                      <a:r>
                        <a:rPr lang="en-US" sz="900" u="none" strike="noStrike">
                          <a:effectLst/>
                        </a:rPr>
                        <a:t>Labadieville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422.3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17.9</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4"/>
                  </a:ext>
                </a:extLst>
              </a:tr>
              <a:tr h="152911">
                <a:tc>
                  <a:txBody>
                    <a:bodyPr/>
                    <a:lstStyle/>
                    <a:p>
                      <a:pPr algn="l" fontAlgn="b"/>
                      <a:r>
                        <a:rPr lang="en-US" sz="900" u="none" strike="noStrike">
                          <a:effectLst/>
                        </a:rPr>
                        <a:t>Lafourche Crossing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68.8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416.5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592.5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70.3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5"/>
                  </a:ext>
                </a:extLst>
              </a:tr>
              <a:tr h="152911">
                <a:tc>
                  <a:txBody>
                    <a:bodyPr/>
                    <a:lstStyle/>
                    <a:p>
                      <a:pPr algn="l" fontAlgn="b"/>
                      <a:r>
                        <a:rPr lang="en-US" sz="900" u="none" strike="noStrike">
                          <a:effectLst/>
                        </a:rPr>
                        <a:t>Larose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1631.9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1631.9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6"/>
                  </a:ext>
                </a:extLst>
              </a:tr>
              <a:tr h="152911">
                <a:tc>
                  <a:txBody>
                    <a:bodyPr/>
                    <a:lstStyle/>
                    <a:p>
                      <a:pPr algn="l" fontAlgn="b"/>
                      <a:r>
                        <a:rPr lang="en-US" sz="900" u="none" strike="noStrike">
                          <a:effectLst/>
                        </a:rPr>
                        <a:t>Lockport Heights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7"/>
                  </a:ext>
                </a:extLst>
              </a:tr>
              <a:tr h="152911">
                <a:tc>
                  <a:txBody>
                    <a:bodyPr/>
                    <a:lstStyle/>
                    <a:p>
                      <a:pPr algn="l" fontAlgn="b"/>
                      <a:r>
                        <a:rPr lang="en-US" sz="900" u="none" strike="noStrike">
                          <a:effectLst/>
                        </a:rPr>
                        <a:t>Lockport </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8"/>
                  </a:ext>
                </a:extLst>
              </a:tr>
              <a:tr h="152911">
                <a:tc>
                  <a:txBody>
                    <a:bodyPr/>
                    <a:lstStyle/>
                    <a:p>
                      <a:pPr algn="l" fontAlgn="b"/>
                      <a:r>
                        <a:rPr lang="en-US" sz="900" u="none" strike="noStrike">
                          <a:effectLst/>
                        </a:rPr>
                        <a:t>Mathews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9"/>
                  </a:ext>
                </a:extLst>
              </a:tr>
              <a:tr h="152911">
                <a:tc>
                  <a:txBody>
                    <a:bodyPr/>
                    <a:lstStyle/>
                    <a:p>
                      <a:pPr algn="l" fontAlgn="b"/>
                      <a:r>
                        <a:rPr lang="en-US" sz="900" u="none" strike="noStrike">
                          <a:effectLst/>
                        </a:rPr>
                        <a:t>Raceland</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2171.5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2394.5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152.1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2386.1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2642.9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90.3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0"/>
                  </a:ext>
                </a:extLst>
              </a:tr>
              <a:tr h="152911">
                <a:tc>
                  <a:txBody>
                    <a:bodyPr/>
                    <a:lstStyle/>
                    <a:p>
                      <a:pPr algn="l" fontAlgn="b"/>
                      <a:r>
                        <a:rPr lang="en-US" sz="900" u="none" strike="noStrike">
                          <a:effectLst/>
                        </a:rPr>
                        <a:t>Schriever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1541.4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1094.0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1760.5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1"/>
                  </a:ext>
                </a:extLst>
              </a:tr>
              <a:tr h="152911">
                <a:tc>
                  <a:txBody>
                    <a:bodyPr/>
                    <a:lstStyle/>
                    <a:p>
                      <a:pPr algn="l" fontAlgn="b"/>
                      <a:r>
                        <a:rPr lang="en-US" sz="900" u="none" strike="noStrike">
                          <a:effectLst/>
                        </a:rPr>
                        <a:t>Thibodaux</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410.1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1772.0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432.8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22.0</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2"/>
                  </a:ext>
                </a:extLst>
              </a:tr>
            </a:tbl>
          </a:graphicData>
        </a:graphic>
      </p:graphicFrame>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405129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11</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6" name="Title 1"/>
          <p:cNvSpPr txBox="1">
            <a:spLocks/>
          </p:cNvSpPr>
          <p:nvPr/>
        </p:nvSpPr>
        <p:spPr>
          <a:xfrm>
            <a:off x="-135082" y="0"/>
            <a:ext cx="9424555" cy="1154694"/>
          </a:xfrm>
          <a:prstGeom prst="rect">
            <a:avLst/>
          </a:prstGeom>
        </p:spPr>
        <p:txBody>
          <a:bodyPr vert="horz" lIns="91440" tIns="45720" rIns="91440" bIns="45720" rtlCol="0" anchor="ctr">
            <a:normAutofit fontScale="900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000" dirty="0" smtClean="0"/>
              <a:t>Critical and Essential Facilities at Risk</a:t>
            </a:r>
            <a:endParaRPr lang="en-US" sz="3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5527" y="1154694"/>
            <a:ext cx="3461273" cy="534924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224433470"/>
              </p:ext>
            </p:extLst>
          </p:nvPr>
        </p:nvGraphicFramePr>
        <p:xfrm>
          <a:off x="703723" y="1905332"/>
          <a:ext cx="3683000" cy="164592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tblGrid>
              <a:tr h="182880">
                <a:tc>
                  <a:txBody>
                    <a:bodyPr/>
                    <a:lstStyle/>
                    <a:p>
                      <a:pPr algn="l" fontAlgn="b"/>
                      <a:r>
                        <a:rPr lang="en-US" sz="1100" u="none" strike="noStrike" dirty="0">
                          <a:effectLst/>
                        </a:rPr>
                        <a:t>Ambulance Services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a:effectLst/>
                        </a:rPr>
                        <a:t>Hospitals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a:effectLst/>
                        </a:rPr>
                        <a:t>Outpatient Care Centers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a:effectLst/>
                        </a:rPr>
                        <a:t>Physician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82880">
                <a:tc>
                  <a:txBody>
                    <a:bodyPr/>
                    <a:lstStyle/>
                    <a:p>
                      <a:pPr algn="l" fontAlgn="b"/>
                      <a:r>
                        <a:rPr lang="en-US" sz="1100" u="none" strike="noStrike">
                          <a:effectLst/>
                        </a:rPr>
                        <a:t>Civil Defense</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2880">
                <a:tc>
                  <a:txBody>
                    <a:bodyPr/>
                    <a:lstStyle/>
                    <a:p>
                      <a:pPr algn="l" fontAlgn="b"/>
                      <a:r>
                        <a:rPr lang="en-US" sz="1100" u="none" strike="noStrike">
                          <a:effectLst/>
                        </a:rPr>
                        <a:t>Fire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182880">
                <a:tc>
                  <a:txBody>
                    <a:bodyPr/>
                    <a:lstStyle/>
                    <a:p>
                      <a:pPr algn="l" fontAlgn="b"/>
                      <a:r>
                        <a:rPr lang="en-US" sz="1100" u="none" strike="noStrike">
                          <a:effectLst/>
                        </a:rPr>
                        <a:t>Police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2880">
                <a:tc>
                  <a:txBody>
                    <a:bodyPr/>
                    <a:lstStyle/>
                    <a:p>
                      <a:pPr algn="l" fontAlgn="b"/>
                      <a:r>
                        <a:rPr lang="en-US" sz="1100" u="none" strike="noStrike" dirty="0">
                          <a:effectLst/>
                        </a:rPr>
                        <a:t>Electric Companies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2880">
                <a:tc>
                  <a:txBody>
                    <a:bodyPr/>
                    <a:lstStyle/>
                    <a:p>
                      <a:pPr algn="l" fontAlgn="b"/>
                      <a:r>
                        <a:rPr lang="en-US" sz="1100" u="none" strike="noStrike" dirty="0">
                          <a:effectLst/>
                        </a:rPr>
                        <a:t>Radio and TV Broadcasting</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208841836"/>
              </p:ext>
            </p:extLst>
          </p:nvPr>
        </p:nvGraphicFramePr>
        <p:xfrm>
          <a:off x="703723" y="4638449"/>
          <a:ext cx="3690724" cy="731520"/>
        </p:xfrm>
        <a:graphic>
          <a:graphicData uri="http://schemas.openxmlformats.org/drawingml/2006/table">
            <a:tbl>
              <a:tblPr>
                <a:tableStyleId>{5C22544A-7EE6-4342-B048-85BDC9FD1C3A}</a:tableStyleId>
              </a:tblPr>
              <a:tblGrid>
                <a:gridCol w="1835291">
                  <a:extLst>
                    <a:ext uri="{9D8B030D-6E8A-4147-A177-3AD203B41FA5}">
                      <a16:colId xmlns:a16="http://schemas.microsoft.com/office/drawing/2014/main" val="20000"/>
                    </a:ext>
                  </a:extLst>
                </a:gridCol>
                <a:gridCol w="1855433">
                  <a:extLst>
                    <a:ext uri="{9D8B030D-6E8A-4147-A177-3AD203B41FA5}">
                      <a16:colId xmlns:a16="http://schemas.microsoft.com/office/drawing/2014/main" val="20001"/>
                    </a:ext>
                  </a:extLst>
                </a:gridCol>
              </a:tblGrid>
              <a:tr h="182880">
                <a:tc>
                  <a:txBody>
                    <a:bodyPr/>
                    <a:lstStyle/>
                    <a:p>
                      <a:pPr algn="l" fontAlgn="b"/>
                      <a:r>
                        <a:rPr lang="en-US" sz="1100" u="none" strike="noStrike" dirty="0" smtClean="0">
                          <a:effectLst/>
                        </a:rPr>
                        <a:t>Banks and Credit Unions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19</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a:effectLst/>
                        </a:rPr>
                        <a:t>Gas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16</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a:effectLst/>
                        </a:rPr>
                        <a:t>Government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34</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a:effectLst/>
                        </a:rPr>
                        <a:t>Retail Grocers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9</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bl>
          </a:graphicData>
        </a:graphic>
      </p:graphicFrame>
      <p:sp>
        <p:nvSpPr>
          <p:cNvPr id="11" name="Rectangle 10"/>
          <p:cNvSpPr/>
          <p:nvPr/>
        </p:nvSpPr>
        <p:spPr>
          <a:xfrm>
            <a:off x="703723" y="1255061"/>
            <a:ext cx="3690724" cy="646331"/>
          </a:xfrm>
          <a:prstGeom prst="rect">
            <a:avLst/>
          </a:prstGeom>
        </p:spPr>
        <p:txBody>
          <a:bodyPr wrap="square">
            <a:spAutoFit/>
          </a:bodyPr>
          <a:lstStyle/>
          <a:p>
            <a:pPr algn="ctr"/>
            <a:r>
              <a:rPr lang="en-US" dirty="0" smtClean="0"/>
              <a:t>Critical Facilities in Lower Lafourche Parish</a:t>
            </a:r>
            <a:endParaRPr lang="en-US" dirty="0"/>
          </a:p>
        </p:txBody>
      </p:sp>
      <p:sp>
        <p:nvSpPr>
          <p:cNvPr id="12" name="Rectangle 11"/>
          <p:cNvSpPr/>
          <p:nvPr/>
        </p:nvSpPr>
        <p:spPr>
          <a:xfrm>
            <a:off x="616426" y="4004669"/>
            <a:ext cx="3770297" cy="646331"/>
          </a:xfrm>
          <a:prstGeom prst="rect">
            <a:avLst/>
          </a:prstGeom>
        </p:spPr>
        <p:txBody>
          <a:bodyPr wrap="square">
            <a:spAutoFit/>
          </a:bodyPr>
          <a:lstStyle/>
          <a:p>
            <a:pPr algn="ctr"/>
            <a:r>
              <a:rPr lang="en-US" dirty="0" smtClean="0"/>
              <a:t>Essential Facilities in Lower Lafourche Parish</a:t>
            </a:r>
            <a:endParaRPr lang="en-US" dirty="0"/>
          </a:p>
        </p:txBody>
      </p:sp>
    </p:spTree>
    <p:extLst>
      <p:ext uri="{BB962C8B-B14F-4D97-AF65-F5344CB8AC3E}">
        <p14:creationId xmlns:p14="http://schemas.microsoft.com/office/powerpoint/2010/main" val="227619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12</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6" name="Title 1"/>
          <p:cNvSpPr txBox="1">
            <a:spLocks/>
          </p:cNvSpPr>
          <p:nvPr/>
        </p:nvSpPr>
        <p:spPr>
          <a:xfrm>
            <a:off x="-135082" y="0"/>
            <a:ext cx="9424555" cy="1154694"/>
          </a:xfrm>
          <a:prstGeom prst="rect">
            <a:avLst/>
          </a:prstGeom>
        </p:spPr>
        <p:txBody>
          <a:bodyPr vert="horz" lIns="91440" tIns="45720" rIns="91440" bIns="45720" rtlCol="0" anchor="ctr">
            <a:normAutofit fontScale="900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000" dirty="0" smtClean="0"/>
              <a:t>Critical and Essential Facilities at Risk</a:t>
            </a:r>
            <a:endParaRPr lang="en-US" sz="3000" dirty="0"/>
          </a:p>
        </p:txBody>
      </p:sp>
      <p:sp>
        <p:nvSpPr>
          <p:cNvPr id="12" name="Rectangle 11"/>
          <p:cNvSpPr/>
          <p:nvPr/>
        </p:nvSpPr>
        <p:spPr>
          <a:xfrm>
            <a:off x="616426" y="3844870"/>
            <a:ext cx="8527574" cy="646331"/>
          </a:xfrm>
          <a:prstGeom prst="rect">
            <a:avLst/>
          </a:prstGeom>
        </p:spPr>
        <p:txBody>
          <a:bodyPr wrap="square">
            <a:spAutoFit/>
          </a:bodyPr>
          <a:lstStyle/>
          <a:p>
            <a:pPr algn="ctr"/>
            <a:r>
              <a:rPr lang="en-US" dirty="0" smtClean="0"/>
              <a:t>Percent of Essential Facilities Inundated in Lower Lafourche Parish</a:t>
            </a:r>
          </a:p>
          <a:p>
            <a:pPr algn="ctr"/>
            <a:r>
              <a:rPr lang="en-US" dirty="0" smtClean="0"/>
              <a:t>High Scenario – 100 Year Storm</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486532312"/>
              </p:ext>
            </p:extLst>
          </p:nvPr>
        </p:nvGraphicFramePr>
        <p:xfrm>
          <a:off x="616426" y="4513812"/>
          <a:ext cx="7721600" cy="914400"/>
        </p:xfrm>
        <a:graphic>
          <a:graphicData uri="http://schemas.openxmlformats.org/drawingml/2006/table">
            <a:tbl>
              <a:tblPr>
                <a:tableStyleId>{5C22544A-7EE6-4342-B048-85BDC9FD1C3A}</a:tableStyleId>
              </a:tblPr>
              <a:tblGrid>
                <a:gridCol w="1892300">
                  <a:extLst>
                    <a:ext uri="{9D8B030D-6E8A-4147-A177-3AD203B41FA5}">
                      <a16:colId xmlns:a16="http://schemas.microsoft.com/office/drawing/2014/main" val="20000"/>
                    </a:ext>
                  </a:extLst>
                </a:gridCol>
                <a:gridCol w="8509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tblGrid>
              <a:tr h="182880">
                <a:tc>
                  <a:txBody>
                    <a:bodyPr/>
                    <a:lstStyle/>
                    <a:p>
                      <a:pPr algn="ctr" fontAlgn="b"/>
                      <a:r>
                        <a:rPr lang="en-US" sz="1100" u="none" strike="noStrike" dirty="0">
                          <a:effectLst/>
                        </a:rPr>
                        <a:t>Facility Class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Total Facilities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Current Conditions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Year 10</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Year 25</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Year 50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a:effectLst/>
                        </a:rPr>
                        <a:t>Banks and Credit Unions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19</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5.3</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10.5</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84.2</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a:effectLst/>
                        </a:rPr>
                        <a:t>Gas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16</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25.0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93.8</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a:effectLst/>
                        </a:rPr>
                        <a:t>Government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34</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17.6</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17.6</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94.1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82880">
                <a:tc>
                  <a:txBody>
                    <a:bodyPr/>
                    <a:lstStyle/>
                    <a:p>
                      <a:pPr algn="l" fontAlgn="b"/>
                      <a:r>
                        <a:rPr lang="en-US" sz="1100" u="none" strike="noStrike" dirty="0">
                          <a:effectLst/>
                        </a:rPr>
                        <a:t>Retail Grocers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88.9</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100.0</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bl>
          </a:graphicData>
        </a:graphic>
      </p:graphicFrame>
      <p:sp>
        <p:nvSpPr>
          <p:cNvPr id="13" name="Rectangle 12"/>
          <p:cNvSpPr/>
          <p:nvPr/>
        </p:nvSpPr>
        <p:spPr>
          <a:xfrm>
            <a:off x="0" y="1184616"/>
            <a:ext cx="9144000" cy="646331"/>
          </a:xfrm>
          <a:prstGeom prst="rect">
            <a:avLst/>
          </a:prstGeom>
        </p:spPr>
        <p:txBody>
          <a:bodyPr wrap="square">
            <a:spAutoFit/>
          </a:bodyPr>
          <a:lstStyle/>
          <a:p>
            <a:pPr algn="ctr"/>
            <a:r>
              <a:rPr lang="en-US" dirty="0" smtClean="0"/>
              <a:t>Percent of Critical Facilities Inundated in Lower Lafourche Parish</a:t>
            </a:r>
          </a:p>
          <a:p>
            <a:pPr algn="ctr"/>
            <a:r>
              <a:rPr lang="en-US" dirty="0" smtClean="0"/>
              <a:t>High Scenario – 100 Year Storm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0717834"/>
              </p:ext>
            </p:extLst>
          </p:nvPr>
        </p:nvGraphicFramePr>
        <p:xfrm>
          <a:off x="612648" y="1839889"/>
          <a:ext cx="7721600" cy="1828800"/>
        </p:xfrm>
        <a:graphic>
          <a:graphicData uri="http://schemas.openxmlformats.org/drawingml/2006/table">
            <a:tbl>
              <a:tblPr>
                <a:tableStyleId>{5C22544A-7EE6-4342-B048-85BDC9FD1C3A}</a:tableStyleId>
              </a:tblPr>
              <a:tblGrid>
                <a:gridCol w="1892300">
                  <a:extLst>
                    <a:ext uri="{9D8B030D-6E8A-4147-A177-3AD203B41FA5}">
                      <a16:colId xmlns:a16="http://schemas.microsoft.com/office/drawing/2014/main" val="20000"/>
                    </a:ext>
                  </a:extLst>
                </a:gridCol>
                <a:gridCol w="8509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tblGrid>
              <a:tr h="182880">
                <a:tc>
                  <a:txBody>
                    <a:bodyPr/>
                    <a:lstStyle/>
                    <a:p>
                      <a:pPr algn="ctr" fontAlgn="b"/>
                      <a:r>
                        <a:rPr lang="en-US" sz="1100" u="none" strike="noStrike" dirty="0">
                          <a:effectLst/>
                        </a:rPr>
                        <a:t>Facility Class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Total Facilities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Current Conditions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Year 10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Year 25</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Year 50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dirty="0">
                          <a:effectLst/>
                        </a:rPr>
                        <a:t>Ambulance Services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dirty="0">
                          <a:effectLst/>
                        </a:rPr>
                        <a:t>Hospitals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dirty="0">
                          <a:effectLst/>
                        </a:rPr>
                        <a:t>Outpatient Care Centers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94.1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82880">
                <a:tc>
                  <a:txBody>
                    <a:bodyPr/>
                    <a:lstStyle/>
                    <a:p>
                      <a:pPr algn="l" fontAlgn="b"/>
                      <a:r>
                        <a:rPr lang="en-US" sz="1100" u="none" strike="noStrike">
                          <a:effectLst/>
                        </a:rPr>
                        <a:t>Physician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87.5</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2880">
                <a:tc>
                  <a:txBody>
                    <a:bodyPr/>
                    <a:lstStyle/>
                    <a:p>
                      <a:pPr algn="l" fontAlgn="b"/>
                      <a:r>
                        <a:rPr lang="en-US" sz="1100" u="none" strike="noStrike">
                          <a:effectLst/>
                        </a:rPr>
                        <a:t>Civil Defense</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182880">
                <a:tc>
                  <a:txBody>
                    <a:bodyPr/>
                    <a:lstStyle/>
                    <a:p>
                      <a:pPr algn="l" fontAlgn="b"/>
                      <a:r>
                        <a:rPr lang="en-US" sz="1100" u="none" strike="noStrike">
                          <a:effectLst/>
                        </a:rPr>
                        <a:t>Fire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14.3</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14.3</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2880">
                <a:tc>
                  <a:txBody>
                    <a:bodyPr/>
                    <a:lstStyle/>
                    <a:p>
                      <a:pPr algn="l" fontAlgn="b"/>
                      <a:r>
                        <a:rPr lang="en-US" sz="1100" u="none" strike="noStrike">
                          <a:effectLst/>
                        </a:rPr>
                        <a:t>Police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2880">
                <a:tc>
                  <a:txBody>
                    <a:bodyPr/>
                    <a:lstStyle/>
                    <a:p>
                      <a:pPr algn="l" fontAlgn="b"/>
                      <a:r>
                        <a:rPr lang="en-US" sz="1100" u="none" strike="noStrike">
                          <a:effectLst/>
                        </a:rPr>
                        <a:t>Electric Companies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2880">
                <a:tc>
                  <a:txBody>
                    <a:bodyPr/>
                    <a:lstStyle/>
                    <a:p>
                      <a:pPr algn="l" fontAlgn="b"/>
                      <a:r>
                        <a:rPr lang="en-US" sz="1100" u="none" strike="noStrike">
                          <a:effectLst/>
                        </a:rPr>
                        <a:t>Radio and TV Broadcasting</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75.0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75.0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100.0</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100.0</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71269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95255" y="1719087"/>
            <a:ext cx="3679373" cy="4446641"/>
          </a:xfrm>
        </p:spPr>
        <p:txBody>
          <a:bodyPr/>
          <a:lstStyle/>
          <a:p>
            <a:r>
              <a:rPr lang="en-US" dirty="0" smtClean="0"/>
              <a:t>Combined Coastal Infrastructure Density 1950</a:t>
            </a:r>
          </a:p>
          <a:p>
            <a:endParaRPr lang="en-US" dirty="0"/>
          </a:p>
          <a:p>
            <a:endParaRPr lang="en-US" dirty="0" smtClean="0"/>
          </a:p>
          <a:p>
            <a:r>
              <a:rPr lang="en-US" dirty="0"/>
              <a:t>Combined </a:t>
            </a:r>
            <a:r>
              <a:rPr lang="en-US" dirty="0" smtClean="0"/>
              <a:t>Coastal </a:t>
            </a:r>
            <a:r>
              <a:rPr lang="en-US" dirty="0"/>
              <a:t>Infrastructure Density </a:t>
            </a:r>
            <a:r>
              <a:rPr lang="en-US" dirty="0" smtClean="0"/>
              <a:t>2010</a:t>
            </a:r>
            <a:br>
              <a:rPr lang="en-US" dirty="0" smtClean="0"/>
            </a:br>
            <a:endParaRPr lang="en-US" dirty="0" smtClean="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13</a:t>
            </a:fld>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70" y="1686430"/>
            <a:ext cx="5431972" cy="2119959"/>
          </a:xfrm>
          <a:prstGeom prst="rect">
            <a:avLst/>
          </a:prstGeom>
          <a:ln>
            <a:solidFill>
              <a:schemeClr val="accent5"/>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70" y="3942407"/>
            <a:ext cx="5431972" cy="2124325"/>
          </a:xfrm>
          <a:prstGeom prst="rect">
            <a:avLst/>
          </a:prstGeom>
          <a:ln>
            <a:solidFill>
              <a:schemeClr val="accent5"/>
            </a:solidFill>
          </a:ln>
        </p:spPr>
      </p:pic>
      <p:sp>
        <p:nvSpPr>
          <p:cNvPr id="9"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0"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Industrial Facilities at Risk</a:t>
            </a:r>
            <a:endParaRPr lang="en-US" sz="2800" dirty="0"/>
          </a:p>
        </p:txBody>
      </p:sp>
    </p:spTree>
    <p:extLst>
      <p:ext uri="{BB962C8B-B14F-4D97-AF65-F5344CB8AC3E}">
        <p14:creationId xmlns:p14="http://schemas.microsoft.com/office/powerpoint/2010/main" val="2629651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14</a:t>
            </a:fld>
            <a:endParaRPr lang="en-US"/>
          </a:p>
        </p:txBody>
      </p:sp>
      <p:sp>
        <p:nvSpPr>
          <p:cNvPr id="14" name="Content Placeholder 3"/>
          <p:cNvSpPr>
            <a:spLocks noGrp="1"/>
          </p:cNvSpPr>
          <p:nvPr>
            <p:ph sz="half" idx="2"/>
          </p:nvPr>
        </p:nvSpPr>
        <p:spPr>
          <a:xfrm>
            <a:off x="457200" y="1308667"/>
            <a:ext cx="4058189" cy="952359"/>
          </a:xfrm>
        </p:spPr>
        <p:txBody>
          <a:bodyPr>
            <a:normAutofit fontScale="77500" lnSpcReduction="20000"/>
          </a:bodyPr>
          <a:lstStyle/>
          <a:p>
            <a:r>
              <a:rPr lang="en-US" dirty="0" smtClean="0"/>
              <a:t>Data from 2010</a:t>
            </a:r>
          </a:p>
          <a:p>
            <a:r>
              <a:rPr lang="en-US" dirty="0" smtClean="0"/>
              <a:t>Oil and Gas related infrastructure</a:t>
            </a:r>
            <a:endParaRPr lang="en-US" dirty="0"/>
          </a:p>
          <a:p>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59" t="4114" r="3559" b="3688"/>
          <a:stretch/>
        </p:blipFill>
        <p:spPr>
          <a:xfrm>
            <a:off x="4919472" y="950976"/>
            <a:ext cx="3802075" cy="5349240"/>
          </a:xfrm>
          <a:prstGeom prst="rect">
            <a:avLst/>
          </a:prstGeom>
        </p:spPr>
      </p:pic>
      <p:grpSp>
        <p:nvGrpSpPr>
          <p:cNvPr id="4" name="Group 3"/>
          <p:cNvGrpSpPr/>
          <p:nvPr/>
        </p:nvGrpSpPr>
        <p:grpSpPr>
          <a:xfrm>
            <a:off x="103213" y="3149511"/>
            <a:ext cx="4342726" cy="2689292"/>
            <a:chOff x="103213" y="2605501"/>
            <a:chExt cx="4342726" cy="2689292"/>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2973" t="38732" r="2588" b="2221"/>
            <a:stretch/>
          </p:blipFill>
          <p:spPr>
            <a:xfrm>
              <a:off x="502821" y="4118885"/>
              <a:ext cx="3305250" cy="1175908"/>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450" t="90595" r="73726" b="2074"/>
            <a:stretch/>
          </p:blipFill>
          <p:spPr>
            <a:xfrm>
              <a:off x="103213" y="2622862"/>
              <a:ext cx="3249587" cy="1377633"/>
            </a:xfrm>
            <a:prstGeom prst="rect">
              <a:avLst/>
            </a:prstGeom>
          </p:spPr>
        </p:pic>
        <p:sp>
          <p:nvSpPr>
            <p:cNvPr id="3" name="TextBox 2"/>
            <p:cNvSpPr txBox="1"/>
            <p:nvPr/>
          </p:nvSpPr>
          <p:spPr>
            <a:xfrm>
              <a:off x="941680" y="2605501"/>
              <a:ext cx="3255037" cy="1338828"/>
            </a:xfrm>
            <a:prstGeom prst="rect">
              <a:avLst/>
            </a:prstGeom>
            <a:solidFill>
              <a:schemeClr val="bg1"/>
            </a:solidFill>
          </p:spPr>
          <p:txBody>
            <a:bodyPr wrap="square" rtlCol="0">
              <a:spAutoFit/>
            </a:bodyPr>
            <a:lstStyle/>
            <a:p>
              <a:pPr>
                <a:lnSpc>
                  <a:spcPct val="150000"/>
                </a:lnSpc>
              </a:pPr>
              <a:r>
                <a:rPr lang="en-US" dirty="0" smtClean="0">
                  <a:latin typeface="Arial" charset="0"/>
                  <a:ea typeface="Arial" charset="0"/>
                  <a:cs typeface="Arial" charset="0"/>
                </a:rPr>
                <a:t>Gas Processing Plants</a:t>
              </a:r>
            </a:p>
            <a:p>
              <a:pPr>
                <a:lnSpc>
                  <a:spcPct val="150000"/>
                </a:lnSpc>
              </a:pPr>
              <a:r>
                <a:rPr lang="en-US" dirty="0" smtClean="0">
                  <a:latin typeface="Arial" charset="0"/>
                  <a:ea typeface="Arial" charset="0"/>
                  <a:cs typeface="Arial" charset="0"/>
                </a:rPr>
                <a:t>Product Terminals</a:t>
              </a:r>
            </a:p>
            <a:p>
              <a:pPr>
                <a:lnSpc>
                  <a:spcPct val="150000"/>
                </a:lnSpc>
              </a:pPr>
              <a:r>
                <a:rPr lang="en-US" dirty="0" smtClean="0">
                  <a:latin typeface="Arial" charset="0"/>
                  <a:ea typeface="Arial" charset="0"/>
                  <a:cs typeface="Arial" charset="0"/>
                </a:rPr>
                <a:t>Shipyards</a:t>
              </a:r>
              <a:endParaRPr lang="en-US" dirty="0">
                <a:latin typeface="Arial" charset="0"/>
                <a:ea typeface="Arial" charset="0"/>
                <a:cs typeface="Arial" charset="0"/>
              </a:endParaRPr>
            </a:p>
          </p:txBody>
        </p:sp>
        <p:sp>
          <p:nvSpPr>
            <p:cNvPr id="12" name="TextBox 11"/>
            <p:cNvSpPr txBox="1"/>
            <p:nvPr/>
          </p:nvSpPr>
          <p:spPr>
            <a:xfrm>
              <a:off x="1190902" y="4371228"/>
              <a:ext cx="3255037" cy="923330"/>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Oil- and Gas-related pipelines</a:t>
              </a:r>
            </a:p>
            <a:p>
              <a:endParaRPr lang="en-US" dirty="0" smtClean="0">
                <a:latin typeface="Arial" charset="0"/>
                <a:ea typeface="Arial" charset="0"/>
                <a:cs typeface="Arial" charset="0"/>
              </a:endParaRPr>
            </a:p>
            <a:p>
              <a:r>
                <a:rPr lang="en-US" dirty="0" smtClean="0">
                  <a:latin typeface="Arial" charset="0"/>
                  <a:ea typeface="Arial" charset="0"/>
                  <a:cs typeface="Arial" charset="0"/>
                </a:rPr>
                <a:t>Land loss</a:t>
              </a:r>
              <a:endParaRPr lang="en-US" dirty="0">
                <a:latin typeface="Arial" charset="0"/>
                <a:ea typeface="Arial" charset="0"/>
                <a:cs typeface="Arial" charset="0"/>
              </a:endParaRPr>
            </a:p>
          </p:txBody>
        </p:sp>
      </p:grpSp>
      <p:sp>
        <p:nvSpPr>
          <p:cNvPr id="13"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5"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Industrial Facilities at Risk</a:t>
            </a:r>
            <a:endParaRPr lang="en-US" sz="2800" dirty="0"/>
          </a:p>
        </p:txBody>
      </p:sp>
    </p:spTree>
    <p:extLst>
      <p:ext uri="{BB962C8B-B14F-4D97-AF65-F5344CB8AC3E}">
        <p14:creationId xmlns:p14="http://schemas.microsoft.com/office/powerpoint/2010/main" val="902477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308667"/>
            <a:ext cx="4058189" cy="952359"/>
          </a:xfrm>
        </p:spPr>
        <p:txBody>
          <a:bodyPr>
            <a:normAutofit fontScale="70000" lnSpcReduction="20000"/>
          </a:bodyPr>
          <a:lstStyle/>
          <a:p>
            <a:r>
              <a:rPr lang="en-US" dirty="0" smtClean="0"/>
              <a:t>Future without action</a:t>
            </a:r>
          </a:p>
          <a:p>
            <a:r>
              <a:rPr lang="en-US" dirty="0" smtClean="0"/>
              <a:t>20 year prediction</a:t>
            </a:r>
          </a:p>
          <a:p>
            <a:r>
              <a:rPr lang="en-US" dirty="0" smtClean="0"/>
              <a:t>Moderate scenario</a:t>
            </a:r>
            <a:endParaRPr lang="en-US" dirty="0"/>
          </a:p>
          <a:p>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15</a:t>
            </a:fld>
            <a:endParaRPr lang="en-US"/>
          </a:p>
        </p:txBody>
      </p:sp>
      <p:sp>
        <p:nvSpPr>
          <p:cNvPr id="8" name="Content Placeholder 3"/>
          <p:cNvSpPr>
            <a:spLocks noGrp="1"/>
          </p:cNvSpPr>
          <p:nvPr>
            <p:ph sz="half" idx="2"/>
          </p:nvPr>
        </p:nvSpPr>
        <p:spPr>
          <a:xfrm>
            <a:off x="5063716" y="6293647"/>
            <a:ext cx="3831021" cy="661456"/>
          </a:xfrm>
        </p:spPr>
        <p:txBody>
          <a:bodyPr/>
          <a:lstStyle/>
          <a:p>
            <a:pPr marL="0" indent="0">
              <a:buNone/>
            </a:pPr>
            <a:r>
              <a:rPr lang="en-US" sz="2000" b="1" dirty="0" smtClean="0"/>
              <a:t>Model</a:t>
            </a:r>
            <a:r>
              <a:rPr lang="en-US" sz="2000" dirty="0" smtClean="0"/>
              <a:t>: </a:t>
            </a:r>
            <a:r>
              <a:rPr lang="en-US" sz="2000" i="1" dirty="0" smtClean="0"/>
              <a:t>ICM – </a:t>
            </a:r>
            <a:r>
              <a:rPr lang="en-US" sz="2000" i="1" smtClean="0"/>
              <a:t>Coastal Master Plan</a:t>
            </a:r>
            <a:endParaRPr lang="en-US" sz="2000" i="1"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8722"/>
          <a:stretch/>
        </p:blipFill>
        <p:spPr>
          <a:xfrm>
            <a:off x="4918850" y="954867"/>
            <a:ext cx="3792026" cy="5349240"/>
          </a:xfrm>
          <a:prstGeom prst="rect">
            <a:avLst/>
          </a:prstGeom>
        </p:spPr>
      </p:pic>
      <p:grpSp>
        <p:nvGrpSpPr>
          <p:cNvPr id="23" name="Group 22"/>
          <p:cNvGrpSpPr/>
          <p:nvPr/>
        </p:nvGrpSpPr>
        <p:grpSpPr>
          <a:xfrm>
            <a:off x="103213" y="3149511"/>
            <a:ext cx="4342726" cy="2689292"/>
            <a:chOff x="103213" y="2605501"/>
            <a:chExt cx="4342726" cy="2689292"/>
          </a:xfrm>
        </p:grpSpPr>
        <p:pic>
          <p:nvPicPr>
            <p:cNvPr id="24" name="Picture 23"/>
            <p:cNvPicPr>
              <a:picLocks noChangeAspect="1"/>
            </p:cNvPicPr>
            <p:nvPr/>
          </p:nvPicPr>
          <p:blipFill rotWithShape="1">
            <a:blip r:embed="rId3">
              <a:extLst>
                <a:ext uri="{28A0092B-C50C-407E-A947-70E740481C1C}">
                  <a14:useLocalDpi xmlns:a14="http://schemas.microsoft.com/office/drawing/2010/main"/>
                </a:ext>
              </a:extLst>
            </a:blip>
            <a:srcRect l="2973" t="38732" r="2588" b="2221"/>
            <a:stretch/>
          </p:blipFill>
          <p:spPr>
            <a:xfrm>
              <a:off x="502821" y="4118885"/>
              <a:ext cx="3305250" cy="1175908"/>
            </a:xfrm>
            <a:prstGeom prst="rect">
              <a:avLst/>
            </a:prstGeom>
          </p:spPr>
        </p:pic>
        <p:pic>
          <p:nvPicPr>
            <p:cNvPr id="25" name="Picture 24"/>
            <p:cNvPicPr>
              <a:picLocks noChangeAspect="1"/>
            </p:cNvPicPr>
            <p:nvPr/>
          </p:nvPicPr>
          <p:blipFill rotWithShape="1">
            <a:blip r:embed="rId2" cstate="screen">
              <a:extLst>
                <a:ext uri="{28A0092B-C50C-407E-A947-70E740481C1C}">
                  <a14:useLocalDpi xmlns:a14="http://schemas.microsoft.com/office/drawing/2010/main"/>
                </a:ext>
              </a:extLst>
            </a:blip>
            <a:srcRect l="-450" t="90595" r="73726" b="2074"/>
            <a:stretch/>
          </p:blipFill>
          <p:spPr>
            <a:xfrm>
              <a:off x="103213" y="2622862"/>
              <a:ext cx="3249587" cy="1377633"/>
            </a:xfrm>
            <a:prstGeom prst="rect">
              <a:avLst/>
            </a:prstGeom>
          </p:spPr>
        </p:pic>
        <p:sp>
          <p:nvSpPr>
            <p:cNvPr id="26" name="TextBox 25"/>
            <p:cNvSpPr txBox="1"/>
            <p:nvPr/>
          </p:nvSpPr>
          <p:spPr>
            <a:xfrm>
              <a:off x="941680" y="2605501"/>
              <a:ext cx="3255037" cy="1338828"/>
            </a:xfrm>
            <a:prstGeom prst="rect">
              <a:avLst/>
            </a:prstGeom>
            <a:solidFill>
              <a:schemeClr val="bg1"/>
            </a:solidFill>
          </p:spPr>
          <p:txBody>
            <a:bodyPr wrap="square" rtlCol="0">
              <a:spAutoFit/>
            </a:bodyPr>
            <a:lstStyle/>
            <a:p>
              <a:pPr>
                <a:lnSpc>
                  <a:spcPct val="150000"/>
                </a:lnSpc>
              </a:pPr>
              <a:r>
                <a:rPr lang="en-US" dirty="0" smtClean="0">
                  <a:latin typeface="Arial" charset="0"/>
                  <a:ea typeface="Arial" charset="0"/>
                  <a:cs typeface="Arial" charset="0"/>
                </a:rPr>
                <a:t>Gas Processing Plants</a:t>
              </a:r>
            </a:p>
            <a:p>
              <a:pPr>
                <a:lnSpc>
                  <a:spcPct val="150000"/>
                </a:lnSpc>
              </a:pPr>
              <a:r>
                <a:rPr lang="en-US" dirty="0" smtClean="0">
                  <a:latin typeface="Arial" charset="0"/>
                  <a:ea typeface="Arial" charset="0"/>
                  <a:cs typeface="Arial" charset="0"/>
                </a:rPr>
                <a:t>Product Terminals</a:t>
              </a:r>
            </a:p>
            <a:p>
              <a:pPr>
                <a:lnSpc>
                  <a:spcPct val="150000"/>
                </a:lnSpc>
              </a:pPr>
              <a:r>
                <a:rPr lang="en-US" dirty="0" smtClean="0">
                  <a:latin typeface="Arial" charset="0"/>
                  <a:ea typeface="Arial" charset="0"/>
                  <a:cs typeface="Arial" charset="0"/>
                </a:rPr>
                <a:t>Shipyards</a:t>
              </a:r>
              <a:endParaRPr lang="en-US" dirty="0">
                <a:latin typeface="Arial" charset="0"/>
                <a:ea typeface="Arial" charset="0"/>
                <a:cs typeface="Arial" charset="0"/>
              </a:endParaRPr>
            </a:p>
          </p:txBody>
        </p:sp>
        <p:sp>
          <p:nvSpPr>
            <p:cNvPr id="27" name="TextBox 26"/>
            <p:cNvSpPr txBox="1"/>
            <p:nvPr/>
          </p:nvSpPr>
          <p:spPr>
            <a:xfrm>
              <a:off x="1190902" y="4371228"/>
              <a:ext cx="3255037" cy="923330"/>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Oil- and Gas-related pipelines</a:t>
              </a:r>
            </a:p>
            <a:p>
              <a:endParaRPr lang="en-US" dirty="0" smtClean="0">
                <a:latin typeface="Arial" charset="0"/>
                <a:ea typeface="Arial" charset="0"/>
                <a:cs typeface="Arial" charset="0"/>
              </a:endParaRPr>
            </a:p>
            <a:p>
              <a:r>
                <a:rPr lang="en-US" dirty="0" smtClean="0">
                  <a:latin typeface="Arial" charset="0"/>
                  <a:ea typeface="Arial" charset="0"/>
                  <a:cs typeface="Arial" charset="0"/>
                </a:rPr>
                <a:t>Land loss</a:t>
              </a:r>
              <a:endParaRPr lang="en-US" dirty="0">
                <a:latin typeface="Arial" charset="0"/>
                <a:ea typeface="Arial" charset="0"/>
                <a:cs typeface="Arial" charset="0"/>
              </a:endParaRPr>
            </a:p>
          </p:txBody>
        </p:sp>
      </p:grpSp>
      <p:sp>
        <p:nvSpPr>
          <p:cNvPr id="13"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4"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Industrial Facilities at Risk</a:t>
            </a:r>
            <a:endParaRPr lang="en-US" sz="2800" dirty="0"/>
          </a:p>
        </p:txBody>
      </p:sp>
    </p:spTree>
    <p:extLst>
      <p:ext uri="{BB962C8B-B14F-4D97-AF65-F5344CB8AC3E}">
        <p14:creationId xmlns:p14="http://schemas.microsoft.com/office/powerpoint/2010/main" val="3848501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308667"/>
            <a:ext cx="4058189" cy="952359"/>
          </a:xfrm>
        </p:spPr>
        <p:txBody>
          <a:bodyPr>
            <a:normAutofit fontScale="70000" lnSpcReduction="20000"/>
          </a:bodyPr>
          <a:lstStyle/>
          <a:p>
            <a:r>
              <a:rPr lang="en-US" dirty="0" smtClean="0"/>
              <a:t>Future without action</a:t>
            </a:r>
          </a:p>
          <a:p>
            <a:r>
              <a:rPr lang="en-US" dirty="0" smtClean="0"/>
              <a:t>50 year prediction</a:t>
            </a:r>
          </a:p>
          <a:p>
            <a:r>
              <a:rPr lang="en-US" dirty="0" smtClean="0"/>
              <a:t>Moderate scenario</a:t>
            </a:r>
            <a:endParaRPr lang="en-US" dirty="0"/>
          </a:p>
          <a:p>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16</a:t>
            </a:fld>
            <a:endParaRPr lang="en-US"/>
          </a:p>
        </p:txBody>
      </p:sp>
      <p:sp>
        <p:nvSpPr>
          <p:cNvPr id="8" name="Content Placeholder 3"/>
          <p:cNvSpPr>
            <a:spLocks noGrp="1"/>
          </p:cNvSpPr>
          <p:nvPr>
            <p:ph sz="half" idx="2"/>
          </p:nvPr>
        </p:nvSpPr>
        <p:spPr>
          <a:xfrm>
            <a:off x="5063716" y="6293647"/>
            <a:ext cx="3831021" cy="661456"/>
          </a:xfrm>
        </p:spPr>
        <p:txBody>
          <a:bodyPr/>
          <a:lstStyle/>
          <a:p>
            <a:pPr marL="0" indent="0">
              <a:buNone/>
            </a:pPr>
            <a:r>
              <a:rPr lang="en-US" sz="2000" b="1" dirty="0" smtClean="0"/>
              <a:t>Model</a:t>
            </a:r>
            <a:r>
              <a:rPr lang="en-US" sz="2000" dirty="0" smtClean="0"/>
              <a:t>: </a:t>
            </a:r>
            <a:r>
              <a:rPr lang="en-US" sz="2000" i="1" dirty="0" smtClean="0"/>
              <a:t>ICM – </a:t>
            </a:r>
            <a:r>
              <a:rPr lang="en-US" sz="2000" i="1" smtClean="0"/>
              <a:t>Coastal Master Plan</a:t>
            </a:r>
            <a:endParaRPr lang="en-US" sz="2000" i="1"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b="9551"/>
          <a:stretch/>
        </p:blipFill>
        <p:spPr>
          <a:xfrm>
            <a:off x="4919472" y="950976"/>
            <a:ext cx="3826783" cy="5349240"/>
          </a:xfrm>
          <a:prstGeom prst="rect">
            <a:avLst/>
          </a:prstGeom>
        </p:spPr>
      </p:pic>
      <p:grpSp>
        <p:nvGrpSpPr>
          <p:cNvPr id="10" name="Group 9"/>
          <p:cNvGrpSpPr/>
          <p:nvPr/>
        </p:nvGrpSpPr>
        <p:grpSpPr>
          <a:xfrm>
            <a:off x="103213" y="3149511"/>
            <a:ext cx="4342726" cy="2689292"/>
            <a:chOff x="103213" y="2605501"/>
            <a:chExt cx="4342726" cy="2689292"/>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l="2973" t="38732" r="2588" b="2221"/>
            <a:stretch/>
          </p:blipFill>
          <p:spPr>
            <a:xfrm>
              <a:off x="502821" y="4118885"/>
              <a:ext cx="3305250" cy="1175908"/>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450" t="90595" r="73726" b="2074"/>
            <a:stretch/>
          </p:blipFill>
          <p:spPr>
            <a:xfrm>
              <a:off x="103213" y="2622862"/>
              <a:ext cx="3249587" cy="1377633"/>
            </a:xfrm>
            <a:prstGeom prst="rect">
              <a:avLst/>
            </a:prstGeom>
          </p:spPr>
        </p:pic>
        <p:sp>
          <p:nvSpPr>
            <p:cNvPr id="15" name="TextBox 14"/>
            <p:cNvSpPr txBox="1"/>
            <p:nvPr/>
          </p:nvSpPr>
          <p:spPr>
            <a:xfrm>
              <a:off x="941680" y="2605501"/>
              <a:ext cx="3255037" cy="1338828"/>
            </a:xfrm>
            <a:prstGeom prst="rect">
              <a:avLst/>
            </a:prstGeom>
            <a:solidFill>
              <a:schemeClr val="bg1"/>
            </a:solidFill>
          </p:spPr>
          <p:txBody>
            <a:bodyPr wrap="square" rtlCol="0">
              <a:spAutoFit/>
            </a:bodyPr>
            <a:lstStyle/>
            <a:p>
              <a:pPr>
                <a:lnSpc>
                  <a:spcPct val="150000"/>
                </a:lnSpc>
              </a:pPr>
              <a:r>
                <a:rPr lang="en-US" dirty="0" smtClean="0">
                  <a:latin typeface="Arial" charset="0"/>
                  <a:ea typeface="Arial" charset="0"/>
                  <a:cs typeface="Arial" charset="0"/>
                </a:rPr>
                <a:t>Gas Processing Plants</a:t>
              </a:r>
            </a:p>
            <a:p>
              <a:pPr>
                <a:lnSpc>
                  <a:spcPct val="150000"/>
                </a:lnSpc>
              </a:pPr>
              <a:r>
                <a:rPr lang="en-US" dirty="0" smtClean="0">
                  <a:latin typeface="Arial" charset="0"/>
                  <a:ea typeface="Arial" charset="0"/>
                  <a:cs typeface="Arial" charset="0"/>
                </a:rPr>
                <a:t>Product Terminals</a:t>
              </a:r>
            </a:p>
            <a:p>
              <a:pPr>
                <a:lnSpc>
                  <a:spcPct val="150000"/>
                </a:lnSpc>
              </a:pPr>
              <a:r>
                <a:rPr lang="en-US" dirty="0" smtClean="0">
                  <a:latin typeface="Arial" charset="0"/>
                  <a:ea typeface="Arial" charset="0"/>
                  <a:cs typeface="Arial" charset="0"/>
                </a:rPr>
                <a:t>Shipyards</a:t>
              </a:r>
              <a:endParaRPr lang="en-US" dirty="0">
                <a:latin typeface="Arial" charset="0"/>
                <a:ea typeface="Arial" charset="0"/>
                <a:cs typeface="Arial" charset="0"/>
              </a:endParaRPr>
            </a:p>
          </p:txBody>
        </p:sp>
        <p:sp>
          <p:nvSpPr>
            <p:cNvPr id="16" name="TextBox 15"/>
            <p:cNvSpPr txBox="1"/>
            <p:nvPr/>
          </p:nvSpPr>
          <p:spPr>
            <a:xfrm>
              <a:off x="1190902" y="4371228"/>
              <a:ext cx="3255037" cy="923330"/>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Oil- and Gas-related pipelines</a:t>
              </a:r>
            </a:p>
            <a:p>
              <a:endParaRPr lang="en-US" dirty="0" smtClean="0">
                <a:latin typeface="Arial" charset="0"/>
                <a:ea typeface="Arial" charset="0"/>
                <a:cs typeface="Arial" charset="0"/>
              </a:endParaRPr>
            </a:p>
            <a:p>
              <a:r>
                <a:rPr lang="en-US" dirty="0" smtClean="0">
                  <a:latin typeface="Arial" charset="0"/>
                  <a:ea typeface="Arial" charset="0"/>
                  <a:cs typeface="Arial" charset="0"/>
                </a:rPr>
                <a:t>Land loss</a:t>
              </a:r>
              <a:endParaRPr lang="en-US" dirty="0">
                <a:latin typeface="Arial" charset="0"/>
                <a:ea typeface="Arial" charset="0"/>
                <a:cs typeface="Arial" charset="0"/>
              </a:endParaRPr>
            </a:p>
          </p:txBody>
        </p:sp>
      </p:grpSp>
      <p:sp>
        <p:nvSpPr>
          <p:cNvPr id="1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Industrial Facilities at Risk</a:t>
            </a:r>
            <a:endParaRPr lang="en-US" sz="2800" dirty="0"/>
          </a:p>
        </p:txBody>
      </p:sp>
    </p:spTree>
    <p:extLst>
      <p:ext uri="{BB962C8B-B14F-4D97-AF65-F5344CB8AC3E}">
        <p14:creationId xmlns:p14="http://schemas.microsoft.com/office/powerpoint/2010/main" val="3540139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308667"/>
            <a:ext cx="4058189" cy="952359"/>
          </a:xfrm>
        </p:spPr>
        <p:txBody>
          <a:bodyPr>
            <a:normAutofit fontScale="70000" lnSpcReduction="20000"/>
          </a:bodyPr>
          <a:lstStyle/>
          <a:p>
            <a:r>
              <a:rPr lang="en-US" dirty="0" smtClean="0"/>
              <a:t>Future without action</a:t>
            </a:r>
          </a:p>
          <a:p>
            <a:r>
              <a:rPr lang="en-US" dirty="0" smtClean="0"/>
              <a:t>50 year prediction</a:t>
            </a:r>
          </a:p>
          <a:p>
            <a:r>
              <a:rPr lang="en-US" dirty="0" smtClean="0"/>
              <a:t>Less optimistic scenario</a:t>
            </a:r>
            <a:endParaRPr lang="en-US" dirty="0"/>
          </a:p>
          <a:p>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17</a:t>
            </a:fld>
            <a:endParaRPr lang="en-US"/>
          </a:p>
        </p:txBody>
      </p:sp>
      <p:sp>
        <p:nvSpPr>
          <p:cNvPr id="8" name="Content Placeholder 3"/>
          <p:cNvSpPr>
            <a:spLocks noGrp="1"/>
          </p:cNvSpPr>
          <p:nvPr>
            <p:ph sz="half" idx="2"/>
          </p:nvPr>
        </p:nvSpPr>
        <p:spPr>
          <a:xfrm>
            <a:off x="5063716" y="6293647"/>
            <a:ext cx="3831021" cy="661456"/>
          </a:xfrm>
        </p:spPr>
        <p:txBody>
          <a:bodyPr/>
          <a:lstStyle/>
          <a:p>
            <a:pPr marL="0" indent="0">
              <a:buNone/>
            </a:pPr>
            <a:r>
              <a:rPr lang="en-US" sz="2000" b="1" dirty="0" smtClean="0"/>
              <a:t>Model</a:t>
            </a:r>
            <a:r>
              <a:rPr lang="en-US" sz="2000" dirty="0" smtClean="0"/>
              <a:t>: </a:t>
            </a:r>
            <a:r>
              <a:rPr lang="en-US" sz="2000" i="1" dirty="0" smtClean="0"/>
              <a:t>ICM – Coastal Master Plan</a:t>
            </a:r>
            <a:endParaRPr lang="en-US" sz="2000" i="1"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9228"/>
          <a:stretch/>
        </p:blipFill>
        <p:spPr>
          <a:xfrm>
            <a:off x="4919472" y="950976"/>
            <a:ext cx="3809568" cy="5344227"/>
          </a:xfrm>
          <a:prstGeom prst="rect">
            <a:avLst/>
          </a:prstGeom>
        </p:spPr>
      </p:pic>
      <p:grpSp>
        <p:nvGrpSpPr>
          <p:cNvPr id="10" name="Group 9"/>
          <p:cNvGrpSpPr/>
          <p:nvPr/>
        </p:nvGrpSpPr>
        <p:grpSpPr>
          <a:xfrm>
            <a:off x="103213" y="3149511"/>
            <a:ext cx="4342726" cy="2689292"/>
            <a:chOff x="103213" y="2605501"/>
            <a:chExt cx="4342726" cy="2689292"/>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l="2973" t="38732" r="2588" b="2221"/>
            <a:stretch/>
          </p:blipFill>
          <p:spPr>
            <a:xfrm>
              <a:off x="502821" y="4118885"/>
              <a:ext cx="3305250" cy="1175908"/>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450" t="90595" r="73726" b="2074"/>
            <a:stretch/>
          </p:blipFill>
          <p:spPr>
            <a:xfrm>
              <a:off x="103213" y="2622862"/>
              <a:ext cx="3249587" cy="1377633"/>
            </a:xfrm>
            <a:prstGeom prst="rect">
              <a:avLst/>
            </a:prstGeom>
          </p:spPr>
        </p:pic>
        <p:sp>
          <p:nvSpPr>
            <p:cNvPr id="15" name="TextBox 14"/>
            <p:cNvSpPr txBox="1"/>
            <p:nvPr/>
          </p:nvSpPr>
          <p:spPr>
            <a:xfrm>
              <a:off x="941680" y="2605501"/>
              <a:ext cx="3255037" cy="1338828"/>
            </a:xfrm>
            <a:prstGeom prst="rect">
              <a:avLst/>
            </a:prstGeom>
            <a:solidFill>
              <a:schemeClr val="bg1"/>
            </a:solidFill>
          </p:spPr>
          <p:txBody>
            <a:bodyPr wrap="square" rtlCol="0">
              <a:spAutoFit/>
            </a:bodyPr>
            <a:lstStyle/>
            <a:p>
              <a:pPr>
                <a:lnSpc>
                  <a:spcPct val="150000"/>
                </a:lnSpc>
              </a:pPr>
              <a:r>
                <a:rPr lang="en-US" dirty="0" smtClean="0">
                  <a:latin typeface="Arial" charset="0"/>
                  <a:ea typeface="Arial" charset="0"/>
                  <a:cs typeface="Arial" charset="0"/>
                </a:rPr>
                <a:t>Gas Processing Plants</a:t>
              </a:r>
            </a:p>
            <a:p>
              <a:pPr>
                <a:lnSpc>
                  <a:spcPct val="150000"/>
                </a:lnSpc>
              </a:pPr>
              <a:r>
                <a:rPr lang="en-US" dirty="0" smtClean="0">
                  <a:latin typeface="Arial" charset="0"/>
                  <a:ea typeface="Arial" charset="0"/>
                  <a:cs typeface="Arial" charset="0"/>
                </a:rPr>
                <a:t>Product Terminals</a:t>
              </a:r>
            </a:p>
            <a:p>
              <a:pPr>
                <a:lnSpc>
                  <a:spcPct val="150000"/>
                </a:lnSpc>
              </a:pPr>
              <a:r>
                <a:rPr lang="en-US" dirty="0" smtClean="0">
                  <a:latin typeface="Arial" charset="0"/>
                  <a:ea typeface="Arial" charset="0"/>
                  <a:cs typeface="Arial" charset="0"/>
                </a:rPr>
                <a:t>Shipyards</a:t>
              </a:r>
              <a:endParaRPr lang="en-US" dirty="0">
                <a:latin typeface="Arial" charset="0"/>
                <a:ea typeface="Arial" charset="0"/>
                <a:cs typeface="Arial" charset="0"/>
              </a:endParaRPr>
            </a:p>
          </p:txBody>
        </p:sp>
        <p:sp>
          <p:nvSpPr>
            <p:cNvPr id="16" name="TextBox 15"/>
            <p:cNvSpPr txBox="1"/>
            <p:nvPr/>
          </p:nvSpPr>
          <p:spPr>
            <a:xfrm>
              <a:off x="1190902" y="4371228"/>
              <a:ext cx="3255037" cy="923330"/>
            </a:xfrm>
            <a:prstGeom prst="rect">
              <a:avLst/>
            </a:prstGeom>
            <a:solidFill>
              <a:schemeClr val="bg1"/>
            </a:solidFill>
          </p:spPr>
          <p:txBody>
            <a:bodyPr wrap="square" rtlCol="0">
              <a:spAutoFit/>
            </a:bodyPr>
            <a:lstStyle/>
            <a:p>
              <a:r>
                <a:rPr lang="en-US" dirty="0" smtClean="0">
                  <a:latin typeface="Arial" charset="0"/>
                  <a:ea typeface="Arial" charset="0"/>
                  <a:cs typeface="Arial" charset="0"/>
                </a:rPr>
                <a:t>Oil- and Gas-related pipelines</a:t>
              </a:r>
            </a:p>
            <a:p>
              <a:endParaRPr lang="en-US" dirty="0" smtClean="0">
                <a:latin typeface="Arial" charset="0"/>
                <a:ea typeface="Arial" charset="0"/>
                <a:cs typeface="Arial" charset="0"/>
              </a:endParaRPr>
            </a:p>
            <a:p>
              <a:r>
                <a:rPr lang="en-US" dirty="0" smtClean="0">
                  <a:latin typeface="Arial" charset="0"/>
                  <a:ea typeface="Arial" charset="0"/>
                  <a:cs typeface="Arial" charset="0"/>
                </a:rPr>
                <a:t>Land loss</a:t>
              </a:r>
              <a:endParaRPr lang="en-US" dirty="0">
                <a:latin typeface="Arial" charset="0"/>
                <a:ea typeface="Arial" charset="0"/>
                <a:cs typeface="Arial" charset="0"/>
              </a:endParaRPr>
            </a:p>
          </p:txBody>
        </p:sp>
      </p:grpSp>
      <p:sp>
        <p:nvSpPr>
          <p:cNvPr id="1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Industrial Facilities at Risk</a:t>
            </a:r>
            <a:endParaRPr lang="en-US" sz="2800" dirty="0"/>
          </a:p>
        </p:txBody>
      </p:sp>
    </p:spTree>
    <p:extLst>
      <p:ext uri="{BB962C8B-B14F-4D97-AF65-F5344CB8AC3E}">
        <p14:creationId xmlns:p14="http://schemas.microsoft.com/office/powerpoint/2010/main" val="4167458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Data-driven adaptation Timelines</a:t>
            </a:r>
            <a:endParaRPr lang="en-US" dirty="0"/>
          </a:p>
        </p:txBody>
      </p:sp>
      <p:sp>
        <p:nvSpPr>
          <p:cNvPr id="3" name="Text Placeholder 2"/>
          <p:cNvSpPr>
            <a:spLocks noGrp="1"/>
          </p:cNvSpPr>
          <p:nvPr>
            <p:ph type="body" idx="1"/>
          </p:nvPr>
        </p:nvSpPr>
        <p:spPr/>
        <p:txBody>
          <a:bodyPr/>
          <a:lstStyle/>
          <a:p>
            <a:r>
              <a:rPr lang="en-US" dirty="0" smtClean="0"/>
              <a:t>Identifying &amp; Prioritizing At-Risk Facilities:</a:t>
            </a:r>
            <a:endParaRPr lang="en-US" dirty="0"/>
          </a:p>
        </p:txBody>
      </p:sp>
      <p:pic>
        <p:nvPicPr>
          <p:cNvPr id="5" name="Content Placeholder 4"/>
          <p:cNvPicPr>
            <a:picLocks noGrp="1" noChangeAspect="1"/>
          </p:cNvPicPr>
          <p:nvPr>
            <p:ph idx="10"/>
          </p:nvPr>
        </p:nvPicPr>
        <p:blipFill rotWithShape="1">
          <a:blip r:embed="rId2">
            <a:extLst>
              <a:ext uri="{28A0092B-C50C-407E-A947-70E740481C1C}">
                <a14:useLocalDpi xmlns:a14="http://schemas.microsoft.com/office/drawing/2010/main" val="0"/>
              </a:ext>
            </a:extLst>
          </a:blip>
          <a:srcRect b="44432"/>
          <a:stretch/>
        </p:blipFill>
        <p:spPr>
          <a:xfrm>
            <a:off x="0" y="0"/>
            <a:ext cx="9144000" cy="3795165"/>
          </a:xfrm>
        </p:spPr>
      </p:pic>
      <p:sp>
        <p:nvSpPr>
          <p:cNvPr id="8" name="Slide Number Placeholder 7"/>
          <p:cNvSpPr>
            <a:spLocks noGrp="1"/>
          </p:cNvSpPr>
          <p:nvPr>
            <p:ph type="sldNum" sz="quarter" idx="12"/>
          </p:nvPr>
        </p:nvSpPr>
        <p:spPr/>
        <p:txBody>
          <a:bodyPr/>
          <a:lstStyle/>
          <a:p>
            <a:fld id="{D132883E-F7B3-B746-B092-06924464A980}" type="slidenum">
              <a:rPr lang="en-US" smtClean="0"/>
              <a:t>18</a:t>
            </a:fld>
            <a:endParaRPr lang="en-US"/>
          </a:p>
        </p:txBody>
      </p:sp>
      <p:sp>
        <p:nvSpPr>
          <p:cNvPr id="9"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3135677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CEF8E635-9134-CA45-B116-2019809FBF22}" type="slidenum">
              <a:rPr lang="en-US" smtClean="0"/>
              <a:pPr>
                <a:defRPr/>
              </a:pPr>
              <a:t>19</a:t>
            </a:fld>
            <a:endParaRPr lang="en-US"/>
          </a:p>
        </p:txBody>
      </p:sp>
      <p:sp>
        <p:nvSpPr>
          <p:cNvPr id="1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pic>
        <p:nvPicPr>
          <p:cNvPr id="7" name="Picture 6"/>
          <p:cNvPicPr>
            <a:picLocks noChangeAspect="1"/>
          </p:cNvPicPr>
          <p:nvPr/>
        </p:nvPicPr>
        <p:blipFill rotWithShape="1">
          <a:blip r:embed="rId2"/>
          <a:srcRect b="9271"/>
          <a:stretch/>
        </p:blipFill>
        <p:spPr>
          <a:xfrm>
            <a:off x="1135673" y="1174636"/>
            <a:ext cx="7184887" cy="4853304"/>
          </a:xfrm>
          <a:prstGeom prst="rect">
            <a:avLst/>
          </a:prstGeom>
        </p:spPr>
      </p:pic>
    </p:spTree>
    <p:extLst>
      <p:ext uri="{BB962C8B-B14F-4D97-AF65-F5344CB8AC3E}">
        <p14:creationId xmlns:p14="http://schemas.microsoft.com/office/powerpoint/2010/main" val="2531360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pPr marL="285750" indent="-285750">
              <a:buFont typeface="Arial" panose="020B0604020202020204" pitchFamily="34" charset="0"/>
              <a:buChar char="•"/>
            </a:pPr>
            <a:r>
              <a:rPr lang="en-US" dirty="0" smtClean="0">
                <a:solidFill>
                  <a:schemeClr val="tx2"/>
                </a:solidFill>
              </a:rPr>
              <a:t>Sea-level rise and subsidence are common problems, and managing resources for both environmental and urban/industrial/agricultural purposes present major challenges.</a:t>
            </a:r>
          </a:p>
          <a:p>
            <a:pPr marL="285750" indent="-285750">
              <a:buFont typeface="Arial" panose="020B0604020202020204" pitchFamily="34" charset="0"/>
              <a:buChar char="•"/>
            </a:pPr>
            <a:r>
              <a:rPr lang="en-US" dirty="0">
                <a:solidFill>
                  <a:schemeClr val="tx2"/>
                </a:solidFill>
              </a:rPr>
              <a:t>Climate is changing and while the effects on some system components is well studied, understanding the interactive effects of climate stressors, e.g., drought, SLR, changing river flow on coastal ecosystems and communities is a matter of urgency</a:t>
            </a:r>
            <a:r>
              <a:rPr lang="en-US" dirty="0" smtClean="0">
                <a:solidFill>
                  <a:schemeClr val="tx2"/>
                </a:solidFill>
              </a:rPr>
              <a:t>.</a:t>
            </a:r>
          </a:p>
        </p:txBody>
      </p:sp>
      <p:sp>
        <p:nvSpPr>
          <p:cNvPr id="5" name="Slide Number Placeholder 4"/>
          <p:cNvSpPr>
            <a:spLocks noGrp="1"/>
          </p:cNvSpPr>
          <p:nvPr>
            <p:ph type="sldNum" sz="quarter" idx="12"/>
          </p:nvPr>
        </p:nvSpPr>
        <p:spPr/>
        <p:txBody>
          <a:bodyPr/>
          <a:lstStyle/>
          <a:p>
            <a:fld id="{D132883E-F7B3-B746-B092-06924464A980}" type="slidenum">
              <a:rPr lang="en-US" smtClean="0"/>
              <a:t>2</a:t>
            </a:fld>
            <a:endParaRPr lang="en-US"/>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2"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a:t>Natural and Human Adaptation to Climate </a:t>
            </a:r>
            <a:r>
              <a:rPr lang="en-US" sz="2000" dirty="0" smtClean="0"/>
              <a:t>Change:</a:t>
            </a:r>
            <a:r>
              <a:rPr lang="en-US" dirty="0" smtClean="0"/>
              <a:t/>
            </a:r>
            <a:br>
              <a:rPr lang="en-US" dirty="0" smtClean="0"/>
            </a:br>
            <a:r>
              <a:rPr lang="en-US" sz="3100" dirty="0" smtClean="0"/>
              <a:t>Understanding What’s At Risk</a:t>
            </a:r>
            <a:endParaRPr lang="en-US" sz="3100" dirty="0"/>
          </a:p>
        </p:txBody>
      </p:sp>
      <p:pic>
        <p:nvPicPr>
          <p:cNvPr id="6" name="Picture 5"/>
          <p:cNvPicPr>
            <a:picLocks noChangeAspect="1"/>
          </p:cNvPicPr>
          <p:nvPr/>
        </p:nvPicPr>
        <p:blipFill rotWithShape="1">
          <a:blip r:embed="rId2"/>
          <a:srcRect l="7985" r="4250"/>
          <a:stretch/>
        </p:blipFill>
        <p:spPr>
          <a:xfrm>
            <a:off x="5313872" y="1048111"/>
            <a:ext cx="2958863" cy="5335068"/>
          </a:xfrm>
          <a:prstGeom prst="rect">
            <a:avLst/>
          </a:prstGeom>
        </p:spPr>
      </p:pic>
    </p:spTree>
    <p:extLst>
      <p:ext uri="{BB962C8B-B14F-4D97-AF65-F5344CB8AC3E}">
        <p14:creationId xmlns:p14="http://schemas.microsoft.com/office/powerpoint/2010/main" val="1120277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132883E-F7B3-B746-B092-06924464A980}" type="slidenum">
              <a:rPr lang="en-US" smtClean="0"/>
              <a:t>20</a:t>
            </a:fld>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1873931"/>
            <a:ext cx="8201258" cy="2431032"/>
          </a:xfrm>
          <a:prstGeom prst="rect">
            <a:avLst/>
          </a:prstGeom>
          <a:noFill/>
        </p:spPr>
      </p:pic>
      <p:sp>
        <p:nvSpPr>
          <p:cNvPr id="12" name="Striped Right Arrow 11"/>
          <p:cNvSpPr/>
          <p:nvPr/>
        </p:nvSpPr>
        <p:spPr>
          <a:xfrm>
            <a:off x="530028" y="4059832"/>
            <a:ext cx="7958517" cy="509799"/>
          </a:xfrm>
          <a:prstGeom prst="stripedRightArrow">
            <a:avLst/>
          </a:prstGeom>
          <a:gradFill flip="none" rotWithShape="1">
            <a:gsLst>
              <a:gs pos="0">
                <a:srgbClr val="FFC000"/>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With no action, results in </a:t>
            </a:r>
            <a:r>
              <a:rPr lang="en-US" i="1" dirty="0" smtClean="0"/>
              <a:t>relocation</a:t>
            </a:r>
            <a:r>
              <a:rPr lang="en-US" dirty="0" smtClean="0"/>
              <a:t> in xx years (50 years, e.g.)</a:t>
            </a:r>
            <a:endParaRPr lang="en-US" dirty="0"/>
          </a:p>
        </p:txBody>
      </p:sp>
      <p:sp>
        <p:nvSpPr>
          <p:cNvPr id="8"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9"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292360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132883E-F7B3-B746-B092-06924464A980}" type="slidenum">
              <a:rPr lang="en-US" smtClean="0"/>
              <a:t>21</a:t>
            </a:fld>
            <a:endParaRPr lang="en-US" dirty="0"/>
          </a:p>
        </p:txBody>
      </p:sp>
      <p:sp>
        <p:nvSpPr>
          <p:cNvPr id="12" name="Striped Right Arrow 11"/>
          <p:cNvSpPr/>
          <p:nvPr/>
        </p:nvSpPr>
        <p:spPr>
          <a:xfrm>
            <a:off x="530028" y="4059832"/>
            <a:ext cx="7958517" cy="509799"/>
          </a:xfrm>
          <a:prstGeom prst="stripedRightArrow">
            <a:avLst/>
          </a:prstGeom>
          <a:gradFill flip="none" rotWithShape="1">
            <a:gsLst>
              <a:gs pos="0">
                <a:srgbClr val="FFC000"/>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With no action, results in </a:t>
            </a:r>
            <a:r>
              <a:rPr lang="en-US" i="1" dirty="0" smtClean="0"/>
              <a:t>relocation</a:t>
            </a:r>
            <a:r>
              <a:rPr lang="en-US" dirty="0" smtClean="0"/>
              <a:t> in xx years (50 years, e.g.)</a:t>
            </a:r>
            <a:endParaRPr lang="en-US" dirty="0"/>
          </a:p>
        </p:txBody>
      </p:sp>
      <p:sp>
        <p:nvSpPr>
          <p:cNvPr id="13" name="Striped Right Arrow 12"/>
          <p:cNvSpPr/>
          <p:nvPr/>
        </p:nvSpPr>
        <p:spPr>
          <a:xfrm>
            <a:off x="530028" y="4579401"/>
            <a:ext cx="5749392" cy="509799"/>
          </a:xfrm>
          <a:prstGeom prst="stripedRightArrow">
            <a:avLst/>
          </a:prstGeom>
          <a:gradFill flip="none" rotWithShape="1">
            <a:gsLst>
              <a:gs pos="0">
                <a:srgbClr val="FFC000"/>
              </a:gs>
              <a:gs pos="100000">
                <a:schemeClr val="accent1"/>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With action, results in </a:t>
            </a:r>
            <a:r>
              <a:rPr lang="en-US" i="1" dirty="0" smtClean="0"/>
              <a:t>resilience</a:t>
            </a:r>
            <a:r>
              <a:rPr lang="en-US" dirty="0" smtClean="0"/>
              <a:t> in in xx years (20 years, e.g.)</a:t>
            </a:r>
            <a:endParaRPr lang="en-US" dirty="0"/>
          </a:p>
        </p:txBody>
      </p:sp>
      <p:grpSp>
        <p:nvGrpSpPr>
          <p:cNvPr id="8" name="Group 7"/>
          <p:cNvGrpSpPr/>
          <p:nvPr/>
        </p:nvGrpSpPr>
        <p:grpSpPr>
          <a:xfrm>
            <a:off x="457199" y="1873931"/>
            <a:ext cx="6122300" cy="2431032"/>
            <a:chOff x="457199" y="1873931"/>
            <a:chExt cx="6122300" cy="2431032"/>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26048"/>
            <a:stretch/>
          </p:blipFill>
          <p:spPr bwMode="auto">
            <a:xfrm>
              <a:off x="457199" y="1873931"/>
              <a:ext cx="6064982" cy="2431032"/>
            </a:xfrm>
            <a:prstGeom prst="rect">
              <a:avLst/>
            </a:prstGeom>
            <a:noFill/>
          </p:spPr>
        </p:pic>
        <p:sp>
          <p:nvSpPr>
            <p:cNvPr id="5" name="Cube 4"/>
            <p:cNvSpPr/>
            <p:nvPr/>
          </p:nvSpPr>
          <p:spPr>
            <a:xfrm rot="14100738">
              <a:off x="5402206" y="2214017"/>
              <a:ext cx="278662" cy="1958970"/>
            </a:xfrm>
            <a:prstGeom prst="cube">
              <a:avLst>
                <a:gd name="adj" fmla="val 15139"/>
              </a:avLst>
            </a:prstGeom>
            <a:gradFill flip="none" rotWithShape="1">
              <a:gsLst>
                <a:gs pos="0">
                  <a:srgbClr val="74713C"/>
                </a:gs>
                <a:gs pos="100000">
                  <a:schemeClr val="accent1">
                    <a:tint val="50000"/>
                    <a:shade val="100000"/>
                    <a:satMod val="350000"/>
                  </a:schemeClr>
                </a:gs>
              </a:gsLst>
              <a:lin ang="81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8035" y="3366928"/>
              <a:ext cx="569814" cy="569814"/>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5294" y="3312251"/>
              <a:ext cx="569814" cy="569814"/>
            </a:xfrm>
            <a:prstGeom prst="rect">
              <a:avLst/>
            </a:prstGeom>
          </p:spPr>
        </p:pic>
        <p:pic>
          <p:nvPicPr>
            <p:cNvPr id="14" name="Picture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5342" y="3398726"/>
              <a:ext cx="569814" cy="569814"/>
            </a:xfrm>
            <a:prstGeom prst="rect">
              <a:avLst/>
            </a:prstGeom>
          </p:spPr>
        </p:pic>
        <p:pic>
          <p:nvPicPr>
            <p:cNvPr id="15" name="Pictur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1" y="3114122"/>
              <a:ext cx="569814" cy="569814"/>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0249" y="2928297"/>
              <a:ext cx="569814" cy="569814"/>
            </a:xfrm>
            <a:prstGeom prst="rect">
              <a:avLst/>
            </a:prstGeom>
          </p:spPr>
        </p:pic>
        <p:pic>
          <p:nvPicPr>
            <p:cNvPr id="17" name="Pictur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9967" y="2783266"/>
              <a:ext cx="569814" cy="569814"/>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9685" y="2622694"/>
              <a:ext cx="569814" cy="569814"/>
            </a:xfrm>
            <a:prstGeom prst="rect">
              <a:avLst/>
            </a:prstGeom>
          </p:spPr>
        </p:pic>
        <p:pic>
          <p:nvPicPr>
            <p:cNvPr id="19" name="Picture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5310" y="2540580"/>
              <a:ext cx="569814" cy="569814"/>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1601" y="3171979"/>
              <a:ext cx="569814" cy="569814"/>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8105" y="3276589"/>
              <a:ext cx="569814" cy="569814"/>
            </a:xfrm>
            <a:prstGeom prst="rect">
              <a:avLst/>
            </a:prstGeom>
          </p:spPr>
        </p:pic>
        <p:pic>
          <p:nvPicPr>
            <p:cNvPr id="22" name="Picture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8908" y="3123892"/>
              <a:ext cx="569814" cy="569814"/>
            </a:xfrm>
            <a:prstGeom prst="rect">
              <a:avLst/>
            </a:prstGeom>
          </p:spPr>
        </p:pic>
        <p:pic>
          <p:nvPicPr>
            <p:cNvPr id="23" name="Picture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4084" y="2985696"/>
              <a:ext cx="569814" cy="569814"/>
            </a:xfrm>
            <a:prstGeom prst="rect">
              <a:avLst/>
            </a:prstGeom>
          </p:spPr>
        </p:pic>
        <p:pic>
          <p:nvPicPr>
            <p:cNvPr id="24"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9182" y="2946031"/>
              <a:ext cx="569814" cy="569814"/>
            </a:xfrm>
            <a:prstGeom prst="rect">
              <a:avLst/>
            </a:prstGeom>
          </p:spPr>
        </p:pic>
        <p:pic>
          <p:nvPicPr>
            <p:cNvPr id="25" name="Picture 2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1004" y="3391613"/>
              <a:ext cx="569814" cy="569814"/>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4624" y="3369685"/>
              <a:ext cx="569814" cy="569814"/>
            </a:xfrm>
            <a:prstGeom prst="rect">
              <a:avLst/>
            </a:prstGeom>
          </p:spPr>
        </p:pic>
        <p:pic>
          <p:nvPicPr>
            <p:cNvPr id="27" name="Pictur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2201" y="3294116"/>
              <a:ext cx="569814" cy="569814"/>
            </a:xfrm>
            <a:prstGeom prst="rect">
              <a:avLst/>
            </a:prstGeom>
          </p:spPr>
        </p:pic>
        <p:pic>
          <p:nvPicPr>
            <p:cNvPr id="28" name="Picture 2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66697" y="3180458"/>
              <a:ext cx="569814" cy="569814"/>
            </a:xfrm>
            <a:prstGeom prst="rect">
              <a:avLst/>
            </a:prstGeom>
          </p:spPr>
        </p:pic>
        <p:pic>
          <p:nvPicPr>
            <p:cNvPr id="29" name="Picture 2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6815" y="2799871"/>
              <a:ext cx="569814" cy="569814"/>
            </a:xfrm>
            <a:prstGeom prst="rect">
              <a:avLst/>
            </a:prstGeom>
          </p:spPr>
        </p:pic>
        <p:pic>
          <p:nvPicPr>
            <p:cNvPr id="30" name="Picture 2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0149" y="3315848"/>
              <a:ext cx="597824" cy="597824"/>
            </a:xfrm>
            <a:prstGeom prst="rect">
              <a:avLst/>
            </a:prstGeom>
          </p:spPr>
        </p:pic>
        <p:pic>
          <p:nvPicPr>
            <p:cNvPr id="31" name="Picture 3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5918" y="3379945"/>
              <a:ext cx="569814" cy="569814"/>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857" y="3065803"/>
              <a:ext cx="569814" cy="569814"/>
            </a:xfrm>
            <a:prstGeom prst="rect">
              <a:avLst/>
            </a:prstGeom>
          </p:spPr>
        </p:pic>
      </p:grpSp>
      <p:sp>
        <p:nvSpPr>
          <p:cNvPr id="33"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34"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1790930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iped Right Arrow 8"/>
          <p:cNvSpPr/>
          <p:nvPr/>
        </p:nvSpPr>
        <p:spPr>
          <a:xfrm rot="16200000">
            <a:off x="5119790" y="1751141"/>
            <a:ext cx="2866820" cy="2871999"/>
          </a:xfrm>
          <a:prstGeom prst="stripedRightArrow">
            <a:avLst>
              <a:gd name="adj1" fmla="val 50000"/>
              <a:gd name="adj2" fmla="val 25205"/>
            </a:avLst>
          </a:prstGeom>
          <a:solidFill>
            <a:schemeClr val="accent1">
              <a:lumMod val="60000"/>
              <a:lumOff val="40000"/>
              <a:alpha val="4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090" y="1435100"/>
            <a:ext cx="7073135" cy="3322230"/>
          </a:xfrm>
          <a:prstGeom prst="rect">
            <a:avLst/>
          </a:prstGeom>
          <a:noFill/>
        </p:spPr>
      </p:pic>
      <p:sp>
        <p:nvSpPr>
          <p:cNvPr id="4" name="Text Placeholder 3"/>
          <p:cNvSpPr>
            <a:spLocks noGrp="1"/>
          </p:cNvSpPr>
          <p:nvPr>
            <p:ph type="body" sz="half" idx="2"/>
          </p:nvPr>
        </p:nvSpPr>
        <p:spPr>
          <a:xfrm>
            <a:off x="554304" y="4834301"/>
            <a:ext cx="7594376" cy="1887173"/>
          </a:xfrm>
        </p:spPr>
        <p:txBody>
          <a:bodyPr>
            <a:normAutofit/>
          </a:bodyPr>
          <a:lstStyle/>
          <a:p>
            <a:pPr marL="285750" indent="-285750">
              <a:buFont typeface="Arial"/>
              <a:buChar char="•"/>
            </a:pPr>
            <a:r>
              <a:rPr lang="en-US" dirty="0" smtClean="0"/>
              <a:t>Objective way to quantify at-risk locations</a:t>
            </a:r>
          </a:p>
          <a:p>
            <a:pPr marL="285750" indent="-285750">
              <a:buFont typeface="Arial"/>
              <a:buChar char="•"/>
            </a:pPr>
            <a:r>
              <a:rPr lang="en-US" dirty="0" smtClean="0"/>
              <a:t>Adaptation thresholds:</a:t>
            </a:r>
          </a:p>
          <a:p>
            <a:pPr marL="742950" lvl="1" indent="-285750">
              <a:buFont typeface="Arial"/>
              <a:buChar char="•"/>
            </a:pPr>
            <a:r>
              <a:rPr lang="en-US" dirty="0" smtClean="0"/>
              <a:t>Standard risk-based (FEMA 1% Annual Chance, Velocity Zone, etc.)</a:t>
            </a:r>
          </a:p>
          <a:p>
            <a:pPr marL="742950" lvl="1" indent="-285750">
              <a:buFont typeface="Arial"/>
              <a:buChar char="•"/>
            </a:pPr>
            <a:r>
              <a:rPr lang="en-US" dirty="0" smtClean="0"/>
              <a:t>Member-specified risk (more/less stringent)</a:t>
            </a:r>
          </a:p>
          <a:p>
            <a:pPr marL="285750" indent="-285750">
              <a:buFont typeface="Arial"/>
              <a:buChar char="•"/>
            </a:pPr>
            <a:r>
              <a:rPr lang="en-US" dirty="0" smtClean="0"/>
              <a:t>Identifies clusters of at-risk infrastructure, aiding formation of project teams of asset holders with shared risk</a:t>
            </a:r>
          </a:p>
        </p:txBody>
      </p:sp>
      <p:sp>
        <p:nvSpPr>
          <p:cNvPr id="7" name="Slide Number Placeholder 6"/>
          <p:cNvSpPr>
            <a:spLocks noGrp="1"/>
          </p:cNvSpPr>
          <p:nvPr>
            <p:ph type="sldNum" sz="quarter" idx="12"/>
          </p:nvPr>
        </p:nvSpPr>
        <p:spPr/>
        <p:txBody>
          <a:bodyPr/>
          <a:lstStyle/>
          <a:p>
            <a:fld id="{D132883E-F7B3-B746-B092-06924464A980}" type="slidenum">
              <a:rPr lang="en-US" smtClean="0"/>
              <a:t>22</a:t>
            </a:fld>
            <a:endParaRPr lang="en-US" dirty="0"/>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1"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3618213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23</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25527" y="1154694"/>
            <a:ext cx="3461273" cy="5349240"/>
          </a:xfrm>
          <a:prstGeom prst="rect">
            <a:avLst/>
          </a:prstGeom>
        </p:spPr>
      </p:pic>
      <p:graphicFrame>
        <p:nvGraphicFramePr>
          <p:cNvPr id="8" name="Table 7"/>
          <p:cNvGraphicFramePr>
            <a:graphicFrameLocks noGrp="1"/>
          </p:cNvGraphicFramePr>
          <p:nvPr/>
        </p:nvGraphicFramePr>
        <p:xfrm>
          <a:off x="703723" y="1905332"/>
          <a:ext cx="3683000" cy="164592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tblGrid>
              <a:tr h="182880">
                <a:tc>
                  <a:txBody>
                    <a:bodyPr/>
                    <a:lstStyle/>
                    <a:p>
                      <a:pPr algn="l" fontAlgn="b"/>
                      <a:r>
                        <a:rPr lang="en-US" sz="1100" u="none" strike="noStrike" dirty="0">
                          <a:effectLst/>
                        </a:rPr>
                        <a:t>Ambulance Services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a:effectLst/>
                        </a:rPr>
                        <a:t>Hospitals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a:effectLst/>
                        </a:rPr>
                        <a:t>Outpatient Care Centers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a:effectLst/>
                        </a:rPr>
                        <a:t>Physician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182880">
                <a:tc>
                  <a:txBody>
                    <a:bodyPr/>
                    <a:lstStyle/>
                    <a:p>
                      <a:pPr algn="l" fontAlgn="b"/>
                      <a:r>
                        <a:rPr lang="en-US" sz="1100" u="none" strike="noStrike">
                          <a:effectLst/>
                        </a:rPr>
                        <a:t>Civil Defense</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2880">
                <a:tc>
                  <a:txBody>
                    <a:bodyPr/>
                    <a:lstStyle/>
                    <a:p>
                      <a:pPr algn="l" fontAlgn="b"/>
                      <a:r>
                        <a:rPr lang="en-US" sz="1100" u="none" strike="noStrike">
                          <a:effectLst/>
                        </a:rPr>
                        <a:t>Fire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182880">
                <a:tc>
                  <a:txBody>
                    <a:bodyPr/>
                    <a:lstStyle/>
                    <a:p>
                      <a:pPr algn="l" fontAlgn="b"/>
                      <a:r>
                        <a:rPr lang="en-US" sz="1100" u="none" strike="noStrike">
                          <a:effectLst/>
                        </a:rPr>
                        <a:t>Police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2880">
                <a:tc>
                  <a:txBody>
                    <a:bodyPr/>
                    <a:lstStyle/>
                    <a:p>
                      <a:pPr algn="l" fontAlgn="b"/>
                      <a:r>
                        <a:rPr lang="en-US" sz="1100" u="none" strike="noStrike" dirty="0">
                          <a:effectLst/>
                        </a:rPr>
                        <a:t>Electric Companies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2880">
                <a:tc>
                  <a:txBody>
                    <a:bodyPr/>
                    <a:lstStyle/>
                    <a:p>
                      <a:pPr algn="l" fontAlgn="b"/>
                      <a:r>
                        <a:rPr lang="en-US" sz="1100" u="none" strike="noStrike" dirty="0">
                          <a:effectLst/>
                        </a:rPr>
                        <a:t>Radio and TV Broadcasting</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bl>
          </a:graphicData>
        </a:graphic>
      </p:graphicFrame>
      <p:graphicFrame>
        <p:nvGraphicFramePr>
          <p:cNvPr id="10" name="Table 9"/>
          <p:cNvGraphicFramePr>
            <a:graphicFrameLocks noGrp="1"/>
          </p:cNvGraphicFramePr>
          <p:nvPr/>
        </p:nvGraphicFramePr>
        <p:xfrm>
          <a:off x="703723" y="4638449"/>
          <a:ext cx="3690724" cy="731520"/>
        </p:xfrm>
        <a:graphic>
          <a:graphicData uri="http://schemas.openxmlformats.org/drawingml/2006/table">
            <a:tbl>
              <a:tblPr>
                <a:tableStyleId>{5C22544A-7EE6-4342-B048-85BDC9FD1C3A}</a:tableStyleId>
              </a:tblPr>
              <a:tblGrid>
                <a:gridCol w="1835291">
                  <a:extLst>
                    <a:ext uri="{9D8B030D-6E8A-4147-A177-3AD203B41FA5}">
                      <a16:colId xmlns:a16="http://schemas.microsoft.com/office/drawing/2014/main" val="20000"/>
                    </a:ext>
                  </a:extLst>
                </a:gridCol>
                <a:gridCol w="1855433">
                  <a:extLst>
                    <a:ext uri="{9D8B030D-6E8A-4147-A177-3AD203B41FA5}">
                      <a16:colId xmlns:a16="http://schemas.microsoft.com/office/drawing/2014/main" val="20001"/>
                    </a:ext>
                  </a:extLst>
                </a:gridCol>
              </a:tblGrid>
              <a:tr h="182880">
                <a:tc>
                  <a:txBody>
                    <a:bodyPr/>
                    <a:lstStyle/>
                    <a:p>
                      <a:pPr algn="l" fontAlgn="b"/>
                      <a:r>
                        <a:rPr lang="en-US" sz="1100" u="none" strike="noStrike" dirty="0" smtClean="0">
                          <a:effectLst/>
                        </a:rPr>
                        <a:t>Banks and Credit Unions</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19</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n-US" sz="1100" u="none" strike="noStrike">
                          <a:effectLst/>
                        </a:rPr>
                        <a:t>Gas Stations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16</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n-US" sz="1100" u="none" strike="noStrike">
                          <a:effectLst/>
                        </a:rPr>
                        <a:t>Government Offices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34</a:t>
                      </a:r>
                      <a:endParaRPr lang="en-US" sz="11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n-US" sz="1100" u="none" strike="noStrike">
                          <a:effectLst/>
                        </a:rPr>
                        <a:t>Retail Grocers</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9</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bl>
          </a:graphicData>
        </a:graphic>
      </p:graphicFrame>
      <p:sp>
        <p:nvSpPr>
          <p:cNvPr id="11" name="Rectangle 10"/>
          <p:cNvSpPr/>
          <p:nvPr/>
        </p:nvSpPr>
        <p:spPr>
          <a:xfrm>
            <a:off x="703723" y="1255061"/>
            <a:ext cx="3690724" cy="646331"/>
          </a:xfrm>
          <a:prstGeom prst="rect">
            <a:avLst/>
          </a:prstGeom>
        </p:spPr>
        <p:txBody>
          <a:bodyPr wrap="square">
            <a:spAutoFit/>
          </a:bodyPr>
          <a:lstStyle/>
          <a:p>
            <a:pPr algn="ctr"/>
            <a:r>
              <a:rPr lang="en-US" dirty="0" smtClean="0"/>
              <a:t>Critical Facilities in Lower Lafourche Parish</a:t>
            </a:r>
            <a:endParaRPr lang="en-US" dirty="0"/>
          </a:p>
        </p:txBody>
      </p:sp>
      <p:sp>
        <p:nvSpPr>
          <p:cNvPr id="12" name="Rectangle 11"/>
          <p:cNvSpPr/>
          <p:nvPr/>
        </p:nvSpPr>
        <p:spPr>
          <a:xfrm>
            <a:off x="616426" y="4004669"/>
            <a:ext cx="3770297" cy="646331"/>
          </a:xfrm>
          <a:prstGeom prst="rect">
            <a:avLst/>
          </a:prstGeom>
        </p:spPr>
        <p:txBody>
          <a:bodyPr wrap="square">
            <a:spAutoFit/>
          </a:bodyPr>
          <a:lstStyle/>
          <a:p>
            <a:pPr algn="ctr"/>
            <a:r>
              <a:rPr lang="en-US" dirty="0" smtClean="0"/>
              <a:t>Essential Facilities in Lower Lafourche Parish</a:t>
            </a:r>
            <a:endParaRPr lang="en-US" dirty="0"/>
          </a:p>
        </p:txBody>
      </p:sp>
      <p:sp>
        <p:nvSpPr>
          <p:cNvPr id="13"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3986413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24</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64131" y="879494"/>
            <a:ext cx="3461272" cy="5349240"/>
          </a:xfrm>
          <a:prstGeom prst="rect">
            <a:avLst/>
          </a:prstGeom>
        </p:spPr>
      </p:pic>
      <p:sp>
        <p:nvSpPr>
          <p:cNvPr id="13"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1222187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25</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64131" y="879495"/>
            <a:ext cx="3461272" cy="5349238"/>
          </a:xfrm>
          <a:prstGeom prst="rect">
            <a:avLst/>
          </a:prstGeom>
        </p:spPr>
      </p:pic>
      <p:sp>
        <p:nvSpPr>
          <p:cNvPr id="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267492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26</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64131" y="879495"/>
            <a:ext cx="3461272" cy="5349238"/>
          </a:xfrm>
          <a:prstGeom prst="rect">
            <a:avLst/>
          </a:prstGeom>
        </p:spPr>
      </p:pic>
      <p:sp>
        <p:nvSpPr>
          <p:cNvPr id="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782214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27</a:t>
            </a:fld>
            <a:endParaRPr lang="en-US"/>
          </a:p>
        </p:txBody>
      </p:sp>
      <p:sp>
        <p:nvSpPr>
          <p:cNvPr id="7"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64131" y="879495"/>
            <a:ext cx="3461272" cy="5349238"/>
          </a:xfrm>
          <a:prstGeom prst="rect">
            <a:avLst/>
          </a:prstGeom>
        </p:spPr>
      </p:pic>
      <p:sp>
        <p:nvSpPr>
          <p:cNvPr id="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Developing Adaptation Timelines</a:t>
            </a:r>
            <a:endParaRPr lang="en-US" sz="2800" dirty="0"/>
          </a:p>
        </p:txBody>
      </p:sp>
    </p:spTree>
    <p:extLst>
      <p:ext uri="{BB962C8B-B14F-4D97-AF65-F5344CB8AC3E}">
        <p14:creationId xmlns:p14="http://schemas.microsoft.com/office/powerpoint/2010/main" val="3933168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06897"/>
            <a:ext cx="4038600" cy="4525963"/>
          </a:xfrm>
        </p:spPr>
        <p:txBody>
          <a:bodyPr>
            <a:normAutofit fontScale="85000" lnSpcReduction="20000"/>
          </a:bodyPr>
          <a:lstStyle/>
          <a:p>
            <a:pPr marL="285750" indent="-285750">
              <a:buFont typeface="Arial" panose="020B0604020202020204" pitchFamily="34" charset="0"/>
              <a:buChar char="•"/>
            </a:pPr>
            <a:r>
              <a:rPr lang="en-US" dirty="0" smtClean="0">
                <a:solidFill>
                  <a:schemeClr val="tx2"/>
                </a:solidFill>
              </a:rPr>
              <a:t>The pace of climate change presents both opportunities and challenges for coastal residents and planners.   </a:t>
            </a:r>
          </a:p>
          <a:p>
            <a:pPr marL="285750" indent="-285750">
              <a:buFont typeface="Arial" panose="020B0604020202020204" pitchFamily="34" charset="0"/>
              <a:buChar char="•"/>
            </a:pPr>
            <a:r>
              <a:rPr lang="en-US" dirty="0" smtClean="0">
                <a:solidFill>
                  <a:schemeClr val="tx2"/>
                </a:solidFill>
              </a:rPr>
              <a:t>Despite efforts to plan for climate change, individual action will likely be driven in large part by short-term pulse events.</a:t>
            </a:r>
          </a:p>
          <a:p>
            <a:pPr marL="285750" indent="-285750">
              <a:buFont typeface="Arial" panose="020B0604020202020204" pitchFamily="34" charset="0"/>
              <a:buChar char="•"/>
            </a:pPr>
            <a:r>
              <a:rPr lang="en-US" dirty="0" smtClean="0">
                <a:solidFill>
                  <a:schemeClr val="tx2"/>
                </a:solidFill>
              </a:rPr>
              <a:t>Planning and managing </a:t>
            </a:r>
            <a:r>
              <a:rPr lang="en-US" dirty="0">
                <a:solidFill>
                  <a:schemeClr val="tx2"/>
                </a:solidFill>
              </a:rPr>
              <a:t>for climate change in coastal ecosystems and communities is a matter of urgency. </a:t>
            </a:r>
            <a:r>
              <a:rPr lang="en-US" dirty="0" smtClean="0">
                <a:solidFill>
                  <a:schemeClr val="tx2"/>
                </a:solidFill>
              </a:rPr>
              <a:t>Inaction is not an option.</a:t>
            </a:r>
          </a:p>
        </p:txBody>
      </p:sp>
      <p:sp>
        <p:nvSpPr>
          <p:cNvPr id="5" name="Slide Number Placeholder 4"/>
          <p:cNvSpPr>
            <a:spLocks noGrp="1"/>
          </p:cNvSpPr>
          <p:nvPr>
            <p:ph type="sldNum" sz="quarter" idx="12"/>
          </p:nvPr>
        </p:nvSpPr>
        <p:spPr/>
        <p:txBody>
          <a:bodyPr/>
          <a:lstStyle/>
          <a:p>
            <a:fld id="{D132883E-F7B3-B746-B092-06924464A980}" type="slidenum">
              <a:rPr lang="en-US" smtClean="0"/>
              <a:t>28</a:t>
            </a:fld>
            <a:endParaRPr lang="en-US"/>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2"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a:t>Natural and Human Adaptation to Climate </a:t>
            </a:r>
            <a:r>
              <a:rPr lang="en-US" sz="2000" dirty="0" smtClean="0"/>
              <a:t>Change:</a:t>
            </a:r>
            <a:r>
              <a:rPr lang="en-US" dirty="0" smtClean="0"/>
              <a:t/>
            </a:r>
            <a:br>
              <a:rPr lang="en-US" dirty="0" smtClean="0"/>
            </a:br>
            <a:r>
              <a:rPr lang="en-US" sz="3100" dirty="0" smtClean="0"/>
              <a:t>Understanding What’s At Risk</a:t>
            </a:r>
            <a:endParaRPr lang="en-US" sz="31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4913" y="981247"/>
            <a:ext cx="2743200" cy="2743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632" y="3714085"/>
            <a:ext cx="2743200" cy="2743200"/>
          </a:xfrm>
          <a:prstGeom prst="rect">
            <a:avLst/>
          </a:prstGeom>
        </p:spPr>
      </p:pic>
    </p:spTree>
    <p:extLst>
      <p:ext uri="{BB962C8B-B14F-4D97-AF65-F5344CB8AC3E}">
        <p14:creationId xmlns:p14="http://schemas.microsoft.com/office/powerpoint/2010/main" val="2968101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Scott Hemmerling</a:t>
            </a:r>
          </a:p>
          <a:p>
            <a:r>
              <a:rPr lang="en-US" dirty="0" smtClean="0"/>
              <a:t>shemmerling@thewaterinstitute.org</a:t>
            </a:r>
            <a:endParaRPr lang="en-US" dirty="0"/>
          </a:p>
        </p:txBody>
      </p:sp>
    </p:spTree>
    <p:extLst>
      <p:ext uri="{BB962C8B-B14F-4D97-AF65-F5344CB8AC3E}">
        <p14:creationId xmlns:p14="http://schemas.microsoft.com/office/powerpoint/2010/main" val="1799934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3</a:t>
            </a:fld>
            <a:endParaRPr lang="en-US"/>
          </a:p>
        </p:txBody>
      </p:sp>
      <p:sp>
        <p:nvSpPr>
          <p:cNvPr id="7"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a:t>Natural and Human Adaptation to Climate </a:t>
            </a:r>
            <a:r>
              <a:rPr lang="en-US" sz="2000" dirty="0" smtClean="0"/>
              <a:t>Change:</a:t>
            </a:r>
            <a:r>
              <a:rPr lang="en-US" dirty="0" smtClean="0"/>
              <a:t/>
            </a:r>
            <a:br>
              <a:rPr lang="en-US" dirty="0" smtClean="0"/>
            </a:br>
            <a:r>
              <a:rPr lang="en-US" sz="3100" dirty="0" smtClean="0"/>
              <a:t>Understanding What’s At Risk</a:t>
            </a:r>
            <a:endParaRPr lang="en-US" sz="3100" dirty="0"/>
          </a:p>
        </p:txBody>
      </p:sp>
      <p:sp>
        <p:nvSpPr>
          <p:cNvPr id="8"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6" name="Picture 5"/>
          <p:cNvPicPr>
            <a:picLocks noChangeAspect="1"/>
          </p:cNvPicPr>
          <p:nvPr/>
        </p:nvPicPr>
        <p:blipFill rotWithShape="1">
          <a:blip r:embed="rId2"/>
          <a:srcRect l="4423" r="2615"/>
          <a:stretch/>
        </p:blipFill>
        <p:spPr>
          <a:xfrm>
            <a:off x="672864" y="1953475"/>
            <a:ext cx="7996691" cy="3824152"/>
          </a:xfrm>
          <a:prstGeom prst="rect">
            <a:avLst/>
          </a:prstGeom>
        </p:spPr>
      </p:pic>
    </p:spTree>
    <p:extLst>
      <p:ext uri="{BB962C8B-B14F-4D97-AF65-F5344CB8AC3E}">
        <p14:creationId xmlns:p14="http://schemas.microsoft.com/office/powerpoint/2010/main" val="265309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pPr marL="285750" indent="-285750">
              <a:buFont typeface="Arial" panose="020B0604020202020204" pitchFamily="34" charset="0"/>
              <a:buChar char="•"/>
            </a:pPr>
            <a:r>
              <a:rPr lang="en-US" dirty="0">
                <a:solidFill>
                  <a:schemeClr val="tx2"/>
                </a:solidFill>
              </a:rPr>
              <a:t>Coastal systems, especially with large rivers, are hubs for commerce and population growth. </a:t>
            </a:r>
            <a:endParaRPr lang="en-US" dirty="0" smtClean="0">
              <a:solidFill>
                <a:schemeClr val="tx2"/>
              </a:solidFill>
            </a:endParaRPr>
          </a:p>
          <a:p>
            <a:pPr marL="285750" indent="-285750">
              <a:buFont typeface="Arial" panose="020B0604020202020204" pitchFamily="34" charset="0"/>
              <a:buChar char="•"/>
            </a:pPr>
            <a:r>
              <a:rPr lang="en-US" dirty="0">
                <a:solidFill>
                  <a:schemeClr val="tx2"/>
                </a:solidFill>
              </a:rPr>
              <a:t>In coastal communities, </a:t>
            </a:r>
            <a:r>
              <a:rPr lang="en-US" dirty="0" smtClean="0">
                <a:solidFill>
                  <a:schemeClr val="tx2"/>
                </a:solidFill>
              </a:rPr>
              <a:t>critical and essential facilities and industrial infrastructure </a:t>
            </a:r>
            <a:r>
              <a:rPr lang="en-US" dirty="0">
                <a:solidFill>
                  <a:schemeClr val="tx2"/>
                </a:solidFill>
              </a:rPr>
              <a:t>vital </a:t>
            </a:r>
            <a:r>
              <a:rPr lang="en-US" dirty="0" smtClean="0">
                <a:solidFill>
                  <a:schemeClr val="tx2"/>
                </a:solidFill>
              </a:rPr>
              <a:t>components of community resilience in </a:t>
            </a:r>
            <a:r>
              <a:rPr lang="en-US" dirty="0">
                <a:solidFill>
                  <a:schemeClr val="tx2"/>
                </a:solidFill>
              </a:rPr>
              <a:t>Louisiana and many other coastal </a:t>
            </a:r>
            <a:r>
              <a:rPr lang="en-US" dirty="0" smtClean="0">
                <a:solidFill>
                  <a:schemeClr val="tx2"/>
                </a:solidFill>
              </a:rPr>
              <a:t>systems.</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D132883E-F7B3-B746-B092-06924464A980}" type="slidenum">
              <a:rPr lang="en-US" smtClean="0"/>
              <a:t>4</a:t>
            </a:fld>
            <a:endParaRPr lang="en-US"/>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
        <p:nvSpPr>
          <p:cNvPr id="12"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a:t>Natural and Human Adaptation to Climate </a:t>
            </a:r>
            <a:r>
              <a:rPr lang="en-US" sz="2000" dirty="0" smtClean="0"/>
              <a:t>Change:</a:t>
            </a:r>
            <a:r>
              <a:rPr lang="en-US" dirty="0" smtClean="0"/>
              <a:t/>
            </a:r>
            <a:br>
              <a:rPr lang="en-US" dirty="0" smtClean="0"/>
            </a:br>
            <a:r>
              <a:rPr lang="en-US" sz="3100" dirty="0" smtClean="0"/>
              <a:t>Understanding What’s At Risk</a:t>
            </a:r>
            <a:endParaRPr lang="en-US" sz="3100"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8513" y="1272320"/>
            <a:ext cx="3264252" cy="4966403"/>
          </a:xfrm>
          <a:prstGeom prst="rect">
            <a:avLst/>
          </a:prstGeom>
        </p:spPr>
      </p:pic>
    </p:spTree>
    <p:extLst>
      <p:ext uri="{BB962C8B-B14F-4D97-AF65-F5344CB8AC3E}">
        <p14:creationId xmlns:p14="http://schemas.microsoft.com/office/powerpoint/2010/main" val="1354358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5</a:t>
            </a:fld>
            <a:endParaRPr lang="en-US"/>
          </a:p>
        </p:txBody>
      </p:sp>
      <p:sp>
        <p:nvSpPr>
          <p:cNvPr id="7"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a:t>Natural and Human Adaptation to Climate </a:t>
            </a:r>
            <a:r>
              <a:rPr lang="en-US" sz="2000" dirty="0" smtClean="0"/>
              <a:t>Change:</a:t>
            </a:r>
            <a:r>
              <a:rPr lang="en-US" dirty="0" smtClean="0"/>
              <a:t/>
            </a:r>
            <a:br>
              <a:rPr lang="en-US" dirty="0" smtClean="0"/>
            </a:br>
            <a:r>
              <a:rPr lang="en-US" sz="3100" dirty="0" smtClean="0"/>
              <a:t>Understanding What’s At Risk</a:t>
            </a:r>
            <a:endParaRPr lang="en-US" sz="3100" dirty="0"/>
          </a:p>
        </p:txBody>
      </p:sp>
      <p:sp>
        <p:nvSpPr>
          <p:cNvPr id="8"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21796" b="12399"/>
          <a:stretch/>
        </p:blipFill>
        <p:spPr bwMode="auto">
          <a:xfrm>
            <a:off x="914400" y="1686757"/>
            <a:ext cx="7315200" cy="37197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107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4901716" y="1033272"/>
            <a:ext cx="3461272" cy="5349240"/>
          </a:xfrm>
        </p:spPr>
      </p:pic>
      <p:sp>
        <p:nvSpPr>
          <p:cNvPr id="5" name="Slide Number Placeholder 4"/>
          <p:cNvSpPr>
            <a:spLocks noGrp="1"/>
          </p:cNvSpPr>
          <p:nvPr>
            <p:ph type="sldNum" sz="quarter" idx="12"/>
          </p:nvPr>
        </p:nvSpPr>
        <p:spPr/>
        <p:txBody>
          <a:bodyPr/>
          <a:lstStyle/>
          <a:p>
            <a:fld id="{D132883E-F7B3-B746-B092-06924464A980}" type="slidenum">
              <a:rPr lang="en-US" smtClean="0"/>
              <a:t>6</a:t>
            </a:fld>
            <a:endParaRPr lang="en-US"/>
          </a:p>
        </p:txBody>
      </p:sp>
      <p:sp>
        <p:nvSpPr>
          <p:cNvPr id="6"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100" dirty="0" smtClean="0"/>
              <a:t>Developed Land at Risk</a:t>
            </a:r>
            <a:endParaRPr lang="en-US" sz="31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681" y="1007110"/>
            <a:ext cx="3461273" cy="5349240"/>
          </a:xfrm>
          <a:prstGeom prst="rect">
            <a:avLst/>
          </a:prstGeom>
        </p:spPr>
      </p:pic>
      <p:sp>
        <p:nvSpPr>
          <p:cNvPr id="8"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941698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7</a:t>
            </a:fld>
            <a:endParaRPr lang="en-US"/>
          </a:p>
        </p:txBody>
      </p:sp>
      <p:graphicFrame>
        <p:nvGraphicFramePr>
          <p:cNvPr id="6" name="Table 5"/>
          <p:cNvGraphicFramePr>
            <a:graphicFrameLocks noGrp="1"/>
          </p:cNvGraphicFramePr>
          <p:nvPr/>
        </p:nvGraphicFramePr>
        <p:xfrm>
          <a:off x="457200" y="1517650"/>
          <a:ext cx="8229595" cy="3822776"/>
        </p:xfrm>
        <a:graphic>
          <a:graphicData uri="http://schemas.openxmlformats.org/drawingml/2006/table">
            <a:tbl>
              <a:tblPr>
                <a:tableStyleId>{5C22544A-7EE6-4342-B048-85BDC9FD1C3A}</a:tableStyleId>
              </a:tblPr>
              <a:tblGrid>
                <a:gridCol w="1497271">
                  <a:extLst>
                    <a:ext uri="{9D8B030D-6E8A-4147-A177-3AD203B41FA5}">
                      <a16:colId xmlns:a16="http://schemas.microsoft.com/office/drawing/2014/main" val="20000"/>
                    </a:ext>
                  </a:extLst>
                </a:gridCol>
                <a:gridCol w="570901">
                  <a:extLst>
                    <a:ext uri="{9D8B030D-6E8A-4147-A177-3AD203B41FA5}">
                      <a16:colId xmlns:a16="http://schemas.microsoft.com/office/drawing/2014/main" val="20001"/>
                    </a:ext>
                  </a:extLst>
                </a:gridCol>
                <a:gridCol w="570901">
                  <a:extLst>
                    <a:ext uri="{9D8B030D-6E8A-4147-A177-3AD203B41FA5}">
                      <a16:colId xmlns:a16="http://schemas.microsoft.com/office/drawing/2014/main" val="20002"/>
                    </a:ext>
                  </a:extLst>
                </a:gridCol>
                <a:gridCol w="570901">
                  <a:extLst>
                    <a:ext uri="{9D8B030D-6E8A-4147-A177-3AD203B41FA5}">
                      <a16:colId xmlns:a16="http://schemas.microsoft.com/office/drawing/2014/main" val="20003"/>
                    </a:ext>
                  </a:extLst>
                </a:gridCol>
                <a:gridCol w="570901">
                  <a:extLst>
                    <a:ext uri="{9D8B030D-6E8A-4147-A177-3AD203B41FA5}">
                      <a16:colId xmlns:a16="http://schemas.microsoft.com/office/drawing/2014/main" val="20004"/>
                    </a:ext>
                  </a:extLst>
                </a:gridCol>
                <a:gridCol w="570901">
                  <a:extLst>
                    <a:ext uri="{9D8B030D-6E8A-4147-A177-3AD203B41FA5}">
                      <a16:colId xmlns:a16="http://schemas.microsoft.com/office/drawing/2014/main" val="20005"/>
                    </a:ext>
                  </a:extLst>
                </a:gridCol>
                <a:gridCol w="570901">
                  <a:extLst>
                    <a:ext uri="{9D8B030D-6E8A-4147-A177-3AD203B41FA5}">
                      <a16:colId xmlns:a16="http://schemas.microsoft.com/office/drawing/2014/main" val="20006"/>
                    </a:ext>
                  </a:extLst>
                </a:gridCol>
                <a:gridCol w="570901">
                  <a:extLst>
                    <a:ext uri="{9D8B030D-6E8A-4147-A177-3AD203B41FA5}">
                      <a16:colId xmlns:a16="http://schemas.microsoft.com/office/drawing/2014/main" val="20007"/>
                    </a:ext>
                  </a:extLst>
                </a:gridCol>
                <a:gridCol w="570901">
                  <a:extLst>
                    <a:ext uri="{9D8B030D-6E8A-4147-A177-3AD203B41FA5}">
                      <a16:colId xmlns:a16="http://schemas.microsoft.com/office/drawing/2014/main" val="20008"/>
                    </a:ext>
                  </a:extLst>
                </a:gridCol>
                <a:gridCol w="570901">
                  <a:extLst>
                    <a:ext uri="{9D8B030D-6E8A-4147-A177-3AD203B41FA5}">
                      <a16:colId xmlns:a16="http://schemas.microsoft.com/office/drawing/2014/main" val="20009"/>
                    </a:ext>
                  </a:extLst>
                </a:gridCol>
                <a:gridCol w="570901">
                  <a:extLst>
                    <a:ext uri="{9D8B030D-6E8A-4147-A177-3AD203B41FA5}">
                      <a16:colId xmlns:a16="http://schemas.microsoft.com/office/drawing/2014/main" val="20010"/>
                    </a:ext>
                  </a:extLst>
                </a:gridCol>
                <a:gridCol w="570901">
                  <a:extLst>
                    <a:ext uri="{9D8B030D-6E8A-4147-A177-3AD203B41FA5}">
                      <a16:colId xmlns:a16="http://schemas.microsoft.com/office/drawing/2014/main" val="20011"/>
                    </a:ext>
                  </a:extLst>
                </a:gridCol>
                <a:gridCol w="452413">
                  <a:extLst>
                    <a:ext uri="{9D8B030D-6E8A-4147-A177-3AD203B41FA5}">
                      <a16:colId xmlns:a16="http://schemas.microsoft.com/office/drawing/2014/main" val="20012"/>
                    </a:ext>
                  </a:extLst>
                </a:gridCol>
              </a:tblGrid>
              <a:tr h="152911">
                <a:tc rowSpan="2">
                  <a:txBody>
                    <a:bodyPr/>
                    <a:lstStyle/>
                    <a:p>
                      <a:pPr algn="ctr" fontAlgn="ctr"/>
                      <a:r>
                        <a:rPr lang="en-US" sz="900" u="none" strike="noStrike" dirty="0">
                          <a:effectLst/>
                        </a:rPr>
                        <a:t>Census Designated Place</a:t>
                      </a:r>
                      <a:endParaRPr lang="en-US" sz="900" b="0" i="0" u="none" strike="noStrike" dirty="0">
                        <a:solidFill>
                          <a:srgbClr val="000000"/>
                        </a:solidFill>
                        <a:effectLst/>
                        <a:latin typeface="Calibri" panose="020F0502020204030204" pitchFamily="34" charset="0"/>
                      </a:endParaRPr>
                    </a:p>
                  </a:txBody>
                  <a:tcPr marL="6371" marR="6371" marT="6371" marB="0" anchor="ctr"/>
                </a:tc>
                <a:tc gridSpan="3">
                  <a:txBody>
                    <a:bodyPr/>
                    <a:lstStyle/>
                    <a:p>
                      <a:pPr algn="ctr" fontAlgn="b"/>
                      <a:r>
                        <a:rPr lang="en-US" sz="900" u="none" strike="noStrike">
                          <a:effectLst/>
                        </a:rPr>
                        <a:t>Low-Intensity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Medium-Intensity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High-Intensity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Total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734">
                <a:tc vMerge="1">
                  <a:txBody>
                    <a:bodyPr/>
                    <a:lstStyle/>
                    <a:p>
                      <a:endParaRPr lang="en-US"/>
                    </a:p>
                  </a:txBody>
                  <a:tcP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extLst>
                  <a:ext uri="{0D108BD9-81ED-4DB2-BD59-A6C34878D82A}">
                    <a16:rowId xmlns:a16="http://schemas.microsoft.com/office/drawing/2014/main" val="10001"/>
                  </a:ext>
                </a:extLst>
              </a:tr>
              <a:tr h="152911">
                <a:tc>
                  <a:txBody>
                    <a:bodyPr/>
                    <a:lstStyle/>
                    <a:p>
                      <a:pPr algn="l" fontAlgn="b"/>
                      <a:r>
                        <a:rPr lang="en-US" sz="900" u="none" strike="noStrike">
                          <a:effectLst/>
                        </a:rPr>
                        <a:t>Bayou Blue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2"/>
                  </a:ext>
                </a:extLst>
              </a:tr>
              <a:tr h="152911">
                <a:tc>
                  <a:txBody>
                    <a:bodyPr/>
                    <a:lstStyle/>
                    <a:p>
                      <a:pPr algn="l" fontAlgn="b"/>
                      <a:r>
                        <a:rPr lang="en-US" sz="900" u="none" strike="noStrike">
                          <a:effectLst/>
                        </a:rPr>
                        <a:t>Bayou Country Club</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3"/>
                  </a:ext>
                </a:extLst>
              </a:tr>
              <a:tr h="152911">
                <a:tc>
                  <a:txBody>
                    <a:bodyPr/>
                    <a:lstStyle/>
                    <a:p>
                      <a:pPr algn="l" fontAlgn="b"/>
                      <a:r>
                        <a:rPr lang="en-US" sz="900" u="none" strike="noStrike">
                          <a:effectLst/>
                        </a:rPr>
                        <a:t>Bayou Gauche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339.6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55.1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4"/>
                  </a:ext>
                </a:extLst>
              </a:tr>
              <a:tr h="152911">
                <a:tc>
                  <a:txBody>
                    <a:bodyPr/>
                    <a:lstStyle/>
                    <a:p>
                      <a:pPr algn="l" fontAlgn="b"/>
                      <a:r>
                        <a:rPr lang="en-US" sz="900" u="none" strike="noStrike">
                          <a:effectLst/>
                        </a:rPr>
                        <a:t>Bourg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53.9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354.9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5"/>
                  </a:ext>
                </a:extLst>
              </a:tr>
              <a:tr h="152911">
                <a:tc>
                  <a:txBody>
                    <a:bodyPr/>
                    <a:lstStyle/>
                    <a:p>
                      <a:pPr algn="l" fontAlgn="b"/>
                      <a:r>
                        <a:rPr lang="en-US" sz="900" u="none" strike="noStrike">
                          <a:effectLst/>
                        </a:rPr>
                        <a:t>Chackbay</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6"/>
                  </a:ext>
                </a:extLst>
              </a:tr>
              <a:tr h="152911">
                <a:tc>
                  <a:txBody>
                    <a:bodyPr/>
                    <a:lstStyle/>
                    <a:p>
                      <a:pPr algn="l" fontAlgn="b"/>
                      <a:r>
                        <a:rPr lang="en-US" sz="900" u="none" strike="noStrike">
                          <a:effectLst/>
                        </a:rPr>
                        <a:t>Choctaw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7"/>
                  </a:ext>
                </a:extLst>
              </a:tr>
              <a:tr h="152911">
                <a:tc>
                  <a:txBody>
                    <a:bodyPr/>
                    <a:lstStyle/>
                    <a:p>
                      <a:pPr algn="l" fontAlgn="b"/>
                      <a:r>
                        <a:rPr lang="en-US" sz="900" u="none" strike="noStrike">
                          <a:effectLst/>
                        </a:rPr>
                        <a:t>Cut Off</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1129.3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8"/>
                  </a:ext>
                </a:extLst>
              </a:tr>
              <a:tr h="152911">
                <a:tc>
                  <a:txBody>
                    <a:bodyPr/>
                    <a:lstStyle/>
                    <a:p>
                      <a:pPr algn="l" fontAlgn="b"/>
                      <a:r>
                        <a:rPr lang="en-US" sz="900" u="none" strike="noStrike">
                          <a:effectLst/>
                        </a:rPr>
                        <a:t>Des Allemands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56.0</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9"/>
                  </a:ext>
                </a:extLst>
              </a:tr>
              <a:tr h="152911">
                <a:tc>
                  <a:txBody>
                    <a:bodyPr/>
                    <a:lstStyle/>
                    <a:p>
                      <a:pPr algn="l" fontAlgn="b"/>
                      <a:r>
                        <a:rPr lang="en-US" sz="900" u="none" strike="noStrike">
                          <a:effectLst/>
                        </a:rPr>
                        <a:t>Galliano</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0"/>
                  </a:ext>
                </a:extLst>
              </a:tr>
              <a:tr h="152911">
                <a:tc>
                  <a:txBody>
                    <a:bodyPr/>
                    <a:lstStyle/>
                    <a:p>
                      <a:pPr algn="l" fontAlgn="b"/>
                      <a:r>
                        <a:rPr lang="en-US" sz="900" u="none" strike="noStrike">
                          <a:effectLst/>
                        </a:rPr>
                        <a:t>Golden Meadow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1"/>
                  </a:ext>
                </a:extLst>
              </a:tr>
              <a:tr h="152911">
                <a:tc>
                  <a:txBody>
                    <a:bodyPr/>
                    <a:lstStyle/>
                    <a:p>
                      <a:pPr algn="l" fontAlgn="b"/>
                      <a:r>
                        <a:rPr lang="en-US" sz="900" u="none" strike="noStrike">
                          <a:effectLst/>
                        </a:rPr>
                        <a:t>Grand Isle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1099.5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97.3</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2"/>
                  </a:ext>
                </a:extLst>
              </a:tr>
              <a:tr h="152911">
                <a:tc>
                  <a:txBody>
                    <a:bodyPr/>
                    <a:lstStyle/>
                    <a:p>
                      <a:pPr algn="l" fontAlgn="b"/>
                      <a:r>
                        <a:rPr lang="en-US" sz="900" u="none" strike="noStrike">
                          <a:effectLst/>
                        </a:rPr>
                        <a:t>Kraemer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22.6</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3"/>
                  </a:ext>
                </a:extLst>
              </a:tr>
              <a:tr h="152911">
                <a:tc>
                  <a:txBody>
                    <a:bodyPr/>
                    <a:lstStyle/>
                    <a:p>
                      <a:pPr algn="l" fontAlgn="b"/>
                      <a:r>
                        <a:rPr lang="en-US" sz="900" u="none" strike="noStrike">
                          <a:effectLst/>
                        </a:rPr>
                        <a:t>Labadieville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422.3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4"/>
                  </a:ext>
                </a:extLst>
              </a:tr>
              <a:tr h="152911">
                <a:tc>
                  <a:txBody>
                    <a:bodyPr/>
                    <a:lstStyle/>
                    <a:p>
                      <a:pPr algn="l" fontAlgn="b"/>
                      <a:r>
                        <a:rPr lang="en-US" sz="900" u="none" strike="noStrike">
                          <a:effectLst/>
                        </a:rPr>
                        <a:t>Lafourche Crossing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592.5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5"/>
                  </a:ext>
                </a:extLst>
              </a:tr>
              <a:tr h="152911">
                <a:tc>
                  <a:txBody>
                    <a:bodyPr/>
                    <a:lstStyle/>
                    <a:p>
                      <a:pPr algn="l" fontAlgn="b"/>
                      <a:r>
                        <a:rPr lang="en-US" sz="900" u="none" strike="noStrike">
                          <a:effectLst/>
                        </a:rPr>
                        <a:t>Larose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1631.9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36.9</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6"/>
                  </a:ext>
                </a:extLst>
              </a:tr>
              <a:tr h="152911">
                <a:tc>
                  <a:txBody>
                    <a:bodyPr/>
                    <a:lstStyle/>
                    <a:p>
                      <a:pPr algn="l" fontAlgn="b"/>
                      <a:r>
                        <a:rPr lang="en-US" sz="900" u="none" strike="noStrike">
                          <a:effectLst/>
                        </a:rPr>
                        <a:t>Lockport Heights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7"/>
                  </a:ext>
                </a:extLst>
              </a:tr>
              <a:tr h="152911">
                <a:tc>
                  <a:txBody>
                    <a:bodyPr/>
                    <a:lstStyle/>
                    <a:p>
                      <a:pPr algn="l" fontAlgn="b"/>
                      <a:r>
                        <a:rPr lang="en-US" sz="900" u="none" strike="noStrike">
                          <a:effectLst/>
                        </a:rPr>
                        <a:t>Lockport </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47.0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160.6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44.1</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8"/>
                  </a:ext>
                </a:extLst>
              </a:tr>
              <a:tr h="152911">
                <a:tc>
                  <a:txBody>
                    <a:bodyPr/>
                    <a:lstStyle/>
                    <a:p>
                      <a:pPr algn="l" fontAlgn="b"/>
                      <a:r>
                        <a:rPr lang="en-US" sz="900" u="none" strike="noStrike">
                          <a:effectLst/>
                        </a:rPr>
                        <a:t>Mathews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9"/>
                  </a:ext>
                </a:extLst>
              </a:tr>
              <a:tr h="152911">
                <a:tc>
                  <a:txBody>
                    <a:bodyPr/>
                    <a:lstStyle/>
                    <a:p>
                      <a:pPr algn="l" fontAlgn="b"/>
                      <a:r>
                        <a:rPr lang="en-US" sz="900" u="none" strike="noStrike">
                          <a:effectLst/>
                        </a:rPr>
                        <a:t>Raceland</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108.8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2394.5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152.1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2642.9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0"/>
                  </a:ext>
                </a:extLst>
              </a:tr>
              <a:tr h="152911">
                <a:tc>
                  <a:txBody>
                    <a:bodyPr/>
                    <a:lstStyle/>
                    <a:p>
                      <a:pPr algn="l" fontAlgn="b"/>
                      <a:r>
                        <a:rPr lang="en-US" sz="900" u="none" strike="noStrike">
                          <a:effectLst/>
                        </a:rPr>
                        <a:t>Schriever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1541.4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1760.5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1"/>
                  </a:ext>
                </a:extLst>
              </a:tr>
              <a:tr h="152911">
                <a:tc>
                  <a:txBody>
                    <a:bodyPr/>
                    <a:lstStyle/>
                    <a:p>
                      <a:pPr algn="l" fontAlgn="b"/>
                      <a:r>
                        <a:rPr lang="en-US" sz="900" u="none" strike="noStrike">
                          <a:effectLst/>
                        </a:rPr>
                        <a:t>Thibodaux</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1772.0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432.8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0.0</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2"/>
                  </a:ext>
                </a:extLst>
              </a:tr>
            </a:tbl>
          </a:graphicData>
        </a:graphic>
      </p:graphicFrame>
      <p:sp>
        <p:nvSpPr>
          <p:cNvPr id="8" name="Title 1"/>
          <p:cNvSpPr txBox="1">
            <a:spLocks/>
          </p:cNvSpPr>
          <p:nvPr/>
        </p:nvSpPr>
        <p:spPr>
          <a:xfrm>
            <a:off x="-135082" y="0"/>
            <a:ext cx="9424555" cy="1154694"/>
          </a:xfrm>
          <a:prstGeom prst="rect">
            <a:avLst/>
          </a:prstGeom>
        </p:spPr>
        <p:txBody>
          <a:bodyPr vert="horz" lIns="91440" tIns="45720" rIns="91440" bIns="45720" rtlCol="0" anchor="ctr">
            <a:normAutofit fontScale="975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2800" dirty="0" smtClean="0"/>
              <a:t>Current Conditions – </a:t>
            </a:r>
            <a:r>
              <a:rPr lang="en-US" sz="2800" dirty="0"/>
              <a:t>100 Year Storm</a:t>
            </a:r>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126010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8</a:t>
            </a:fld>
            <a:endParaRPr lang="en-US"/>
          </a:p>
        </p:txBody>
      </p:sp>
      <p:graphicFrame>
        <p:nvGraphicFramePr>
          <p:cNvPr id="4" name="Table 3"/>
          <p:cNvGraphicFramePr>
            <a:graphicFrameLocks noGrp="1"/>
          </p:cNvGraphicFramePr>
          <p:nvPr/>
        </p:nvGraphicFramePr>
        <p:xfrm>
          <a:off x="457200" y="1517650"/>
          <a:ext cx="8229595" cy="3822776"/>
        </p:xfrm>
        <a:graphic>
          <a:graphicData uri="http://schemas.openxmlformats.org/drawingml/2006/table">
            <a:tbl>
              <a:tblPr>
                <a:tableStyleId>{5C22544A-7EE6-4342-B048-85BDC9FD1C3A}</a:tableStyleId>
              </a:tblPr>
              <a:tblGrid>
                <a:gridCol w="1497271">
                  <a:extLst>
                    <a:ext uri="{9D8B030D-6E8A-4147-A177-3AD203B41FA5}">
                      <a16:colId xmlns:a16="http://schemas.microsoft.com/office/drawing/2014/main" val="20000"/>
                    </a:ext>
                  </a:extLst>
                </a:gridCol>
                <a:gridCol w="570901">
                  <a:extLst>
                    <a:ext uri="{9D8B030D-6E8A-4147-A177-3AD203B41FA5}">
                      <a16:colId xmlns:a16="http://schemas.microsoft.com/office/drawing/2014/main" val="20001"/>
                    </a:ext>
                  </a:extLst>
                </a:gridCol>
                <a:gridCol w="570901">
                  <a:extLst>
                    <a:ext uri="{9D8B030D-6E8A-4147-A177-3AD203B41FA5}">
                      <a16:colId xmlns:a16="http://schemas.microsoft.com/office/drawing/2014/main" val="20002"/>
                    </a:ext>
                  </a:extLst>
                </a:gridCol>
                <a:gridCol w="570901">
                  <a:extLst>
                    <a:ext uri="{9D8B030D-6E8A-4147-A177-3AD203B41FA5}">
                      <a16:colId xmlns:a16="http://schemas.microsoft.com/office/drawing/2014/main" val="20003"/>
                    </a:ext>
                  </a:extLst>
                </a:gridCol>
                <a:gridCol w="570901">
                  <a:extLst>
                    <a:ext uri="{9D8B030D-6E8A-4147-A177-3AD203B41FA5}">
                      <a16:colId xmlns:a16="http://schemas.microsoft.com/office/drawing/2014/main" val="20004"/>
                    </a:ext>
                  </a:extLst>
                </a:gridCol>
                <a:gridCol w="570901">
                  <a:extLst>
                    <a:ext uri="{9D8B030D-6E8A-4147-A177-3AD203B41FA5}">
                      <a16:colId xmlns:a16="http://schemas.microsoft.com/office/drawing/2014/main" val="20005"/>
                    </a:ext>
                  </a:extLst>
                </a:gridCol>
                <a:gridCol w="570901">
                  <a:extLst>
                    <a:ext uri="{9D8B030D-6E8A-4147-A177-3AD203B41FA5}">
                      <a16:colId xmlns:a16="http://schemas.microsoft.com/office/drawing/2014/main" val="20006"/>
                    </a:ext>
                  </a:extLst>
                </a:gridCol>
                <a:gridCol w="570901">
                  <a:extLst>
                    <a:ext uri="{9D8B030D-6E8A-4147-A177-3AD203B41FA5}">
                      <a16:colId xmlns:a16="http://schemas.microsoft.com/office/drawing/2014/main" val="20007"/>
                    </a:ext>
                  </a:extLst>
                </a:gridCol>
                <a:gridCol w="570901">
                  <a:extLst>
                    <a:ext uri="{9D8B030D-6E8A-4147-A177-3AD203B41FA5}">
                      <a16:colId xmlns:a16="http://schemas.microsoft.com/office/drawing/2014/main" val="20008"/>
                    </a:ext>
                  </a:extLst>
                </a:gridCol>
                <a:gridCol w="570901">
                  <a:extLst>
                    <a:ext uri="{9D8B030D-6E8A-4147-A177-3AD203B41FA5}">
                      <a16:colId xmlns:a16="http://schemas.microsoft.com/office/drawing/2014/main" val="20009"/>
                    </a:ext>
                  </a:extLst>
                </a:gridCol>
                <a:gridCol w="570901">
                  <a:extLst>
                    <a:ext uri="{9D8B030D-6E8A-4147-A177-3AD203B41FA5}">
                      <a16:colId xmlns:a16="http://schemas.microsoft.com/office/drawing/2014/main" val="20010"/>
                    </a:ext>
                  </a:extLst>
                </a:gridCol>
                <a:gridCol w="570901">
                  <a:extLst>
                    <a:ext uri="{9D8B030D-6E8A-4147-A177-3AD203B41FA5}">
                      <a16:colId xmlns:a16="http://schemas.microsoft.com/office/drawing/2014/main" val="20011"/>
                    </a:ext>
                  </a:extLst>
                </a:gridCol>
                <a:gridCol w="452413">
                  <a:extLst>
                    <a:ext uri="{9D8B030D-6E8A-4147-A177-3AD203B41FA5}">
                      <a16:colId xmlns:a16="http://schemas.microsoft.com/office/drawing/2014/main" val="20012"/>
                    </a:ext>
                  </a:extLst>
                </a:gridCol>
              </a:tblGrid>
              <a:tr h="152911">
                <a:tc rowSpan="2">
                  <a:txBody>
                    <a:bodyPr/>
                    <a:lstStyle/>
                    <a:p>
                      <a:pPr algn="ctr" fontAlgn="ctr"/>
                      <a:r>
                        <a:rPr lang="en-US" sz="900" u="none" strike="noStrike">
                          <a:effectLst/>
                        </a:rPr>
                        <a:t>Census Designated Place</a:t>
                      </a:r>
                      <a:endParaRPr lang="en-US" sz="900" b="0" i="0" u="none" strike="noStrike">
                        <a:solidFill>
                          <a:srgbClr val="000000"/>
                        </a:solidFill>
                        <a:effectLst/>
                        <a:latin typeface="Calibri" panose="020F0502020204030204" pitchFamily="34" charset="0"/>
                      </a:endParaRPr>
                    </a:p>
                  </a:txBody>
                  <a:tcPr marL="6371" marR="6371" marT="6371" marB="0" anchor="ctr"/>
                </a:tc>
                <a:tc gridSpan="3">
                  <a:txBody>
                    <a:bodyPr/>
                    <a:lstStyle/>
                    <a:p>
                      <a:pPr algn="ctr" fontAlgn="b"/>
                      <a:r>
                        <a:rPr lang="en-US" sz="900" u="none" strike="noStrike">
                          <a:effectLst/>
                        </a:rPr>
                        <a:t>Low-Intensity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Medium-Intensity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High-Intensity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Total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734">
                <a:tc vMerge="1">
                  <a:txBody>
                    <a:bodyPr/>
                    <a:lstStyle/>
                    <a:p>
                      <a:endParaRPr lang="en-US"/>
                    </a:p>
                  </a:txBody>
                  <a:tcP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extLst>
                  <a:ext uri="{0D108BD9-81ED-4DB2-BD59-A6C34878D82A}">
                    <a16:rowId xmlns:a16="http://schemas.microsoft.com/office/drawing/2014/main" val="10001"/>
                  </a:ext>
                </a:extLst>
              </a:tr>
              <a:tr h="152911">
                <a:tc>
                  <a:txBody>
                    <a:bodyPr/>
                    <a:lstStyle/>
                    <a:p>
                      <a:pPr algn="l" fontAlgn="b"/>
                      <a:r>
                        <a:rPr lang="en-US" sz="900" u="none" strike="noStrike">
                          <a:effectLst/>
                        </a:rPr>
                        <a:t>Bayou Blue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397.6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476.8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2"/>
                  </a:ext>
                </a:extLst>
              </a:tr>
              <a:tr h="152911">
                <a:tc>
                  <a:txBody>
                    <a:bodyPr/>
                    <a:lstStyle/>
                    <a:p>
                      <a:pPr algn="l" fontAlgn="b"/>
                      <a:r>
                        <a:rPr lang="en-US" sz="900" u="none" strike="noStrike">
                          <a:effectLst/>
                        </a:rPr>
                        <a:t>Bayou Country Club</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3"/>
                  </a:ext>
                </a:extLst>
              </a:tr>
              <a:tr h="152911">
                <a:tc>
                  <a:txBody>
                    <a:bodyPr/>
                    <a:lstStyle/>
                    <a:p>
                      <a:pPr algn="l" fontAlgn="b"/>
                      <a:r>
                        <a:rPr lang="en-US" sz="900" u="none" strike="noStrike">
                          <a:effectLst/>
                        </a:rPr>
                        <a:t>Bayou Gauche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581.6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95.8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95.4</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4"/>
                  </a:ext>
                </a:extLst>
              </a:tr>
              <a:tr h="152911">
                <a:tc>
                  <a:txBody>
                    <a:bodyPr/>
                    <a:lstStyle/>
                    <a:p>
                      <a:pPr algn="l" fontAlgn="b"/>
                      <a:r>
                        <a:rPr lang="en-US" sz="900" u="none" strike="noStrike">
                          <a:effectLst/>
                        </a:rPr>
                        <a:t>Bourg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492.6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80.6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554.0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84.6</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5"/>
                  </a:ext>
                </a:extLst>
              </a:tr>
              <a:tr h="152911">
                <a:tc>
                  <a:txBody>
                    <a:bodyPr/>
                    <a:lstStyle/>
                    <a:p>
                      <a:pPr algn="l" fontAlgn="b"/>
                      <a:r>
                        <a:rPr lang="en-US" sz="900" u="none" strike="noStrike">
                          <a:effectLst/>
                        </a:rPr>
                        <a:t>Chackbay</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6"/>
                  </a:ext>
                </a:extLst>
              </a:tr>
              <a:tr h="152911">
                <a:tc>
                  <a:txBody>
                    <a:bodyPr/>
                    <a:lstStyle/>
                    <a:p>
                      <a:pPr algn="l" fontAlgn="b"/>
                      <a:r>
                        <a:rPr lang="en-US" sz="900" u="none" strike="noStrike">
                          <a:effectLst/>
                        </a:rPr>
                        <a:t>Choctaw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29.8</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7"/>
                  </a:ext>
                </a:extLst>
              </a:tr>
              <a:tr h="152911">
                <a:tc>
                  <a:txBody>
                    <a:bodyPr/>
                    <a:lstStyle/>
                    <a:p>
                      <a:pPr algn="l" fontAlgn="b"/>
                      <a:r>
                        <a:rPr lang="en-US" sz="900" u="none" strike="noStrike">
                          <a:effectLst/>
                        </a:rPr>
                        <a:t>Cut Off</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1129.3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8"/>
                  </a:ext>
                </a:extLst>
              </a:tr>
              <a:tr h="152911">
                <a:tc>
                  <a:txBody>
                    <a:bodyPr/>
                    <a:lstStyle/>
                    <a:p>
                      <a:pPr algn="l" fontAlgn="b"/>
                      <a:r>
                        <a:rPr lang="en-US" sz="900" u="none" strike="noStrike">
                          <a:effectLst/>
                        </a:rPr>
                        <a:t>Des Allemands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499.5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545.5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9"/>
                  </a:ext>
                </a:extLst>
              </a:tr>
              <a:tr h="152911">
                <a:tc>
                  <a:txBody>
                    <a:bodyPr/>
                    <a:lstStyle/>
                    <a:p>
                      <a:pPr algn="l" fontAlgn="b"/>
                      <a:r>
                        <a:rPr lang="en-US" sz="900" u="none" strike="noStrike">
                          <a:effectLst/>
                        </a:rPr>
                        <a:t>Galliano</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12.6</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0"/>
                  </a:ext>
                </a:extLst>
              </a:tr>
              <a:tr h="152911">
                <a:tc>
                  <a:txBody>
                    <a:bodyPr/>
                    <a:lstStyle/>
                    <a:p>
                      <a:pPr algn="l" fontAlgn="b"/>
                      <a:r>
                        <a:rPr lang="en-US" sz="900" u="none" strike="noStrike">
                          <a:effectLst/>
                        </a:rPr>
                        <a:t>Golden Meadow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20.4</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1"/>
                  </a:ext>
                </a:extLst>
              </a:tr>
              <a:tr h="152911">
                <a:tc>
                  <a:txBody>
                    <a:bodyPr/>
                    <a:lstStyle/>
                    <a:p>
                      <a:pPr algn="l" fontAlgn="b"/>
                      <a:r>
                        <a:rPr lang="en-US" sz="900" u="none" strike="noStrike">
                          <a:effectLst/>
                        </a:rPr>
                        <a:t>Grand Isle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2"/>
                  </a:ext>
                </a:extLst>
              </a:tr>
              <a:tr h="152911">
                <a:tc>
                  <a:txBody>
                    <a:bodyPr/>
                    <a:lstStyle/>
                    <a:p>
                      <a:pPr algn="l" fontAlgn="b"/>
                      <a:r>
                        <a:rPr lang="en-US" sz="900" u="none" strike="noStrike">
                          <a:effectLst/>
                        </a:rPr>
                        <a:t>Kraemer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3"/>
                  </a:ext>
                </a:extLst>
              </a:tr>
              <a:tr h="152911">
                <a:tc>
                  <a:txBody>
                    <a:bodyPr/>
                    <a:lstStyle/>
                    <a:p>
                      <a:pPr algn="l" fontAlgn="b"/>
                      <a:r>
                        <a:rPr lang="en-US" sz="900" u="none" strike="noStrike">
                          <a:effectLst/>
                        </a:rPr>
                        <a:t>Labadieville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422.3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4"/>
                  </a:ext>
                </a:extLst>
              </a:tr>
              <a:tr h="152911">
                <a:tc>
                  <a:txBody>
                    <a:bodyPr/>
                    <a:lstStyle/>
                    <a:p>
                      <a:pPr algn="l" fontAlgn="b"/>
                      <a:r>
                        <a:rPr lang="en-US" sz="900" u="none" strike="noStrike">
                          <a:effectLst/>
                        </a:rPr>
                        <a:t>Lafourche Crossing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592.5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5"/>
                  </a:ext>
                </a:extLst>
              </a:tr>
              <a:tr h="152911">
                <a:tc>
                  <a:txBody>
                    <a:bodyPr/>
                    <a:lstStyle/>
                    <a:p>
                      <a:pPr algn="l" fontAlgn="b"/>
                      <a:r>
                        <a:rPr lang="en-US" sz="900" u="none" strike="noStrike">
                          <a:effectLst/>
                        </a:rPr>
                        <a:t>Larose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771.5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1631.9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47.3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6"/>
                  </a:ext>
                </a:extLst>
              </a:tr>
              <a:tr h="152911">
                <a:tc>
                  <a:txBody>
                    <a:bodyPr/>
                    <a:lstStyle/>
                    <a:p>
                      <a:pPr algn="l" fontAlgn="b"/>
                      <a:r>
                        <a:rPr lang="en-US" sz="900" u="none" strike="noStrike">
                          <a:effectLst/>
                        </a:rPr>
                        <a:t>Lockport Heights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123.9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150.1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64.8</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7"/>
                  </a:ext>
                </a:extLst>
              </a:tr>
              <a:tr h="152911">
                <a:tc>
                  <a:txBody>
                    <a:bodyPr/>
                    <a:lstStyle/>
                    <a:p>
                      <a:pPr algn="l" fontAlgn="b"/>
                      <a:r>
                        <a:rPr lang="en-US" sz="900" u="none" strike="noStrike">
                          <a:effectLst/>
                        </a:rPr>
                        <a:t>Lockport </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182.4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64.2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61.5</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8"/>
                  </a:ext>
                </a:extLst>
              </a:tr>
              <a:tr h="152911">
                <a:tc>
                  <a:txBody>
                    <a:bodyPr/>
                    <a:lstStyle/>
                    <a:p>
                      <a:pPr algn="l" fontAlgn="b"/>
                      <a:r>
                        <a:rPr lang="en-US" sz="900" u="none" strike="noStrike">
                          <a:effectLst/>
                        </a:rPr>
                        <a:t>Mathews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105.6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21.0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9"/>
                  </a:ext>
                </a:extLst>
              </a:tr>
              <a:tr h="152911">
                <a:tc>
                  <a:txBody>
                    <a:bodyPr/>
                    <a:lstStyle/>
                    <a:p>
                      <a:pPr algn="l" fontAlgn="b"/>
                      <a:r>
                        <a:rPr lang="en-US" sz="900" u="none" strike="noStrike">
                          <a:effectLst/>
                        </a:rPr>
                        <a:t>Raceland</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2394.5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152.1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2642.9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0"/>
                  </a:ext>
                </a:extLst>
              </a:tr>
              <a:tr h="152911">
                <a:tc>
                  <a:txBody>
                    <a:bodyPr/>
                    <a:lstStyle/>
                    <a:p>
                      <a:pPr algn="l" fontAlgn="b"/>
                      <a:r>
                        <a:rPr lang="en-US" sz="900" u="none" strike="noStrike">
                          <a:effectLst/>
                        </a:rPr>
                        <a:t>Schriever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1541.4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1760.5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1"/>
                  </a:ext>
                </a:extLst>
              </a:tr>
              <a:tr h="152911">
                <a:tc>
                  <a:txBody>
                    <a:bodyPr/>
                    <a:lstStyle/>
                    <a:p>
                      <a:pPr algn="l" fontAlgn="b"/>
                      <a:r>
                        <a:rPr lang="en-US" sz="900" u="none" strike="noStrike">
                          <a:effectLst/>
                        </a:rPr>
                        <a:t>Thibodaux</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1772.0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432.8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0.0</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2"/>
                  </a:ext>
                </a:extLst>
              </a:tr>
            </a:tbl>
          </a:graphicData>
        </a:graphic>
      </p:graphicFrame>
      <p:sp>
        <p:nvSpPr>
          <p:cNvPr id="8" name="Title 1"/>
          <p:cNvSpPr txBox="1">
            <a:spLocks/>
          </p:cNvSpPr>
          <p:nvPr/>
        </p:nvSpPr>
        <p:spPr>
          <a:xfrm>
            <a:off x="-135082" y="0"/>
            <a:ext cx="9424555" cy="1154694"/>
          </a:xfrm>
          <a:prstGeom prst="rect">
            <a:avLst/>
          </a:prstGeom>
        </p:spPr>
        <p:txBody>
          <a:bodyPr vert="horz" lIns="91440" tIns="45720" rIns="91440" bIns="45720" rtlCol="0" anchor="ctr">
            <a:normAutofit fontScale="900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000" dirty="0"/>
              <a:t>Year </a:t>
            </a:r>
            <a:r>
              <a:rPr lang="en-US" sz="3000" dirty="0" smtClean="0"/>
              <a:t>10 </a:t>
            </a:r>
            <a:r>
              <a:rPr lang="en-US" sz="3000" dirty="0"/>
              <a:t>(High Scenario) – 100 Year Storm</a:t>
            </a:r>
          </a:p>
        </p:txBody>
      </p:sp>
      <p:sp>
        <p:nvSpPr>
          <p:cNvPr id="10"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4227537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32883E-F7B3-B746-B092-06924464A980}" type="slidenum">
              <a:rPr lang="en-US" smtClean="0"/>
              <a:t>9</a:t>
            </a:fld>
            <a:endParaRPr lang="en-US"/>
          </a:p>
        </p:txBody>
      </p:sp>
      <p:graphicFrame>
        <p:nvGraphicFramePr>
          <p:cNvPr id="2" name="Table 1"/>
          <p:cNvGraphicFramePr>
            <a:graphicFrameLocks noGrp="1"/>
          </p:cNvGraphicFramePr>
          <p:nvPr/>
        </p:nvGraphicFramePr>
        <p:xfrm>
          <a:off x="457200" y="1517650"/>
          <a:ext cx="8229595" cy="3822776"/>
        </p:xfrm>
        <a:graphic>
          <a:graphicData uri="http://schemas.openxmlformats.org/drawingml/2006/table">
            <a:tbl>
              <a:tblPr>
                <a:tableStyleId>{5C22544A-7EE6-4342-B048-85BDC9FD1C3A}</a:tableStyleId>
              </a:tblPr>
              <a:tblGrid>
                <a:gridCol w="1497271">
                  <a:extLst>
                    <a:ext uri="{9D8B030D-6E8A-4147-A177-3AD203B41FA5}">
                      <a16:colId xmlns:a16="http://schemas.microsoft.com/office/drawing/2014/main" val="20000"/>
                    </a:ext>
                  </a:extLst>
                </a:gridCol>
                <a:gridCol w="570901">
                  <a:extLst>
                    <a:ext uri="{9D8B030D-6E8A-4147-A177-3AD203B41FA5}">
                      <a16:colId xmlns:a16="http://schemas.microsoft.com/office/drawing/2014/main" val="20001"/>
                    </a:ext>
                  </a:extLst>
                </a:gridCol>
                <a:gridCol w="570901">
                  <a:extLst>
                    <a:ext uri="{9D8B030D-6E8A-4147-A177-3AD203B41FA5}">
                      <a16:colId xmlns:a16="http://schemas.microsoft.com/office/drawing/2014/main" val="20002"/>
                    </a:ext>
                  </a:extLst>
                </a:gridCol>
                <a:gridCol w="570901">
                  <a:extLst>
                    <a:ext uri="{9D8B030D-6E8A-4147-A177-3AD203B41FA5}">
                      <a16:colId xmlns:a16="http://schemas.microsoft.com/office/drawing/2014/main" val="20003"/>
                    </a:ext>
                  </a:extLst>
                </a:gridCol>
                <a:gridCol w="570901">
                  <a:extLst>
                    <a:ext uri="{9D8B030D-6E8A-4147-A177-3AD203B41FA5}">
                      <a16:colId xmlns:a16="http://schemas.microsoft.com/office/drawing/2014/main" val="20004"/>
                    </a:ext>
                  </a:extLst>
                </a:gridCol>
                <a:gridCol w="570901">
                  <a:extLst>
                    <a:ext uri="{9D8B030D-6E8A-4147-A177-3AD203B41FA5}">
                      <a16:colId xmlns:a16="http://schemas.microsoft.com/office/drawing/2014/main" val="20005"/>
                    </a:ext>
                  </a:extLst>
                </a:gridCol>
                <a:gridCol w="570901">
                  <a:extLst>
                    <a:ext uri="{9D8B030D-6E8A-4147-A177-3AD203B41FA5}">
                      <a16:colId xmlns:a16="http://schemas.microsoft.com/office/drawing/2014/main" val="20006"/>
                    </a:ext>
                  </a:extLst>
                </a:gridCol>
                <a:gridCol w="570901">
                  <a:extLst>
                    <a:ext uri="{9D8B030D-6E8A-4147-A177-3AD203B41FA5}">
                      <a16:colId xmlns:a16="http://schemas.microsoft.com/office/drawing/2014/main" val="20007"/>
                    </a:ext>
                  </a:extLst>
                </a:gridCol>
                <a:gridCol w="570901">
                  <a:extLst>
                    <a:ext uri="{9D8B030D-6E8A-4147-A177-3AD203B41FA5}">
                      <a16:colId xmlns:a16="http://schemas.microsoft.com/office/drawing/2014/main" val="20008"/>
                    </a:ext>
                  </a:extLst>
                </a:gridCol>
                <a:gridCol w="570901">
                  <a:extLst>
                    <a:ext uri="{9D8B030D-6E8A-4147-A177-3AD203B41FA5}">
                      <a16:colId xmlns:a16="http://schemas.microsoft.com/office/drawing/2014/main" val="20009"/>
                    </a:ext>
                  </a:extLst>
                </a:gridCol>
                <a:gridCol w="570901">
                  <a:extLst>
                    <a:ext uri="{9D8B030D-6E8A-4147-A177-3AD203B41FA5}">
                      <a16:colId xmlns:a16="http://schemas.microsoft.com/office/drawing/2014/main" val="20010"/>
                    </a:ext>
                  </a:extLst>
                </a:gridCol>
                <a:gridCol w="570901">
                  <a:extLst>
                    <a:ext uri="{9D8B030D-6E8A-4147-A177-3AD203B41FA5}">
                      <a16:colId xmlns:a16="http://schemas.microsoft.com/office/drawing/2014/main" val="20011"/>
                    </a:ext>
                  </a:extLst>
                </a:gridCol>
                <a:gridCol w="452413">
                  <a:extLst>
                    <a:ext uri="{9D8B030D-6E8A-4147-A177-3AD203B41FA5}">
                      <a16:colId xmlns:a16="http://schemas.microsoft.com/office/drawing/2014/main" val="20012"/>
                    </a:ext>
                  </a:extLst>
                </a:gridCol>
              </a:tblGrid>
              <a:tr h="152911">
                <a:tc rowSpan="2">
                  <a:txBody>
                    <a:bodyPr/>
                    <a:lstStyle/>
                    <a:p>
                      <a:pPr algn="ctr" fontAlgn="ctr"/>
                      <a:r>
                        <a:rPr lang="en-US" sz="900" u="none" strike="noStrike" dirty="0">
                          <a:effectLst/>
                        </a:rPr>
                        <a:t>Census Designated Place</a:t>
                      </a:r>
                      <a:endParaRPr lang="en-US" sz="900" b="0" i="0" u="none" strike="noStrike" dirty="0">
                        <a:solidFill>
                          <a:srgbClr val="000000"/>
                        </a:solidFill>
                        <a:effectLst/>
                        <a:latin typeface="Calibri" panose="020F0502020204030204" pitchFamily="34" charset="0"/>
                      </a:endParaRPr>
                    </a:p>
                  </a:txBody>
                  <a:tcPr marL="6371" marR="6371" marT="6371" marB="0" anchor="ctr"/>
                </a:tc>
                <a:tc gridSpan="3">
                  <a:txBody>
                    <a:bodyPr/>
                    <a:lstStyle/>
                    <a:p>
                      <a:pPr algn="ctr" fontAlgn="b"/>
                      <a:r>
                        <a:rPr lang="en-US" sz="900" u="none" strike="noStrike">
                          <a:effectLst/>
                        </a:rPr>
                        <a:t>Low-Intensity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Medium-Intensity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High-Intensity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a:effectLst/>
                        </a:rPr>
                        <a:t>Total Developed</a:t>
                      </a:r>
                      <a:endParaRPr lang="en-US" sz="900" b="0" i="0" u="none" strike="noStrike">
                        <a:solidFill>
                          <a:srgbClr val="000000"/>
                        </a:solidFill>
                        <a:effectLst/>
                        <a:latin typeface="Calibri" panose="020F0502020204030204" pitchFamily="34" charset="0"/>
                      </a:endParaRPr>
                    </a:p>
                  </a:txBody>
                  <a:tcPr marL="6371" marR="6371" marT="6371"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8734">
                <a:tc vMerge="1">
                  <a:txBody>
                    <a:bodyPr/>
                    <a:lstStyle/>
                    <a:p>
                      <a:endParaRPr lang="en-US"/>
                    </a:p>
                  </a:txBody>
                  <a:tcP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Inundation Zone,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Total, in acres</a:t>
                      </a:r>
                      <a:endParaRPr lang="en-US" sz="900" b="0" i="0" u="none" strike="noStrike">
                        <a:solidFill>
                          <a:srgbClr val="000000"/>
                        </a:solidFill>
                        <a:effectLst/>
                        <a:latin typeface="Calibri" panose="020F0502020204030204" pitchFamily="34" charset="0"/>
                      </a:endParaRPr>
                    </a:p>
                  </a:txBody>
                  <a:tcPr marL="6371" marR="6371" marT="6371" marB="0" anchor="ctr"/>
                </a:tc>
                <a:tc>
                  <a:txBody>
                    <a:bodyPr/>
                    <a:lstStyle/>
                    <a:p>
                      <a:pPr algn="ctr" fontAlgn="ctr"/>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371" marR="6371" marT="6371" marB="0" anchor="ctr"/>
                </a:tc>
                <a:extLst>
                  <a:ext uri="{0D108BD9-81ED-4DB2-BD59-A6C34878D82A}">
                    <a16:rowId xmlns:a16="http://schemas.microsoft.com/office/drawing/2014/main" val="10001"/>
                  </a:ext>
                </a:extLst>
              </a:tr>
              <a:tr h="152911">
                <a:tc>
                  <a:txBody>
                    <a:bodyPr/>
                    <a:lstStyle/>
                    <a:p>
                      <a:pPr algn="l" fontAlgn="b"/>
                      <a:r>
                        <a:rPr lang="en-US" sz="900" u="none" strike="noStrike">
                          <a:effectLst/>
                        </a:rPr>
                        <a:t>Bayou Blue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2032.5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237.7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106.1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93.5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82.7</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2"/>
                  </a:ext>
                </a:extLst>
              </a:tr>
              <a:tr h="152911">
                <a:tc>
                  <a:txBody>
                    <a:bodyPr/>
                    <a:lstStyle/>
                    <a:p>
                      <a:pPr algn="l" fontAlgn="b"/>
                      <a:r>
                        <a:rPr lang="en-US" sz="900" u="none" strike="noStrike">
                          <a:effectLst/>
                        </a:rPr>
                        <a:t>Bayou Country Club</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311.8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317.4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3"/>
                  </a:ext>
                </a:extLst>
              </a:tr>
              <a:tr h="152911">
                <a:tc>
                  <a:txBody>
                    <a:bodyPr/>
                    <a:lstStyle/>
                    <a:p>
                      <a:pPr algn="l" fontAlgn="b"/>
                      <a:r>
                        <a:rPr lang="en-US" sz="900" u="none" strike="noStrike" dirty="0">
                          <a:effectLst/>
                        </a:rPr>
                        <a:t>Bayou Gauche</a:t>
                      </a:r>
                      <a:endParaRPr lang="en-US" sz="900" b="0" i="0" u="none" strike="noStrike" dirty="0">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606.9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4"/>
                  </a:ext>
                </a:extLst>
              </a:tr>
              <a:tr h="152911">
                <a:tc>
                  <a:txBody>
                    <a:bodyPr/>
                    <a:lstStyle/>
                    <a:p>
                      <a:pPr algn="l" fontAlgn="b"/>
                      <a:r>
                        <a:rPr lang="en-US" sz="900" u="none" strike="noStrike">
                          <a:effectLst/>
                        </a:rPr>
                        <a:t>Bourg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655.0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5"/>
                  </a:ext>
                </a:extLst>
              </a:tr>
              <a:tr h="152911">
                <a:tc>
                  <a:txBody>
                    <a:bodyPr/>
                    <a:lstStyle/>
                    <a:p>
                      <a:pPr algn="l" fontAlgn="b"/>
                      <a:r>
                        <a:rPr lang="en-US" sz="900" u="none" strike="noStrike">
                          <a:effectLst/>
                        </a:rPr>
                        <a:t>Chackbay</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206.8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520.8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39.7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34.4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221.3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39.5</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6"/>
                  </a:ext>
                </a:extLst>
              </a:tr>
              <a:tr h="152911">
                <a:tc>
                  <a:txBody>
                    <a:bodyPr/>
                    <a:lstStyle/>
                    <a:p>
                      <a:pPr algn="l" fontAlgn="b"/>
                      <a:r>
                        <a:rPr lang="en-US" sz="900" u="none" strike="noStrike">
                          <a:effectLst/>
                        </a:rPr>
                        <a:t>Choctaw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7"/>
                  </a:ext>
                </a:extLst>
              </a:tr>
              <a:tr h="152911">
                <a:tc>
                  <a:txBody>
                    <a:bodyPr/>
                    <a:lstStyle/>
                    <a:p>
                      <a:pPr algn="l" fontAlgn="b"/>
                      <a:r>
                        <a:rPr lang="en-US" sz="900" u="none" strike="noStrike">
                          <a:effectLst/>
                        </a:rPr>
                        <a:t>Cut Off</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893.4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76.7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1129.3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8"/>
                  </a:ext>
                </a:extLst>
              </a:tr>
              <a:tr h="152911">
                <a:tc>
                  <a:txBody>
                    <a:bodyPr/>
                    <a:lstStyle/>
                    <a:p>
                      <a:pPr algn="l" fontAlgn="b"/>
                      <a:r>
                        <a:rPr lang="en-US" sz="900" u="none" strike="noStrike">
                          <a:effectLst/>
                        </a:rPr>
                        <a:t>Des Allemands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566.7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625.4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99.5</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09"/>
                  </a:ext>
                </a:extLst>
              </a:tr>
              <a:tr h="152911">
                <a:tc>
                  <a:txBody>
                    <a:bodyPr/>
                    <a:lstStyle/>
                    <a:p>
                      <a:pPr algn="l" fontAlgn="b"/>
                      <a:r>
                        <a:rPr lang="en-US" sz="900" u="none" strike="noStrike">
                          <a:effectLst/>
                        </a:rPr>
                        <a:t>Galliano</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1656.2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0"/>
                  </a:ext>
                </a:extLst>
              </a:tr>
              <a:tr h="152911">
                <a:tc>
                  <a:txBody>
                    <a:bodyPr/>
                    <a:lstStyle/>
                    <a:p>
                      <a:pPr algn="l" fontAlgn="b"/>
                      <a:r>
                        <a:rPr lang="en-US" sz="900" u="none" strike="noStrike">
                          <a:effectLst/>
                        </a:rPr>
                        <a:t>Golden Meadow</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67.2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18.5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1"/>
                  </a:ext>
                </a:extLst>
              </a:tr>
              <a:tr h="152911">
                <a:tc>
                  <a:txBody>
                    <a:bodyPr/>
                    <a:lstStyle/>
                    <a:p>
                      <a:pPr algn="l" fontAlgn="b"/>
                      <a:r>
                        <a:rPr lang="en-US" sz="900" u="none" strike="noStrike">
                          <a:effectLst/>
                        </a:rPr>
                        <a:t>Grand Isle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289.8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1130.0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2"/>
                  </a:ext>
                </a:extLst>
              </a:tr>
              <a:tr h="152911">
                <a:tc>
                  <a:txBody>
                    <a:bodyPr/>
                    <a:lstStyle/>
                    <a:p>
                      <a:pPr algn="l" fontAlgn="b"/>
                      <a:r>
                        <a:rPr lang="en-US" sz="900" u="none" strike="noStrike">
                          <a:effectLst/>
                        </a:rPr>
                        <a:t>Kraemer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3"/>
                  </a:ext>
                </a:extLst>
              </a:tr>
              <a:tr h="152911">
                <a:tc>
                  <a:txBody>
                    <a:bodyPr/>
                    <a:lstStyle/>
                    <a:p>
                      <a:pPr algn="l" fontAlgn="b"/>
                      <a:r>
                        <a:rPr lang="en-US" sz="900" u="none" strike="noStrike">
                          <a:effectLst/>
                        </a:rPr>
                        <a:t>Labadieville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389.9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422.3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4"/>
                  </a:ext>
                </a:extLst>
              </a:tr>
              <a:tr h="152911">
                <a:tc>
                  <a:txBody>
                    <a:bodyPr/>
                    <a:lstStyle/>
                    <a:p>
                      <a:pPr algn="l" fontAlgn="b"/>
                      <a:r>
                        <a:rPr lang="en-US" sz="900" u="none" strike="noStrike">
                          <a:effectLst/>
                        </a:rPr>
                        <a:t>Lafourche Crossing</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592.5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5"/>
                  </a:ext>
                </a:extLst>
              </a:tr>
              <a:tr h="152911">
                <a:tc>
                  <a:txBody>
                    <a:bodyPr/>
                    <a:lstStyle/>
                    <a:p>
                      <a:pPr algn="l" fontAlgn="b"/>
                      <a:r>
                        <a:rPr lang="en-US" sz="900" u="none" strike="noStrike">
                          <a:effectLst/>
                        </a:rPr>
                        <a:t>Larose</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1175.8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1379.5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85.2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93.2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61.6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1326.8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1631.9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81.3</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6"/>
                  </a:ext>
                </a:extLst>
              </a:tr>
              <a:tr h="152911">
                <a:tc>
                  <a:txBody>
                    <a:bodyPr/>
                    <a:lstStyle/>
                    <a:p>
                      <a:pPr algn="l" fontAlgn="b"/>
                      <a:r>
                        <a:rPr lang="en-US" sz="900" u="none" strike="noStrike">
                          <a:effectLst/>
                        </a:rPr>
                        <a:t>Lockport Heights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164.1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20.9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90.4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195.7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231.7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84.5</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7"/>
                  </a:ext>
                </a:extLst>
              </a:tr>
              <a:tr h="152911">
                <a:tc>
                  <a:txBody>
                    <a:bodyPr/>
                    <a:lstStyle/>
                    <a:p>
                      <a:pPr algn="l" fontAlgn="b"/>
                      <a:r>
                        <a:rPr lang="en-US" sz="900" u="none" strike="noStrike">
                          <a:effectLst/>
                        </a:rPr>
                        <a:t>Lockport </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263.3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89.0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27.6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86.3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334.0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364.3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91.7</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8"/>
                  </a:ext>
                </a:extLst>
              </a:tr>
              <a:tr h="152911">
                <a:tc>
                  <a:txBody>
                    <a:bodyPr/>
                    <a:lstStyle/>
                    <a:p>
                      <a:pPr algn="l" fontAlgn="b"/>
                      <a:r>
                        <a:rPr lang="en-US" sz="900" u="none" strike="noStrike">
                          <a:effectLst/>
                        </a:rPr>
                        <a:t>Mathews</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233.7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461.0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66.3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42.6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264.9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576.0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46.0</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19"/>
                  </a:ext>
                </a:extLst>
              </a:tr>
              <a:tr h="152911">
                <a:tc>
                  <a:txBody>
                    <a:bodyPr/>
                    <a:lstStyle/>
                    <a:p>
                      <a:pPr algn="l" fontAlgn="b"/>
                      <a:r>
                        <a:rPr lang="en-US" sz="900" u="none" strike="noStrike">
                          <a:effectLst/>
                        </a:rPr>
                        <a:t>Raceland</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1154.0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2394.5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48.2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30.2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152.1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19.9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1195.4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2642.9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45.2</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0"/>
                  </a:ext>
                </a:extLst>
              </a:tr>
              <a:tr h="152911">
                <a:tc>
                  <a:txBody>
                    <a:bodyPr/>
                    <a:lstStyle/>
                    <a:p>
                      <a:pPr algn="l" fontAlgn="b"/>
                      <a:r>
                        <a:rPr lang="en-US" sz="900" u="none" strike="noStrike">
                          <a:effectLst/>
                        </a:rPr>
                        <a:t>Schriever</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45.4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1541.4</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0.7</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121.2</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0.6</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97.9</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46.0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1760.5</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2.6</a:t>
                      </a:r>
                      <a:endParaRPr lang="en-US" sz="900" b="0" i="0" u="none" strike="noStrike">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1"/>
                  </a:ext>
                </a:extLst>
              </a:tr>
              <a:tr h="152911">
                <a:tc>
                  <a:txBody>
                    <a:bodyPr/>
                    <a:lstStyle/>
                    <a:p>
                      <a:pPr algn="l" fontAlgn="b"/>
                      <a:r>
                        <a:rPr lang="en-US" sz="900" u="none" strike="noStrike">
                          <a:effectLst/>
                        </a:rPr>
                        <a:t>Thibodaux</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1772.0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432.8</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376.3</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0.0</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a:effectLst/>
                        </a:rPr>
                        <a:t>2581.1</a:t>
                      </a:r>
                      <a:endParaRPr lang="en-US" sz="900" b="0" i="0" u="none" strike="noStrike">
                        <a:solidFill>
                          <a:srgbClr val="000000"/>
                        </a:solidFill>
                        <a:effectLst/>
                        <a:latin typeface="Calibri" panose="020F0502020204030204" pitchFamily="34" charset="0"/>
                      </a:endParaRPr>
                    </a:p>
                  </a:txBody>
                  <a:tcPr marL="6371" marR="6371" marT="6371" marB="0" anchor="b"/>
                </a:tc>
                <a:tc>
                  <a:txBody>
                    <a:bodyPr/>
                    <a:lstStyle/>
                    <a:p>
                      <a:pPr algn="r" fontAlgn="b"/>
                      <a:r>
                        <a:rPr lang="en-US" sz="900" u="none" strike="noStrike" dirty="0">
                          <a:effectLst/>
                        </a:rPr>
                        <a:t>0.0</a:t>
                      </a:r>
                      <a:endParaRPr lang="en-US" sz="900" b="0" i="0" u="none" strike="noStrike" dirty="0">
                        <a:solidFill>
                          <a:srgbClr val="000000"/>
                        </a:solidFill>
                        <a:effectLst/>
                        <a:latin typeface="Calibri" panose="020F0502020204030204" pitchFamily="34" charset="0"/>
                      </a:endParaRPr>
                    </a:p>
                  </a:txBody>
                  <a:tcPr marL="6371" marR="6371" marT="6371" marB="0" anchor="b"/>
                </a:tc>
                <a:extLst>
                  <a:ext uri="{0D108BD9-81ED-4DB2-BD59-A6C34878D82A}">
                    <a16:rowId xmlns:a16="http://schemas.microsoft.com/office/drawing/2014/main" val="10022"/>
                  </a:ext>
                </a:extLst>
              </a:tr>
            </a:tbl>
          </a:graphicData>
        </a:graphic>
      </p:graphicFrame>
      <p:sp>
        <p:nvSpPr>
          <p:cNvPr id="10" name="Title 1"/>
          <p:cNvSpPr txBox="1">
            <a:spLocks/>
          </p:cNvSpPr>
          <p:nvPr/>
        </p:nvSpPr>
        <p:spPr>
          <a:xfrm>
            <a:off x="-135082" y="0"/>
            <a:ext cx="9424555" cy="1154694"/>
          </a:xfrm>
          <a:prstGeom prst="rect">
            <a:avLst/>
          </a:prstGeom>
        </p:spPr>
        <p:txBody>
          <a:bodyPr vert="horz" lIns="91440" tIns="45720" rIns="91440" bIns="45720" rtlCol="0" anchor="ctr">
            <a:normAutofit fontScale="90000"/>
          </a:bodyPr>
          <a:lstStyle>
            <a:lvl1pPr algn="ctr" defTabSz="457200" rtl="0" eaLnBrk="0" fontAlgn="base" hangingPunct="0">
              <a:spcBef>
                <a:spcPct val="0"/>
              </a:spcBef>
              <a:spcAft>
                <a:spcPct val="0"/>
              </a:spcAft>
              <a:defRPr sz="4000" b="1" kern="1200" cap="all">
                <a:solidFill>
                  <a:schemeClr val="tx1"/>
                </a:solidFill>
                <a:latin typeface="Arial Black"/>
                <a:ea typeface="ＭＳ Ｐゴシック" charset="0"/>
                <a:cs typeface="Arial Black"/>
              </a:defRPr>
            </a:lvl1pPr>
            <a:lvl2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2pPr>
            <a:lvl3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3pPr>
            <a:lvl4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4pPr>
            <a:lvl5pPr algn="ctr" defTabSz="457200" rtl="0" eaLnBrk="0" fontAlgn="base" hangingPunct="0">
              <a:spcBef>
                <a:spcPct val="0"/>
              </a:spcBef>
              <a:spcAft>
                <a:spcPct val="0"/>
              </a:spcAft>
              <a:defRPr sz="4000" b="1">
                <a:solidFill>
                  <a:schemeClr val="tx1"/>
                </a:solidFill>
                <a:latin typeface="Arial Black" charset="0"/>
                <a:ea typeface="ＭＳ Ｐゴシック" charset="0"/>
                <a:cs typeface="Arial Black" charset="0"/>
              </a:defRPr>
            </a:lvl5pPr>
            <a:lvl6pPr marL="457200" algn="ctr" defTabSz="457200" rtl="0" fontAlgn="base">
              <a:spcBef>
                <a:spcPct val="0"/>
              </a:spcBef>
              <a:spcAft>
                <a:spcPct val="0"/>
              </a:spcAft>
              <a:defRPr sz="4000" b="1">
                <a:solidFill>
                  <a:schemeClr val="tx1"/>
                </a:solidFill>
                <a:latin typeface="Arial Black" charset="0"/>
                <a:ea typeface="ＭＳ Ｐゴシック" charset="0"/>
              </a:defRPr>
            </a:lvl6pPr>
            <a:lvl7pPr marL="914400" algn="ctr" defTabSz="457200" rtl="0" fontAlgn="base">
              <a:spcBef>
                <a:spcPct val="0"/>
              </a:spcBef>
              <a:spcAft>
                <a:spcPct val="0"/>
              </a:spcAft>
              <a:defRPr sz="4000" b="1">
                <a:solidFill>
                  <a:schemeClr val="tx1"/>
                </a:solidFill>
                <a:latin typeface="Arial Black" charset="0"/>
                <a:ea typeface="ＭＳ Ｐゴシック" charset="0"/>
              </a:defRPr>
            </a:lvl7pPr>
            <a:lvl8pPr marL="1371600" algn="ctr" defTabSz="457200" rtl="0" fontAlgn="base">
              <a:spcBef>
                <a:spcPct val="0"/>
              </a:spcBef>
              <a:spcAft>
                <a:spcPct val="0"/>
              </a:spcAft>
              <a:defRPr sz="4000" b="1">
                <a:solidFill>
                  <a:schemeClr val="tx1"/>
                </a:solidFill>
                <a:latin typeface="Arial Black" charset="0"/>
                <a:ea typeface="ＭＳ Ｐゴシック" charset="0"/>
              </a:defRPr>
            </a:lvl8pPr>
            <a:lvl9pPr marL="1828800" algn="ctr" defTabSz="457200" rtl="0" fontAlgn="base">
              <a:spcBef>
                <a:spcPct val="0"/>
              </a:spcBef>
              <a:spcAft>
                <a:spcPct val="0"/>
              </a:spcAft>
              <a:defRPr sz="4000" b="1">
                <a:solidFill>
                  <a:schemeClr val="tx1"/>
                </a:solidFill>
                <a:latin typeface="Arial Black" charset="0"/>
                <a:ea typeface="ＭＳ Ｐゴシック" charset="0"/>
              </a:defRPr>
            </a:lvl9pPr>
          </a:lstStyle>
          <a:p>
            <a:r>
              <a:rPr lang="en-US" sz="2000" dirty="0" smtClean="0"/>
              <a:t>Modeling Community Inundation:</a:t>
            </a:r>
            <a:r>
              <a:rPr lang="en-US" dirty="0" smtClean="0"/>
              <a:t/>
            </a:r>
            <a:br>
              <a:rPr lang="en-US" dirty="0" smtClean="0"/>
            </a:br>
            <a:r>
              <a:rPr lang="en-US" sz="3000" dirty="0"/>
              <a:t>Year </a:t>
            </a:r>
            <a:r>
              <a:rPr lang="en-US" sz="3000" dirty="0" smtClean="0"/>
              <a:t>25 </a:t>
            </a:r>
            <a:r>
              <a:rPr lang="en-US" sz="3000" dirty="0"/>
              <a:t>(High Scenario) – 100 Year Storm</a:t>
            </a:r>
          </a:p>
        </p:txBody>
      </p:sp>
      <p:sp>
        <p:nvSpPr>
          <p:cNvPr id="11" name="Footer Placeholder 3"/>
          <p:cNvSpPr>
            <a:spLocks noGrp="1"/>
          </p:cNvSpPr>
          <p:nvPr>
            <p:ph type="ftr" sz="quarter" idx="4294967295"/>
          </p:nvPr>
        </p:nvSpPr>
        <p:spPr>
          <a:xfrm>
            <a:off x="457200" y="6356350"/>
            <a:ext cx="2895600" cy="365125"/>
          </a:xfrm>
          <a:prstGeom prst="rect">
            <a:avLst/>
          </a:prstGeom>
        </p:spPr>
        <p:txBody>
          <a:bodyPr/>
          <a:lstStyle/>
          <a:p>
            <a:pPr>
              <a:defRPr/>
            </a:pPr>
            <a:r>
              <a:rPr lang="en-US" dirty="0" err="1"/>
              <a:t>Barataria</a:t>
            </a:r>
            <a:r>
              <a:rPr lang="en-US" dirty="0"/>
              <a:t>-Terrebonne National Estuary Program Management </a:t>
            </a:r>
            <a:r>
              <a:rPr lang="en-US" dirty="0" smtClean="0"/>
              <a:t>Conference- 11-3-2016</a:t>
            </a:r>
            <a:endParaRPr lang="en-US" dirty="0"/>
          </a:p>
        </p:txBody>
      </p:sp>
    </p:spTree>
    <p:extLst>
      <p:ext uri="{BB962C8B-B14F-4D97-AF65-F5344CB8AC3E}">
        <p14:creationId xmlns:p14="http://schemas.microsoft.com/office/powerpoint/2010/main" val="1763469592"/>
      </p:ext>
    </p:extLst>
  </p:cSld>
  <p:clrMapOvr>
    <a:masterClrMapping/>
  </p:clrMapOvr>
</p:sld>
</file>

<file path=ppt/theme/theme1.xml><?xml version="1.0" encoding="utf-8"?>
<a:theme xmlns:a="http://schemas.openxmlformats.org/drawingml/2006/main" name="WaterInst_PPT Template">
  <a:themeElements>
    <a:clrScheme name="Water Institute">
      <a:dk1>
        <a:srgbClr val="595C4D"/>
      </a:dk1>
      <a:lt1>
        <a:sysClr val="window" lastClr="FFFFFF"/>
      </a:lt1>
      <a:dk2>
        <a:srgbClr val="598D97"/>
      </a:dk2>
      <a:lt2>
        <a:srgbClr val="C5E3E8"/>
      </a:lt2>
      <a:accent1>
        <a:srgbClr val="516B44"/>
      </a:accent1>
      <a:accent2>
        <a:srgbClr val="5E7957"/>
      </a:accent2>
      <a:accent3>
        <a:srgbClr val="5D8C77"/>
      </a:accent3>
      <a:accent4>
        <a:srgbClr val="679591"/>
      </a:accent4>
      <a:accent5>
        <a:srgbClr val="141313"/>
      </a:accent5>
      <a:accent6>
        <a:srgbClr val="007EB3"/>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erInst_PPT Template" id="{40B0A96E-D110-46D3-9EB2-676B9F384677}" vid="{F1165627-A4E9-4F9F-BFD1-858ECB3FFB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6244</TotalTime>
  <Words>2367</Words>
  <Application>Microsoft Office PowerPoint</Application>
  <PresentationFormat>On-screen Show (4:3)</PresentationFormat>
  <Paragraphs>1459</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ＭＳ Ｐゴシック</vt:lpstr>
      <vt:lpstr>Arial</vt:lpstr>
      <vt:lpstr>Arial Black</vt:lpstr>
      <vt:lpstr>Arial Narrow</vt:lpstr>
      <vt:lpstr>Calibri</vt:lpstr>
      <vt:lpstr>WaterInst_PPT Template</vt:lpstr>
      <vt:lpstr>Climate Change and What’s at Risk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Data-driven adaptation Timelines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Emergent Method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TO27: Basin-Wide  Model Development</dc:title>
  <dc:creator>Melissa Baustian</dc:creator>
  <cp:lastModifiedBy>nicole</cp:lastModifiedBy>
  <cp:revision>512</cp:revision>
  <cp:lastPrinted>2015-04-16T21:31:15Z</cp:lastPrinted>
  <dcterms:created xsi:type="dcterms:W3CDTF">2015-04-13T18:31:03Z</dcterms:created>
  <dcterms:modified xsi:type="dcterms:W3CDTF">2016-11-03T11:58:40Z</dcterms:modified>
</cp:coreProperties>
</file>