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256" r:id="rId2"/>
    <p:sldId id="279" r:id="rId3"/>
    <p:sldId id="258" r:id="rId4"/>
    <p:sldId id="276" r:id="rId5"/>
    <p:sldId id="275" r:id="rId6"/>
    <p:sldId id="282" r:id="rId7"/>
    <p:sldId id="284" r:id="rId8"/>
    <p:sldId id="283" r:id="rId9"/>
    <p:sldId id="262" r:id="rId10"/>
    <p:sldId id="263" r:id="rId11"/>
    <p:sldId id="264" r:id="rId12"/>
    <p:sldId id="286" r:id="rId13"/>
    <p:sldId id="277" r:id="rId14"/>
    <p:sldId id="271" r:id="rId15"/>
    <p:sldId id="272" r:id="rId16"/>
    <p:sldId id="268" r:id="rId17"/>
    <p:sldId id="273" r:id="rId18"/>
    <p:sldId id="266" r:id="rId19"/>
    <p:sldId id="269" r:id="rId20"/>
    <p:sldId id="270" r:id="rId21"/>
    <p:sldId id="274" r:id="rId22"/>
    <p:sldId id="288" r:id="rId23"/>
    <p:sldId id="289" r:id="rId24"/>
    <p:sldId id="290" r:id="rId25"/>
    <p:sldId id="291" r:id="rId26"/>
    <p:sldId id="293" r:id="rId27"/>
    <p:sldId id="292" r:id="rId28"/>
    <p:sldId id="278" r:id="rId29"/>
    <p:sldId id="259" r:id="rId30"/>
    <p:sldId id="281" r:id="rId31"/>
    <p:sldId id="280" r:id="rId32"/>
    <p:sldId id="257" r:id="rId33"/>
    <p:sldId id="285" r:id="rId34"/>
    <p:sldId id="265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45" y="-9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062A3-3862-4EEB-A313-1C862A29A600}" type="doc">
      <dgm:prSet loTypeId="urn:microsoft.com/office/officeart/2005/8/layout/gear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DB73D8-9120-4F3D-BCAF-7D18105C5F33}">
      <dgm:prSet phldrT="[Text]"/>
      <dgm:spPr/>
      <dgm:t>
        <a:bodyPr/>
        <a:lstStyle/>
        <a:p>
          <a:r>
            <a:rPr lang="en-US" dirty="0" smtClean="0"/>
            <a:t>BTNEP Management Conference</a:t>
          </a:r>
          <a:endParaRPr lang="en-US" dirty="0"/>
        </a:p>
      </dgm:t>
    </dgm:pt>
    <dgm:pt modelId="{F9ABA931-192A-41A1-9C3A-F3BB464AD146}" type="parTrans" cxnId="{910B8AC3-5DBA-4541-A4F5-B0A3A0B12D9E}">
      <dgm:prSet/>
      <dgm:spPr/>
      <dgm:t>
        <a:bodyPr/>
        <a:lstStyle/>
        <a:p>
          <a:endParaRPr lang="en-US"/>
        </a:p>
      </dgm:t>
    </dgm:pt>
    <dgm:pt modelId="{6C16D3AC-9199-4007-B67C-7993B9C53703}" type="sibTrans" cxnId="{910B8AC3-5DBA-4541-A4F5-B0A3A0B12D9E}">
      <dgm:prSet/>
      <dgm:spPr/>
      <dgm:t>
        <a:bodyPr/>
        <a:lstStyle/>
        <a:p>
          <a:endParaRPr lang="en-US"/>
        </a:p>
      </dgm:t>
    </dgm:pt>
    <dgm:pt modelId="{26F20BA8-0D4D-4DE4-B413-F54E1194DD02}">
      <dgm:prSet phldrT="[Text]"/>
      <dgm:spPr/>
      <dgm:t>
        <a:bodyPr/>
        <a:lstStyle/>
        <a:p>
          <a:r>
            <a:rPr lang="en-US" dirty="0" smtClean="0"/>
            <a:t>BTNEP Program </a:t>
          </a:r>
        </a:p>
        <a:p>
          <a:r>
            <a:rPr lang="en-US" dirty="0" smtClean="0"/>
            <a:t>Staff</a:t>
          </a:r>
          <a:endParaRPr lang="en-US" dirty="0"/>
        </a:p>
      </dgm:t>
    </dgm:pt>
    <dgm:pt modelId="{9A81DB8E-0BF7-4CA5-B966-6031F8CBA6E3}" type="parTrans" cxnId="{B4E4E3C2-231E-4644-BDEC-67291F3E256D}">
      <dgm:prSet/>
      <dgm:spPr/>
      <dgm:t>
        <a:bodyPr/>
        <a:lstStyle/>
        <a:p>
          <a:endParaRPr lang="en-US"/>
        </a:p>
      </dgm:t>
    </dgm:pt>
    <dgm:pt modelId="{D1CE6E17-D6BC-43D8-B424-91D17ED28918}" type="sibTrans" cxnId="{B4E4E3C2-231E-4644-BDEC-67291F3E256D}">
      <dgm:prSet/>
      <dgm:spPr/>
      <dgm:t>
        <a:bodyPr/>
        <a:lstStyle/>
        <a:p>
          <a:endParaRPr lang="en-US"/>
        </a:p>
      </dgm:t>
    </dgm:pt>
    <dgm:pt modelId="{12350979-030E-45E5-AB89-E005BAC06F60}">
      <dgm:prSet phldrT="[Text]"/>
      <dgm:spPr/>
      <dgm:t>
        <a:bodyPr/>
        <a:lstStyle/>
        <a:p>
          <a:r>
            <a:rPr lang="en-US" smtClean="0"/>
            <a:t>BTNEP </a:t>
          </a:r>
          <a:r>
            <a:rPr lang="en-US" dirty="0" smtClean="0"/>
            <a:t>Action Plan Teams</a:t>
          </a:r>
          <a:endParaRPr lang="en-US" dirty="0"/>
        </a:p>
      </dgm:t>
    </dgm:pt>
    <dgm:pt modelId="{2183F867-99C7-46FB-9F63-64A0A2F3C66B}" type="parTrans" cxnId="{77BDD996-79B5-445E-8D51-56A4092DA540}">
      <dgm:prSet/>
      <dgm:spPr/>
      <dgm:t>
        <a:bodyPr/>
        <a:lstStyle/>
        <a:p>
          <a:endParaRPr lang="en-US"/>
        </a:p>
      </dgm:t>
    </dgm:pt>
    <dgm:pt modelId="{E853A06E-95F8-47C1-83F2-35D549796D2D}" type="sibTrans" cxnId="{77BDD996-79B5-445E-8D51-56A4092DA540}">
      <dgm:prSet/>
      <dgm:spPr/>
      <dgm:t>
        <a:bodyPr/>
        <a:lstStyle/>
        <a:p>
          <a:endParaRPr lang="en-US"/>
        </a:p>
      </dgm:t>
    </dgm:pt>
    <dgm:pt modelId="{50970037-E6ED-44E9-A444-E40DFCA5CDB4}">
      <dgm:prSet phldrT="[Text]"/>
      <dgm:spPr/>
    </dgm:pt>
    <dgm:pt modelId="{6A1C3867-0416-41CB-99E1-5B00A4137DAF}" type="parTrans" cxnId="{E885A789-BA12-4AB8-9113-9894EF374FF0}">
      <dgm:prSet/>
      <dgm:spPr/>
      <dgm:t>
        <a:bodyPr/>
        <a:lstStyle/>
        <a:p>
          <a:endParaRPr lang="en-US"/>
        </a:p>
      </dgm:t>
    </dgm:pt>
    <dgm:pt modelId="{5C50BB33-CE6A-4E4F-A18D-6FCEE93B5463}" type="sibTrans" cxnId="{E885A789-BA12-4AB8-9113-9894EF374FF0}">
      <dgm:prSet/>
      <dgm:spPr/>
      <dgm:t>
        <a:bodyPr/>
        <a:lstStyle/>
        <a:p>
          <a:endParaRPr lang="en-US"/>
        </a:p>
      </dgm:t>
    </dgm:pt>
    <dgm:pt modelId="{03C5E01A-E874-4249-B61B-3FD6989D791D}">
      <dgm:prSet phldrT="[Text]"/>
      <dgm:spPr/>
    </dgm:pt>
    <dgm:pt modelId="{577234C6-B5B8-479B-83D0-6B69DD78B65B}" type="parTrans" cxnId="{1B8AE7C7-4763-4E7C-96B9-7ABA139F9C46}">
      <dgm:prSet/>
      <dgm:spPr/>
      <dgm:t>
        <a:bodyPr/>
        <a:lstStyle/>
        <a:p>
          <a:endParaRPr lang="en-US"/>
        </a:p>
      </dgm:t>
    </dgm:pt>
    <dgm:pt modelId="{4990C40D-F4D8-49CE-B346-E9ECDFC455EA}" type="sibTrans" cxnId="{1B8AE7C7-4763-4E7C-96B9-7ABA139F9C46}">
      <dgm:prSet/>
      <dgm:spPr/>
      <dgm:t>
        <a:bodyPr/>
        <a:lstStyle/>
        <a:p>
          <a:endParaRPr lang="en-US"/>
        </a:p>
      </dgm:t>
    </dgm:pt>
    <dgm:pt modelId="{497E0D83-000B-4368-9E67-007D2734E923}" type="pres">
      <dgm:prSet presAssocID="{3E8062A3-3862-4EEB-A313-1C862A29A60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C0F3EF6-B693-4D13-8BC7-AEADB483F13A}" type="pres">
      <dgm:prSet presAssocID="{9CDB73D8-9120-4F3D-BCAF-7D18105C5F33}" presName="gear1" presStyleLbl="node1" presStyleIdx="0" presStyleCnt="3">
        <dgm:presLayoutVars>
          <dgm:chMax val="1"/>
          <dgm:bulletEnabled val="1"/>
        </dgm:presLayoutVars>
      </dgm:prSet>
      <dgm:spPr/>
    </dgm:pt>
    <dgm:pt modelId="{E7BFD96F-4594-4757-9D57-7FDF9C37D09E}" type="pres">
      <dgm:prSet presAssocID="{9CDB73D8-9120-4F3D-BCAF-7D18105C5F33}" presName="gear1srcNode" presStyleLbl="node1" presStyleIdx="0" presStyleCnt="3"/>
      <dgm:spPr/>
    </dgm:pt>
    <dgm:pt modelId="{D1005512-897F-4770-B34A-33F8CF9C559A}" type="pres">
      <dgm:prSet presAssocID="{9CDB73D8-9120-4F3D-BCAF-7D18105C5F33}" presName="gear1dstNode" presStyleLbl="node1" presStyleIdx="0" presStyleCnt="3"/>
      <dgm:spPr/>
    </dgm:pt>
    <dgm:pt modelId="{39EE73BC-41F3-42D6-BA8F-B145AE9ACA73}" type="pres">
      <dgm:prSet presAssocID="{26F20BA8-0D4D-4DE4-B413-F54E1194DD0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178C8-57F2-484C-8ED4-15298D2AE65A}" type="pres">
      <dgm:prSet presAssocID="{26F20BA8-0D4D-4DE4-B413-F54E1194DD02}" presName="gear2srcNode" presStyleLbl="node1" presStyleIdx="1" presStyleCnt="3"/>
      <dgm:spPr/>
    </dgm:pt>
    <dgm:pt modelId="{8C8FAC07-7631-402E-BD71-0ECE8F9CEEF7}" type="pres">
      <dgm:prSet presAssocID="{26F20BA8-0D4D-4DE4-B413-F54E1194DD02}" presName="gear2dstNode" presStyleLbl="node1" presStyleIdx="1" presStyleCnt="3"/>
      <dgm:spPr/>
    </dgm:pt>
    <dgm:pt modelId="{4BE2E8E1-ED17-4644-A733-EB0ECEF8DC91}" type="pres">
      <dgm:prSet presAssocID="{12350979-030E-45E5-AB89-E005BAC06F60}" presName="gear3" presStyleLbl="node1" presStyleIdx="2" presStyleCnt="3" custLinFactNeighborX="6231" custLinFactNeighborY="-2344"/>
      <dgm:spPr/>
      <dgm:t>
        <a:bodyPr/>
        <a:lstStyle/>
        <a:p>
          <a:endParaRPr lang="en-US"/>
        </a:p>
      </dgm:t>
    </dgm:pt>
    <dgm:pt modelId="{3C0B8773-A694-411F-A560-1D81E41E731C}" type="pres">
      <dgm:prSet presAssocID="{12350979-030E-45E5-AB89-E005BAC06F6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18DA8-F25E-4611-8BB6-C2E60F24E037}" type="pres">
      <dgm:prSet presAssocID="{12350979-030E-45E5-AB89-E005BAC06F60}" presName="gear3srcNode" presStyleLbl="node1" presStyleIdx="2" presStyleCnt="3"/>
      <dgm:spPr/>
    </dgm:pt>
    <dgm:pt modelId="{2A2AA1D8-0669-451E-8DF9-21ED27F18FE2}" type="pres">
      <dgm:prSet presAssocID="{12350979-030E-45E5-AB89-E005BAC06F60}" presName="gear3dstNode" presStyleLbl="node1" presStyleIdx="2" presStyleCnt="3"/>
      <dgm:spPr/>
    </dgm:pt>
    <dgm:pt modelId="{8A526758-7742-429F-B1B8-FCB06F9B2ACE}" type="pres">
      <dgm:prSet presAssocID="{6C16D3AC-9199-4007-B67C-7993B9C53703}" presName="connector1" presStyleLbl="sibTrans2D1" presStyleIdx="0" presStyleCnt="3"/>
      <dgm:spPr/>
    </dgm:pt>
    <dgm:pt modelId="{D1C88EB4-FB9C-4C11-A9FE-AE1D8A0D784F}" type="pres">
      <dgm:prSet presAssocID="{D1CE6E17-D6BC-43D8-B424-91D17ED28918}" presName="connector2" presStyleLbl="sibTrans2D1" presStyleIdx="1" presStyleCnt="3"/>
      <dgm:spPr/>
    </dgm:pt>
    <dgm:pt modelId="{0FD48AC5-90AF-45DF-A5AE-E46181CDE125}" type="pres">
      <dgm:prSet presAssocID="{E853A06E-95F8-47C1-83F2-35D549796D2D}" presName="connector3" presStyleLbl="sibTrans2D1" presStyleIdx="2" presStyleCnt="3"/>
      <dgm:spPr/>
    </dgm:pt>
  </dgm:ptLst>
  <dgm:cxnLst>
    <dgm:cxn modelId="{9B989118-912D-4D30-8996-726A5D8AEE02}" type="presOf" srcId="{6C16D3AC-9199-4007-B67C-7993B9C53703}" destId="{8A526758-7742-429F-B1B8-FCB06F9B2ACE}" srcOrd="0" destOrd="0" presId="urn:microsoft.com/office/officeart/2005/8/layout/gear1"/>
    <dgm:cxn modelId="{910B8AC3-5DBA-4541-A4F5-B0A3A0B12D9E}" srcId="{3E8062A3-3862-4EEB-A313-1C862A29A600}" destId="{9CDB73D8-9120-4F3D-BCAF-7D18105C5F33}" srcOrd="0" destOrd="0" parTransId="{F9ABA931-192A-41A1-9C3A-F3BB464AD146}" sibTransId="{6C16D3AC-9199-4007-B67C-7993B9C53703}"/>
    <dgm:cxn modelId="{86540ACD-0991-4C49-841C-65E9E49D3C5D}" type="presOf" srcId="{12350979-030E-45E5-AB89-E005BAC06F60}" destId="{60118DA8-F25E-4611-8BB6-C2E60F24E037}" srcOrd="2" destOrd="0" presId="urn:microsoft.com/office/officeart/2005/8/layout/gear1"/>
    <dgm:cxn modelId="{CB0F70FC-334D-40EF-8B33-6225E471A16F}" type="presOf" srcId="{9CDB73D8-9120-4F3D-BCAF-7D18105C5F33}" destId="{E7BFD96F-4594-4757-9D57-7FDF9C37D09E}" srcOrd="1" destOrd="0" presId="urn:microsoft.com/office/officeart/2005/8/layout/gear1"/>
    <dgm:cxn modelId="{148E4079-3200-4A41-AD00-56D5E398E4C3}" type="presOf" srcId="{26F20BA8-0D4D-4DE4-B413-F54E1194DD02}" destId="{8C8FAC07-7631-402E-BD71-0ECE8F9CEEF7}" srcOrd="2" destOrd="0" presId="urn:microsoft.com/office/officeart/2005/8/layout/gear1"/>
    <dgm:cxn modelId="{75067A8A-D078-400C-89B7-26EC8F26B9FC}" type="presOf" srcId="{3E8062A3-3862-4EEB-A313-1C862A29A600}" destId="{497E0D83-000B-4368-9E67-007D2734E923}" srcOrd="0" destOrd="0" presId="urn:microsoft.com/office/officeart/2005/8/layout/gear1"/>
    <dgm:cxn modelId="{F731F383-C20F-4285-8686-FD751ECF521D}" type="presOf" srcId="{12350979-030E-45E5-AB89-E005BAC06F60}" destId="{2A2AA1D8-0669-451E-8DF9-21ED27F18FE2}" srcOrd="3" destOrd="0" presId="urn:microsoft.com/office/officeart/2005/8/layout/gear1"/>
    <dgm:cxn modelId="{08241A77-CBE2-4E4B-A629-8C57F50B3C38}" type="presOf" srcId="{D1CE6E17-D6BC-43D8-B424-91D17ED28918}" destId="{D1C88EB4-FB9C-4C11-A9FE-AE1D8A0D784F}" srcOrd="0" destOrd="0" presId="urn:microsoft.com/office/officeart/2005/8/layout/gear1"/>
    <dgm:cxn modelId="{45B3CDE2-E9A3-4FD9-A443-2A2937D30569}" type="presOf" srcId="{26F20BA8-0D4D-4DE4-B413-F54E1194DD02}" destId="{73A178C8-57F2-484C-8ED4-15298D2AE65A}" srcOrd="1" destOrd="0" presId="urn:microsoft.com/office/officeart/2005/8/layout/gear1"/>
    <dgm:cxn modelId="{8C1422E6-36A1-4DAB-9611-CF2A988E6676}" type="presOf" srcId="{12350979-030E-45E5-AB89-E005BAC06F60}" destId="{3C0B8773-A694-411F-A560-1D81E41E731C}" srcOrd="1" destOrd="0" presId="urn:microsoft.com/office/officeart/2005/8/layout/gear1"/>
    <dgm:cxn modelId="{E885A789-BA12-4AB8-9113-9894EF374FF0}" srcId="{3E8062A3-3862-4EEB-A313-1C862A29A600}" destId="{50970037-E6ED-44E9-A444-E40DFCA5CDB4}" srcOrd="3" destOrd="0" parTransId="{6A1C3867-0416-41CB-99E1-5B00A4137DAF}" sibTransId="{5C50BB33-CE6A-4E4F-A18D-6FCEE93B5463}"/>
    <dgm:cxn modelId="{92194DDA-6859-43C6-95F7-61ECED1D450A}" type="presOf" srcId="{12350979-030E-45E5-AB89-E005BAC06F60}" destId="{4BE2E8E1-ED17-4644-A733-EB0ECEF8DC91}" srcOrd="0" destOrd="0" presId="urn:microsoft.com/office/officeart/2005/8/layout/gear1"/>
    <dgm:cxn modelId="{B4E4E3C2-231E-4644-BDEC-67291F3E256D}" srcId="{3E8062A3-3862-4EEB-A313-1C862A29A600}" destId="{26F20BA8-0D4D-4DE4-B413-F54E1194DD02}" srcOrd="1" destOrd="0" parTransId="{9A81DB8E-0BF7-4CA5-B966-6031F8CBA6E3}" sibTransId="{D1CE6E17-D6BC-43D8-B424-91D17ED28918}"/>
    <dgm:cxn modelId="{1B8AE7C7-4763-4E7C-96B9-7ABA139F9C46}" srcId="{3E8062A3-3862-4EEB-A313-1C862A29A600}" destId="{03C5E01A-E874-4249-B61B-3FD6989D791D}" srcOrd="4" destOrd="0" parTransId="{577234C6-B5B8-479B-83D0-6B69DD78B65B}" sibTransId="{4990C40D-F4D8-49CE-B346-E9ECDFC455EA}"/>
    <dgm:cxn modelId="{F6484FC0-6E99-44E6-BE3B-2EC4B2767323}" type="presOf" srcId="{9CDB73D8-9120-4F3D-BCAF-7D18105C5F33}" destId="{6C0F3EF6-B693-4D13-8BC7-AEADB483F13A}" srcOrd="0" destOrd="0" presId="urn:microsoft.com/office/officeart/2005/8/layout/gear1"/>
    <dgm:cxn modelId="{E1E1CD0B-A9EE-43BD-A908-B4549C7D03BF}" type="presOf" srcId="{26F20BA8-0D4D-4DE4-B413-F54E1194DD02}" destId="{39EE73BC-41F3-42D6-BA8F-B145AE9ACA73}" srcOrd="0" destOrd="0" presId="urn:microsoft.com/office/officeart/2005/8/layout/gear1"/>
    <dgm:cxn modelId="{77BDD996-79B5-445E-8D51-56A4092DA540}" srcId="{3E8062A3-3862-4EEB-A313-1C862A29A600}" destId="{12350979-030E-45E5-AB89-E005BAC06F60}" srcOrd="2" destOrd="0" parTransId="{2183F867-99C7-46FB-9F63-64A0A2F3C66B}" sibTransId="{E853A06E-95F8-47C1-83F2-35D549796D2D}"/>
    <dgm:cxn modelId="{B9912C7A-3CDA-4D69-9068-518B3F057442}" type="presOf" srcId="{E853A06E-95F8-47C1-83F2-35D549796D2D}" destId="{0FD48AC5-90AF-45DF-A5AE-E46181CDE125}" srcOrd="0" destOrd="0" presId="urn:microsoft.com/office/officeart/2005/8/layout/gear1"/>
    <dgm:cxn modelId="{626EB9C2-F4D4-4586-9320-BC5598D5E285}" type="presOf" srcId="{9CDB73D8-9120-4F3D-BCAF-7D18105C5F33}" destId="{D1005512-897F-4770-B34A-33F8CF9C559A}" srcOrd="2" destOrd="0" presId="urn:microsoft.com/office/officeart/2005/8/layout/gear1"/>
    <dgm:cxn modelId="{91024D15-0754-480E-AC34-9DDD53BDFD27}" type="presParOf" srcId="{497E0D83-000B-4368-9E67-007D2734E923}" destId="{6C0F3EF6-B693-4D13-8BC7-AEADB483F13A}" srcOrd="0" destOrd="0" presId="urn:microsoft.com/office/officeart/2005/8/layout/gear1"/>
    <dgm:cxn modelId="{D8AAF51A-184A-40B7-83E1-3B69EE1E59C8}" type="presParOf" srcId="{497E0D83-000B-4368-9E67-007D2734E923}" destId="{E7BFD96F-4594-4757-9D57-7FDF9C37D09E}" srcOrd="1" destOrd="0" presId="urn:microsoft.com/office/officeart/2005/8/layout/gear1"/>
    <dgm:cxn modelId="{AB555FF4-C52E-4209-9CBD-23099D8F6D22}" type="presParOf" srcId="{497E0D83-000B-4368-9E67-007D2734E923}" destId="{D1005512-897F-4770-B34A-33F8CF9C559A}" srcOrd="2" destOrd="0" presId="urn:microsoft.com/office/officeart/2005/8/layout/gear1"/>
    <dgm:cxn modelId="{FF81FB2D-0BBA-469F-8F44-DEDB7E7D5273}" type="presParOf" srcId="{497E0D83-000B-4368-9E67-007D2734E923}" destId="{39EE73BC-41F3-42D6-BA8F-B145AE9ACA73}" srcOrd="3" destOrd="0" presId="urn:microsoft.com/office/officeart/2005/8/layout/gear1"/>
    <dgm:cxn modelId="{6DAFD715-473C-42C6-B2AC-F33727F6ADBE}" type="presParOf" srcId="{497E0D83-000B-4368-9E67-007D2734E923}" destId="{73A178C8-57F2-484C-8ED4-15298D2AE65A}" srcOrd="4" destOrd="0" presId="urn:microsoft.com/office/officeart/2005/8/layout/gear1"/>
    <dgm:cxn modelId="{5109AB08-CCF2-4A04-9698-D530AC8AE1BA}" type="presParOf" srcId="{497E0D83-000B-4368-9E67-007D2734E923}" destId="{8C8FAC07-7631-402E-BD71-0ECE8F9CEEF7}" srcOrd="5" destOrd="0" presId="urn:microsoft.com/office/officeart/2005/8/layout/gear1"/>
    <dgm:cxn modelId="{AA86A537-3471-4CF1-962D-8389AA712DD9}" type="presParOf" srcId="{497E0D83-000B-4368-9E67-007D2734E923}" destId="{4BE2E8E1-ED17-4644-A733-EB0ECEF8DC91}" srcOrd="6" destOrd="0" presId="urn:microsoft.com/office/officeart/2005/8/layout/gear1"/>
    <dgm:cxn modelId="{87D2B918-D22C-4A2A-8AE5-7B757026167B}" type="presParOf" srcId="{497E0D83-000B-4368-9E67-007D2734E923}" destId="{3C0B8773-A694-411F-A560-1D81E41E731C}" srcOrd="7" destOrd="0" presId="urn:microsoft.com/office/officeart/2005/8/layout/gear1"/>
    <dgm:cxn modelId="{C5DE83A6-3D54-4791-AE02-03E8F9D8FEED}" type="presParOf" srcId="{497E0D83-000B-4368-9E67-007D2734E923}" destId="{60118DA8-F25E-4611-8BB6-C2E60F24E037}" srcOrd="8" destOrd="0" presId="urn:microsoft.com/office/officeart/2005/8/layout/gear1"/>
    <dgm:cxn modelId="{DE38423D-79C4-413E-835B-8C69D14AE0BE}" type="presParOf" srcId="{497E0D83-000B-4368-9E67-007D2734E923}" destId="{2A2AA1D8-0669-451E-8DF9-21ED27F18FE2}" srcOrd="9" destOrd="0" presId="urn:microsoft.com/office/officeart/2005/8/layout/gear1"/>
    <dgm:cxn modelId="{675F68F1-EDFE-47B3-9B9E-982BB11668FB}" type="presParOf" srcId="{497E0D83-000B-4368-9E67-007D2734E923}" destId="{8A526758-7742-429F-B1B8-FCB06F9B2ACE}" srcOrd="10" destOrd="0" presId="urn:microsoft.com/office/officeart/2005/8/layout/gear1"/>
    <dgm:cxn modelId="{027055C9-7C43-45CA-B967-91427D1F0645}" type="presParOf" srcId="{497E0D83-000B-4368-9E67-007D2734E923}" destId="{D1C88EB4-FB9C-4C11-A9FE-AE1D8A0D784F}" srcOrd="11" destOrd="0" presId="urn:microsoft.com/office/officeart/2005/8/layout/gear1"/>
    <dgm:cxn modelId="{7ADC1454-95A8-494A-BF34-BDEA7A3A6B11}" type="presParOf" srcId="{497E0D83-000B-4368-9E67-007D2734E923}" destId="{0FD48AC5-90AF-45DF-A5AE-E46181CDE12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F3EF6-B693-4D13-8BC7-AEADB483F13A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BTNEP Management Conference</a:t>
          </a:r>
          <a:endParaRPr lang="en-US" sz="1400" kern="1200" dirty="0"/>
        </a:p>
      </dsp:txBody>
      <dsp:txXfrm>
        <a:off x="3294175" y="2352385"/>
        <a:ext cx="1336450" cy="1148939"/>
      </dsp:txXfrm>
    </dsp:sp>
    <dsp:sp modelId="{39EE73BC-41F3-42D6-BA8F-B145AE9ACA73}">
      <dsp:nvSpPr>
        <dsp:cNvPr id="0" name=""/>
        <dsp:cNvSpPr/>
      </dsp:nvSpPr>
      <dsp:spPr>
        <a:xfrm>
          <a:off x="1544320" y="1300480"/>
          <a:ext cx="1625600" cy="162560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BTNEP Program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Staff</a:t>
          </a:r>
          <a:endParaRPr lang="en-US" sz="1400" kern="1200" dirty="0"/>
        </a:p>
      </dsp:txBody>
      <dsp:txXfrm>
        <a:off x="1953570" y="1712203"/>
        <a:ext cx="807100" cy="802154"/>
      </dsp:txXfrm>
    </dsp:sp>
    <dsp:sp modelId="{4BE2E8E1-ED17-4644-A733-EB0ECEF8DC91}">
      <dsp:nvSpPr>
        <dsp:cNvPr id="0" name=""/>
        <dsp:cNvSpPr/>
      </dsp:nvSpPr>
      <dsp:spPr>
        <a:xfrm rot="20700000">
          <a:off x="2576371" y="178981"/>
          <a:ext cx="1592756" cy="1592756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BTNEP </a:t>
          </a:r>
          <a:r>
            <a:rPr lang="en-US" sz="1400" kern="1200" dirty="0" smtClean="0"/>
            <a:t>Action Plan Teams</a:t>
          </a:r>
          <a:endParaRPr lang="en-US" sz="1400" kern="1200" dirty="0"/>
        </a:p>
      </dsp:txBody>
      <dsp:txXfrm rot="-20700000">
        <a:off x="2925709" y="528320"/>
        <a:ext cx="894080" cy="894080"/>
      </dsp:txXfrm>
    </dsp:sp>
    <dsp:sp modelId="{8A526758-7742-429F-B1B8-FCB06F9B2ACE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88EB4-FB9C-4C11-A9FE-AE1D8A0D784F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D48AC5-90AF-45DF-A5AE-E46181CDE125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391D0-B59D-41D2-AD67-B6C89845F99A}" type="datetimeFigureOut">
              <a:rPr lang="en-US" smtClean="0"/>
              <a:t>8/5/2015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AD395-629A-44AE-8C13-40FCE92A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4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is next?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BTNEP Program Staff will carefully review Technical Supplement in upcoming months.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November,  will discuss how to move the plan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November we will talk about how we will move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Could use APT to flesh out the AP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AD395-629A-44AE-8C13-40FCE92A3C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C3F4F50-0E0A-4372-8BC9-FC0D4716176B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597784A-7666-4167-9CE1-362F44FDE9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BTNEP</a:t>
            </a:r>
            <a:br>
              <a:rPr lang="en-US" sz="2400" dirty="0" smtClean="0"/>
            </a:br>
            <a:r>
              <a:rPr lang="en-US" sz="2400" dirty="0" smtClean="0"/>
              <a:t>Comprehensive Conservation and Management Plan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BTNEP MC Meeting</a:t>
            </a:r>
          </a:p>
          <a:p>
            <a:r>
              <a:rPr lang="en-US" dirty="0" smtClean="0"/>
              <a:t>August 6,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4800"/>
            <a:ext cx="1454542" cy="26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9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315200" cy="1154097"/>
          </a:xfrm>
        </p:spPr>
        <p:txBody>
          <a:bodyPr/>
          <a:lstStyle/>
          <a:p>
            <a:r>
              <a:rPr lang="en-US" dirty="0" smtClean="0"/>
              <a:t>CCMP – Estuary Compact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905000"/>
            <a:ext cx="3733800" cy="3901440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sz="3100" dirty="0"/>
              <a:t>The Estuary </a:t>
            </a:r>
            <a:r>
              <a:rPr lang="en-US" sz="3100" dirty="0" smtClean="0"/>
              <a:t>Compact</a:t>
            </a:r>
          </a:p>
          <a:p>
            <a:pPr marL="68580" indent="0">
              <a:buNone/>
            </a:pPr>
            <a:r>
              <a:rPr lang="en-US" sz="3100" dirty="0" smtClean="0"/>
              <a:t>   CCMP </a:t>
            </a:r>
            <a:r>
              <a:rPr lang="en-US" sz="3100" dirty="0"/>
              <a:t>Part 2 of 4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r>
              <a:rPr lang="en-US" sz="2300" dirty="0" smtClean="0"/>
              <a:t>A </a:t>
            </a:r>
            <a:r>
              <a:rPr lang="en-US" sz="2300" dirty="0"/>
              <a:t>promise by many groups to work together to address complex issues in the estuary</a:t>
            </a:r>
          </a:p>
          <a:p>
            <a:pPr marL="365760" lvl="1" indent="0">
              <a:buNone/>
            </a:pPr>
            <a:endParaRPr lang="en-US" sz="2300" dirty="0" smtClean="0"/>
          </a:p>
          <a:p>
            <a:pPr marL="365760" lvl="1" indent="0">
              <a:buNone/>
            </a:pPr>
            <a:r>
              <a:rPr lang="en-US" sz="2300" dirty="0" smtClean="0"/>
              <a:t>Identifies </a:t>
            </a:r>
            <a:r>
              <a:rPr lang="en-US" sz="2300" dirty="0"/>
              <a:t>the Barataria-Terrebonne System as a national treasure with a unique environment, economic benefit to the nation, and </a:t>
            </a:r>
            <a:r>
              <a:rPr lang="en-US" sz="2300" dirty="0" smtClean="0"/>
              <a:t>recognizes the multi-cultural </a:t>
            </a:r>
            <a:r>
              <a:rPr lang="en-US" sz="2300" dirty="0"/>
              <a:t>heritage </a:t>
            </a:r>
            <a:r>
              <a:rPr lang="en-US" sz="2300" dirty="0" smtClean="0"/>
              <a:t>of the area</a:t>
            </a:r>
            <a:endParaRPr lang="en-US" sz="23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2773301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8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28600"/>
            <a:ext cx="2950936" cy="1655026"/>
          </a:xfrm>
        </p:spPr>
        <p:txBody>
          <a:bodyPr/>
          <a:lstStyle/>
          <a:p>
            <a:r>
              <a:rPr lang="en-US" dirty="0" smtClean="0"/>
              <a:t>Approved </a:t>
            </a:r>
            <a:br>
              <a:rPr lang="en-US" dirty="0" smtClean="0"/>
            </a:br>
            <a:r>
              <a:rPr lang="en-US" dirty="0" smtClean="0"/>
              <a:t>Action </a:t>
            </a:r>
            <a:br>
              <a:rPr lang="en-US" dirty="0" smtClean="0"/>
            </a:br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14400" y="1905000"/>
            <a:ext cx="2950936" cy="4495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51 Approved Actions</a:t>
            </a:r>
          </a:p>
          <a:p>
            <a:r>
              <a:rPr lang="en-US" i="1" dirty="0" smtClean="0"/>
              <a:t>See page 27 through 35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Coordinated Planning and Implementation </a:t>
            </a:r>
            <a:r>
              <a:rPr lang="en-US" dirty="0" smtClean="0"/>
              <a:t>(PI and CP)</a:t>
            </a:r>
          </a:p>
          <a:p>
            <a:r>
              <a:rPr lang="en-US" dirty="0"/>
              <a:t> </a:t>
            </a:r>
            <a:r>
              <a:rPr lang="en-US" dirty="0" smtClean="0"/>
              <a:t>     program implementation  </a:t>
            </a:r>
          </a:p>
          <a:p>
            <a:r>
              <a:rPr lang="en-US" dirty="0"/>
              <a:t> </a:t>
            </a:r>
            <a:r>
              <a:rPr lang="en-US" dirty="0" smtClean="0"/>
              <a:t>     structure  and coordinated </a:t>
            </a:r>
          </a:p>
          <a:p>
            <a:r>
              <a:rPr lang="en-US" dirty="0"/>
              <a:t> </a:t>
            </a:r>
            <a:r>
              <a:rPr lang="en-US" dirty="0" smtClean="0"/>
              <a:t>    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Ecological Management </a:t>
            </a:r>
            <a:r>
              <a:rPr lang="en-US" dirty="0" smtClean="0"/>
              <a:t>(EM)</a:t>
            </a:r>
          </a:p>
          <a:p>
            <a:r>
              <a:rPr lang="en-US" dirty="0"/>
              <a:t> </a:t>
            </a:r>
            <a:r>
              <a:rPr lang="en-US" dirty="0" smtClean="0"/>
              <a:t>     includes habitat management,   </a:t>
            </a:r>
          </a:p>
          <a:p>
            <a:r>
              <a:rPr lang="en-US" dirty="0"/>
              <a:t> </a:t>
            </a:r>
            <a:r>
              <a:rPr lang="en-US" dirty="0" smtClean="0"/>
              <a:t>     water quality, living resources </a:t>
            </a:r>
          </a:p>
          <a:p>
            <a:r>
              <a:rPr lang="en-US" dirty="0"/>
              <a:t> </a:t>
            </a:r>
            <a:r>
              <a:rPr lang="en-US" dirty="0" smtClean="0"/>
              <a:t>     and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Sustained Recognition and Citizen Involvement </a:t>
            </a:r>
            <a:r>
              <a:rPr lang="en-US" dirty="0" smtClean="0"/>
              <a:t>(SR)</a:t>
            </a:r>
          </a:p>
          <a:p>
            <a:r>
              <a:rPr lang="en-US" dirty="0"/>
              <a:t> </a:t>
            </a:r>
            <a:r>
              <a:rPr lang="en-US" dirty="0" smtClean="0"/>
              <a:t>     citizen involvement and </a:t>
            </a:r>
          </a:p>
          <a:p>
            <a:r>
              <a:rPr lang="en-US" dirty="0" smtClean="0"/>
              <a:t>      participation, public </a:t>
            </a:r>
          </a:p>
          <a:p>
            <a:r>
              <a:rPr lang="en-US" dirty="0"/>
              <a:t> </a:t>
            </a:r>
            <a:r>
              <a:rPr lang="en-US" dirty="0" smtClean="0"/>
              <a:t>     information and education, K-</a:t>
            </a:r>
          </a:p>
          <a:p>
            <a:r>
              <a:rPr lang="en-US" dirty="0"/>
              <a:t> </a:t>
            </a:r>
            <a:r>
              <a:rPr lang="en-US" dirty="0" smtClean="0"/>
              <a:t>     16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Economic Growth </a:t>
            </a:r>
            <a:r>
              <a:rPr lang="en-US" dirty="0" smtClean="0"/>
              <a:t>(EG)</a:t>
            </a:r>
          </a:p>
          <a:p>
            <a:r>
              <a:rPr lang="en-US" dirty="0"/>
              <a:t> </a:t>
            </a:r>
            <a:r>
              <a:rPr lang="en-US" dirty="0" smtClean="0"/>
              <a:t>      economic development, </a:t>
            </a:r>
          </a:p>
          <a:p>
            <a:r>
              <a:rPr lang="en-US" dirty="0"/>
              <a:t> </a:t>
            </a:r>
            <a:r>
              <a:rPr lang="en-US" dirty="0" smtClean="0"/>
              <a:t>      technology transfer, and </a:t>
            </a:r>
          </a:p>
          <a:p>
            <a:r>
              <a:rPr lang="en-US" dirty="0"/>
              <a:t> </a:t>
            </a:r>
            <a:r>
              <a:rPr lang="en-US" dirty="0" smtClean="0"/>
              <a:t>      cooperative incentives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87" y="609600"/>
            <a:ext cx="2057400" cy="266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69" y="2819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838200"/>
            <a:ext cx="6637468" cy="1362075"/>
          </a:xfrm>
        </p:spPr>
        <p:txBody>
          <a:bodyPr>
            <a:normAutofit fontScale="90000"/>
          </a:bodyPr>
          <a:lstStyle/>
          <a:p>
            <a:pPr marL="68580" indent="0"/>
            <a:r>
              <a:rPr lang="en-US" b="1" dirty="0" smtClean="0"/>
              <a:t>Consensus 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7848600" cy="4191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  <a:r>
              <a:rPr lang="en-US" sz="2400" dirty="0" smtClean="0">
                <a:solidFill>
                  <a:schemeClr val="tx2"/>
                </a:solidFill>
              </a:rPr>
              <a:t>Majority </a:t>
            </a:r>
            <a:r>
              <a:rPr lang="en-US" sz="2400" dirty="0">
                <a:solidFill>
                  <a:schemeClr val="tx2"/>
                </a:solidFill>
              </a:rPr>
              <a:t>of </a:t>
            </a:r>
            <a:r>
              <a:rPr lang="en-US" sz="2400" dirty="0" smtClean="0">
                <a:solidFill>
                  <a:schemeClr val="tx2"/>
                </a:solidFill>
              </a:rPr>
              <a:t>opinion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2. </a:t>
            </a:r>
            <a:r>
              <a:rPr lang="en-US" sz="2400" dirty="0" smtClean="0">
                <a:solidFill>
                  <a:schemeClr val="tx2"/>
                </a:solidFill>
              </a:rPr>
              <a:t>General </a:t>
            </a:r>
            <a:r>
              <a:rPr lang="en-US" sz="2400" dirty="0">
                <a:solidFill>
                  <a:schemeClr val="tx2"/>
                </a:solidFill>
              </a:rPr>
              <a:t>agreement or concord; harmony. 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http://dictionary.reference.com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1. Collective opinion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2. General accord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Webster’s II New Riverside Dictionary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1. Maximum </a:t>
            </a:r>
            <a:r>
              <a:rPr lang="en-US" sz="2400" dirty="0">
                <a:solidFill>
                  <a:schemeClr val="tx2"/>
                </a:solidFill>
              </a:rPr>
              <a:t>point of agreement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  <p:pic>
        <p:nvPicPr>
          <p:cNvPr id="21506" name="Picture 2" descr="C:\Users\susan\AppData\Local\Microsoft\Windows\Temporary Internet Files\Content.IE5\U14OJSQ1\compromiso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20" y="2514600"/>
            <a:ext cx="2006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1066800"/>
            <a:ext cx="6637468" cy="1362075"/>
          </a:xfrm>
        </p:spPr>
        <p:txBody>
          <a:bodyPr>
            <a:normAutofit fontScale="90000"/>
          </a:bodyPr>
          <a:lstStyle/>
          <a:p>
            <a:pPr marL="68580" indent="0"/>
            <a:r>
              <a:rPr lang="en-US" b="1" dirty="0"/>
              <a:t>The Technical Supplement	</a:t>
            </a:r>
            <a:br>
              <a:rPr lang="en-US" b="1" dirty="0"/>
            </a:br>
            <a:r>
              <a:rPr lang="en-US" dirty="0"/>
              <a:t>CCMP Part 3 of 4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19200" y="2057400"/>
            <a:ext cx="5105401" cy="4191000"/>
          </a:xfrm>
        </p:spPr>
        <p:txBody>
          <a:bodyPr>
            <a:normAutofit fontScale="85000" lnSpcReduction="20000"/>
          </a:bodyPr>
          <a:lstStyle/>
          <a:p>
            <a:pPr marL="0" lvl="1"/>
            <a:r>
              <a:rPr lang="en-US" dirty="0">
                <a:solidFill>
                  <a:schemeClr val="accent1"/>
                </a:solidFill>
              </a:rPr>
              <a:t>The most important element of the CCMP that consists of detailed recommended actions to address the 51 action plans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  <a:p>
            <a:pPr marL="0" lvl="1"/>
            <a:endParaRPr lang="en-US" dirty="0" smtClean="0">
              <a:solidFill>
                <a:schemeClr val="accent1"/>
              </a:solidFill>
            </a:endParaRPr>
          </a:p>
          <a:p>
            <a:pPr marL="0" lvl="1"/>
            <a:r>
              <a:rPr lang="en-US" dirty="0" smtClean="0">
                <a:solidFill>
                  <a:schemeClr val="accent1"/>
                </a:solidFill>
              </a:rPr>
              <a:t>Includes: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Objectives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Description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Background/Major Issues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Benefits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IMPLEMENTATION </a:t>
            </a:r>
            <a:r>
              <a:rPr lang="en-US" sz="1800" b="1" dirty="0" smtClean="0">
                <a:solidFill>
                  <a:schemeClr val="accent1"/>
                </a:solidFill>
              </a:rPr>
              <a:t>SCHEDULE </a:t>
            </a:r>
            <a:r>
              <a:rPr lang="en-US" sz="1800" dirty="0" smtClean="0">
                <a:solidFill>
                  <a:schemeClr val="accent1"/>
                </a:solidFill>
              </a:rPr>
              <a:t>with the </a:t>
            </a:r>
            <a:r>
              <a:rPr lang="en-US" sz="1800" dirty="0">
                <a:solidFill>
                  <a:schemeClr val="accent1"/>
                </a:solidFill>
              </a:rPr>
              <a:t>short-, medium- and long-term </a:t>
            </a:r>
            <a:r>
              <a:rPr lang="en-US" sz="1800" dirty="0" smtClean="0">
                <a:solidFill>
                  <a:schemeClr val="accent1"/>
                </a:solidFill>
              </a:rPr>
              <a:t>actions </a:t>
            </a:r>
            <a:r>
              <a:rPr lang="en-US" sz="1800" dirty="0">
                <a:solidFill>
                  <a:schemeClr val="accent1"/>
                </a:solidFill>
              </a:rPr>
              <a:t>for this action</a:t>
            </a:r>
            <a:r>
              <a:rPr lang="en-US" sz="1800" dirty="0" smtClean="0">
                <a:solidFill>
                  <a:schemeClr val="accent1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Lead and Support Implementers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Most lead implementers not BTNEP program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BTNEP usually only co-lead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Cost and Economic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Funding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Evaluation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accent1"/>
                </a:solidFill>
              </a:rPr>
              <a:t>MC and relationship to BTNEP Program office</a:t>
            </a:r>
            <a:endParaRPr lang="en-US" sz="1800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94043"/>
            <a:ext cx="2372216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1" y="1152525"/>
            <a:ext cx="36671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599"/>
            <a:ext cx="3657599" cy="446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3598725" cy="40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00" y="1600200"/>
            <a:ext cx="3334689" cy="431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685800"/>
            <a:ext cx="7315200" cy="1154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CCMP –Appendix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57928" y="2133600"/>
            <a:ext cx="3395472" cy="344424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en-US" sz="2000" dirty="0" smtClean="0"/>
              <a:t>CCMP Part 4 of 4</a:t>
            </a:r>
          </a:p>
          <a:p>
            <a:pPr marL="68580" indent="0">
              <a:buNone/>
            </a:pPr>
            <a:endParaRPr lang="en-US" sz="2000" dirty="0" smtClean="0"/>
          </a:p>
          <a:p>
            <a:pPr marL="365760" lvl="1" indent="0">
              <a:buNone/>
            </a:pPr>
            <a:r>
              <a:rPr lang="en-US" sz="2000" dirty="0" smtClean="0"/>
              <a:t>A promise by many groups to work together to address complex issues in the estuary</a:t>
            </a:r>
          </a:p>
          <a:p>
            <a:pPr marL="365760" lvl="1" indent="0">
              <a:buNone/>
            </a:pPr>
            <a:endParaRPr lang="en-US" sz="2000" dirty="0" smtClean="0"/>
          </a:p>
          <a:p>
            <a:pPr marL="365760" lvl="1" indent="0">
              <a:buNone/>
            </a:pPr>
            <a:r>
              <a:rPr lang="en-US" sz="2000" dirty="0" smtClean="0"/>
              <a:t>Identifies the Barataria-Terrebonne System as a national treasure with a unique environment, economic benefit to the nation, and recognizes the multi-cultural heritage of the area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914400" y="880276"/>
            <a:ext cx="7315200" cy="1154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BTNEP Staff Members</a:t>
            </a:r>
            <a:endParaRPr lang="en-US" dirty="0"/>
          </a:p>
        </p:txBody>
      </p:sp>
      <p:pic>
        <p:nvPicPr>
          <p:cNvPr id="5" name="Picture 1" descr="E:\Pictures\Pictures\2012 Report to Congress\Beach morning glory ippe_007_ph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58" y="1221573"/>
            <a:ext cx="2168141" cy="144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1" y="2034372"/>
            <a:ext cx="7619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Program Staff</a:t>
            </a:r>
          </a:p>
          <a:p>
            <a:endParaRPr lang="en-US" sz="2000" dirty="0"/>
          </a:p>
          <a:p>
            <a:r>
              <a:rPr lang="en-US" sz="2000" dirty="0" smtClean="0"/>
              <a:t>Steve </a:t>
            </a:r>
            <a:r>
              <a:rPr lang="en-US" sz="2000" dirty="0" err="1" smtClean="0"/>
              <a:t>Mathies</a:t>
            </a:r>
            <a:r>
              <a:rPr lang="en-US" sz="2000" dirty="0" smtClean="0"/>
              <a:t>		Director</a:t>
            </a:r>
          </a:p>
          <a:p>
            <a:r>
              <a:rPr lang="en-US" sz="2000" dirty="0" smtClean="0"/>
              <a:t>Richard DeMay	Scientific-Technical Coordinator</a:t>
            </a:r>
          </a:p>
          <a:p>
            <a:r>
              <a:rPr lang="en-US" sz="2000" dirty="0" smtClean="0"/>
              <a:t>Lynn Schonberg	Public Participation Coordinator</a:t>
            </a:r>
          </a:p>
          <a:p>
            <a:r>
              <a:rPr lang="en-US" sz="2000" dirty="0" smtClean="0"/>
              <a:t>Stevie Smith		Local Governments Coordinator</a:t>
            </a:r>
          </a:p>
          <a:p>
            <a:r>
              <a:rPr lang="en-US" sz="2000" dirty="0" smtClean="0"/>
              <a:t>Dawn </a:t>
            </a:r>
            <a:r>
              <a:rPr lang="en-US" sz="2000" dirty="0" err="1" smtClean="0"/>
              <a:t>Bussey</a:t>
            </a:r>
            <a:r>
              <a:rPr lang="en-US" sz="2000" dirty="0" smtClean="0"/>
              <a:t>		Secretary</a:t>
            </a:r>
          </a:p>
          <a:p>
            <a:endParaRPr lang="en-US" sz="2000" dirty="0"/>
          </a:p>
          <a:p>
            <a:r>
              <a:rPr lang="en-US" sz="2000" dirty="0" smtClean="0"/>
              <a:t>Barbara Keeler, EPA Region VI Project Officer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55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6" y="1143333"/>
            <a:ext cx="5957534" cy="43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E:\Pictures\Pictures\2012 Report to Congress\sea rocket cala2_004_pv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2097595" cy="31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5" y="685800"/>
            <a:ext cx="425462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828" y="914400"/>
            <a:ext cx="382921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74" y="4098065"/>
            <a:ext cx="3283426" cy="232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2493935" cy="183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02635"/>
            <a:ext cx="2571458" cy="577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E:\Pictures\Pictures\CWPPRA Products and Images\lobes of the mississip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3" y="3676389"/>
            <a:ext cx="4393832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7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BTNEP  Comprehensive Conservation and </a:t>
            </a:r>
            <a:br>
              <a:rPr lang="en-US" dirty="0" smtClean="0"/>
            </a:br>
            <a:r>
              <a:rPr lang="en-US" dirty="0" smtClean="0"/>
              <a:t>Management </a:t>
            </a:r>
            <a:br>
              <a:rPr lang="en-US" dirty="0" smtClean="0"/>
            </a:br>
            <a:r>
              <a:rPr lang="en-US" dirty="0" smtClean="0"/>
              <a:t>Plan?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58645" y="4727987"/>
            <a:ext cx="6970955" cy="1520413"/>
          </a:xfrm>
        </p:spPr>
        <p:txBody>
          <a:bodyPr/>
          <a:lstStyle/>
          <a:p>
            <a:r>
              <a:rPr lang="en-US" dirty="0" smtClean="0"/>
              <a:t>Why is it important?</a:t>
            </a:r>
          </a:p>
          <a:p>
            <a:r>
              <a:rPr lang="en-US" dirty="0" smtClean="0"/>
              <a:t>How does it guide the work of the BTNEP?</a:t>
            </a:r>
          </a:p>
          <a:p>
            <a:r>
              <a:rPr lang="en-US" dirty="0" smtClean="0"/>
              <a:t>How does it impact the work we do with our partners?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00200"/>
            <a:ext cx="3048000" cy="203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1950424" cy="200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5" y="4714669"/>
            <a:ext cx="2881141" cy="157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49" y="2612918"/>
            <a:ext cx="1933575" cy="188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1563"/>
            <a:ext cx="25717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2283601" cy="58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274754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66800"/>
            <a:ext cx="3472780" cy="4942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BTNEP Organizational Structure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Changes over 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457200"/>
            <a:ext cx="7024744" cy="1143000"/>
          </a:xfrm>
        </p:spPr>
        <p:txBody>
          <a:bodyPr/>
          <a:lstStyle/>
          <a:p>
            <a:r>
              <a:rPr lang="en-US" dirty="0" smtClean="0"/>
              <a:t>Current Structure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02894751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410200" y="1143000"/>
            <a:ext cx="1463421" cy="1524000"/>
            <a:chOff x="1544320" y="1300480"/>
            <a:chExt cx="1625600" cy="16256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Shape 11"/>
            <p:cNvSpPr/>
            <p:nvPr/>
          </p:nvSpPr>
          <p:spPr>
            <a:xfrm>
              <a:off x="1544320" y="1300480"/>
              <a:ext cx="1625600" cy="1625600"/>
            </a:xfrm>
            <a:prstGeom prst="gear6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Shape 4"/>
            <p:cNvSpPr/>
            <p:nvPr/>
          </p:nvSpPr>
          <p:spPr>
            <a:xfrm>
              <a:off x="1953570" y="1712203"/>
              <a:ext cx="807100" cy="802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BTEF</a:t>
              </a:r>
              <a:endParaRPr lang="en-US" sz="1400" kern="12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3017687" y="1276350"/>
            <a:ext cx="0" cy="4972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"/>
          <p:cNvSpPr txBox="1">
            <a:spLocks/>
          </p:cNvSpPr>
          <p:nvPr/>
        </p:nvSpPr>
        <p:spPr>
          <a:xfrm>
            <a:off x="415795" y="461962"/>
            <a:ext cx="6637468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BTNEP MC Members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943600" y="1276349"/>
            <a:ext cx="0" cy="4972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2209800" cy="52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8765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524000"/>
            <a:ext cx="25908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3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114800" y="971204"/>
            <a:ext cx="0" cy="5067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81000"/>
            <a:ext cx="2962275" cy="612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90279"/>
            <a:ext cx="30194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6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BTNEP MC Members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71279"/>
            <a:ext cx="6281738" cy="405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79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:\Pictures\Management Conference Meetings\Feb 5 2015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Revising the BTNEP CCMP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</a:p>
          <a:p>
            <a:r>
              <a:rPr lang="en-US" dirty="0" smtClean="0"/>
              <a:t>EPA Checklist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37719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1466" y="762000"/>
            <a:ext cx="3321934" cy="539187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Describe priorities, goals and objectives in Action Plans</a:t>
            </a:r>
          </a:p>
          <a:p>
            <a:r>
              <a:rPr lang="en-US" dirty="0" smtClean="0"/>
              <a:t>Clarify which Action Plans are enhanced or replacing previous Action Plans</a:t>
            </a:r>
          </a:p>
          <a:p>
            <a:r>
              <a:rPr lang="en-US" dirty="0" smtClean="0"/>
              <a:t>Map of the estuary</a:t>
            </a:r>
          </a:p>
          <a:p>
            <a:r>
              <a:rPr lang="en-US" dirty="0" smtClean="0"/>
              <a:t>Describe structure and membership</a:t>
            </a:r>
          </a:p>
          <a:p>
            <a:r>
              <a:rPr lang="en-US" dirty="0" smtClean="0"/>
              <a:t>Discuss revisions to CCMP action items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br>
              <a:rPr lang="en-US" dirty="0" smtClean="0"/>
            </a:br>
            <a:r>
              <a:rPr lang="en-US" dirty="0" smtClean="0"/>
              <a:t>CCMP UPDATE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Essential Components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8382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Comprehensive Conservation and Management Plan -CCMP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2209801"/>
            <a:ext cx="3810000" cy="4099560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Required by Section 320 of the EPA Clean Water Act</a:t>
            </a:r>
          </a:p>
          <a:p>
            <a:r>
              <a:rPr lang="en-US" sz="1900" dirty="0" smtClean="0"/>
              <a:t>Designed to protect and preserve the Barataria and Terrebonne basins</a:t>
            </a:r>
          </a:p>
          <a:p>
            <a:r>
              <a:rPr lang="en-US" sz="1900" dirty="0" smtClean="0"/>
              <a:t>Voluntary Plan</a:t>
            </a:r>
          </a:p>
          <a:p>
            <a:r>
              <a:rPr lang="en-US" sz="1900" dirty="0" smtClean="0"/>
              <a:t>Solid Scientific Evidence</a:t>
            </a:r>
          </a:p>
          <a:p>
            <a:r>
              <a:rPr lang="en-US" sz="1900" dirty="0" smtClean="0"/>
              <a:t>Consensus Approval</a:t>
            </a:r>
          </a:p>
          <a:p>
            <a:r>
              <a:rPr lang="en-US" sz="1900" dirty="0" smtClean="0"/>
              <a:t>Citizen Involvement</a:t>
            </a:r>
          </a:p>
          <a:p>
            <a:r>
              <a:rPr lang="en-US" sz="1900" dirty="0" smtClean="0"/>
              <a:t>Provides for sustainable resource use</a:t>
            </a:r>
          </a:p>
          <a:p>
            <a:r>
              <a:rPr lang="en-US" sz="1900" dirty="0" smtClean="0"/>
              <a:t>Recommends corrective actions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25737"/>
            <a:ext cx="3619500" cy="229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5828" y="381000"/>
            <a:ext cx="7024744" cy="1143000"/>
          </a:xfrm>
        </p:spPr>
        <p:txBody>
          <a:bodyPr/>
          <a:lstStyle/>
          <a:p>
            <a:r>
              <a:rPr lang="en-US" dirty="0" smtClean="0"/>
              <a:t>Climate Change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2" y="1723598"/>
            <a:ext cx="3833307" cy="41090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Each new CCMP must contain a section on Climate Ready Estuaries</a:t>
            </a:r>
          </a:p>
          <a:p>
            <a:r>
              <a:rPr lang="en-US" dirty="0" smtClean="0"/>
              <a:t>EPA has created a workbook to use as a guideline</a:t>
            </a:r>
          </a:p>
          <a:p>
            <a:r>
              <a:rPr lang="en-US" dirty="0" smtClean="0"/>
              <a:t>USGS and the State of Louisiana have a host of current research on the topic as it relates to Louisiana and the BT estuary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309770" cy="437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</a:t>
            </a:r>
            <a:br>
              <a:rPr lang="en-US" dirty="0" smtClean="0"/>
            </a:br>
            <a:r>
              <a:rPr lang="en-US" dirty="0" smtClean="0"/>
              <a:t>CCMP APPENDIX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document will be completed on or before December 2017. </a:t>
            </a:r>
          </a:p>
          <a:p>
            <a:r>
              <a:rPr lang="en-US" dirty="0" smtClean="0"/>
              <a:t>FINAL document must be approved by BTNEP MC</a:t>
            </a:r>
          </a:p>
          <a:p>
            <a:r>
              <a:rPr lang="en-US" dirty="0" smtClean="0"/>
              <a:t>FINAL document will be collaboratively reviewed by EPA headquarters and the regional office.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learn more about the CCMP?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Web Access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Search </a:t>
            </a:r>
          </a:p>
          <a:p>
            <a:pPr marL="6858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“BTNEP CCMP”</a:t>
            </a:r>
          </a:p>
          <a:p>
            <a:pPr marL="68580" indent="0" algn="ctr">
              <a:buNone/>
            </a:pPr>
            <a:r>
              <a:rPr lang="en-US" dirty="0" smtClean="0"/>
              <a:t>in any search engine.</a:t>
            </a:r>
          </a:p>
          <a:p>
            <a:pPr marL="68580" indent="0" algn="ctr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960484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8800" y="5943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http://BTNEP.org/BTNEP/about/theplan.aspx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CCMP Technical Supplement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	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Evaluate each of the 51 CCMP Action Plans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316010"/>
            <a:ext cx="3581399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Revisions to Action Plans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Team or committee members will make recommendations to BTNEP Management Conference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43000" y="1905000"/>
            <a:ext cx="7315200" cy="1154097"/>
          </a:xfrm>
        </p:spPr>
        <p:txBody>
          <a:bodyPr/>
          <a:lstStyle/>
          <a:p>
            <a:pPr algn="ctr"/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Anniversary of BTNEP</a:t>
            </a:r>
            <a:endParaRPr lang="en-US" dirty="0"/>
          </a:p>
        </p:txBody>
      </p:sp>
      <p:pic>
        <p:nvPicPr>
          <p:cNvPr id="4098" name="Picture 2" descr="C:\Users\susan\AppData\Local\Microsoft\Windows\Temporary Internet Files\Content.IE5\U14OJSQ1\25tg_anniversary-300x25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85" y="914400"/>
            <a:ext cx="1683990" cy="140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841588"/>
            <a:ext cx="4033120" cy="1473868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5" y="3275241"/>
            <a:ext cx="7764545" cy="129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800" y="9906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Goal of CCMP is to be sure we have a consensus agreement!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0"/>
            <a:ext cx="5038344" cy="3777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74" y="2590800"/>
            <a:ext cx="5438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195890" y="11800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28 National Estuary Programs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Watersheds of the</a:t>
            </a:r>
            <a:br>
              <a:rPr lang="en-US" dirty="0" smtClean="0"/>
            </a:br>
            <a:r>
              <a:rPr lang="en-US" dirty="0" smtClean="0"/>
              <a:t>National Estuary Programs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0"/>
            <a:ext cx="7320765" cy="4131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BTNEP 7 Priority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2323652"/>
            <a:ext cx="4061908" cy="37723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Hydrologic Modification</a:t>
            </a:r>
          </a:p>
          <a:p>
            <a:r>
              <a:rPr lang="en-US" dirty="0" smtClean="0"/>
              <a:t>Sediment Reduction</a:t>
            </a:r>
          </a:p>
          <a:p>
            <a:r>
              <a:rPr lang="en-US" dirty="0" smtClean="0"/>
              <a:t>Habitat Loss</a:t>
            </a:r>
          </a:p>
          <a:p>
            <a:r>
              <a:rPr lang="en-US" dirty="0" smtClean="0"/>
              <a:t>Eutrophication             (too many nutrients)</a:t>
            </a:r>
          </a:p>
          <a:p>
            <a:r>
              <a:rPr lang="en-US" dirty="0" smtClean="0"/>
              <a:t>Pathogens (disease producing organisms)</a:t>
            </a:r>
          </a:p>
          <a:p>
            <a:r>
              <a:rPr lang="en-US" dirty="0" smtClean="0"/>
              <a:t>Toxic Substances</a:t>
            </a:r>
          </a:p>
          <a:p>
            <a:r>
              <a:rPr lang="en-US" dirty="0" smtClean="0"/>
              <a:t>Changes in Living Resources</a:t>
            </a:r>
            <a:endParaRPr lang="en-US" dirty="0"/>
          </a:p>
        </p:txBody>
      </p:sp>
      <p:pic>
        <p:nvPicPr>
          <p:cNvPr id="17410" name="Picture 2" descr="E:\Pictures\Pictures\2012 Report to Congress\Mrsh-dmgd ridge-btn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898" y="3505200"/>
            <a:ext cx="4037702" cy="238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796576"/>
            <a:ext cx="7162802" cy="568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6934200" cy="56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6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533400"/>
            <a:ext cx="7315200" cy="1154097"/>
          </a:xfrm>
        </p:spPr>
        <p:txBody>
          <a:bodyPr/>
          <a:lstStyle/>
          <a:p>
            <a:r>
              <a:rPr lang="en-US" dirty="0" smtClean="0"/>
              <a:t>CCMP Executive 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8200" y="2313432"/>
            <a:ext cx="4191000" cy="349300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/>
              <a:t>The Executive Summary </a:t>
            </a:r>
            <a:r>
              <a:rPr lang="en-US" dirty="0" smtClean="0"/>
              <a:t>	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  CCMP </a:t>
            </a:r>
            <a:r>
              <a:rPr lang="en-US" dirty="0"/>
              <a:t>Part 1 of 4</a:t>
            </a:r>
          </a:p>
          <a:p>
            <a:pPr marL="320040" lvl="1" indent="0">
              <a:buNone/>
            </a:pPr>
            <a:r>
              <a:rPr lang="en-US" sz="1500" i="1" dirty="0" smtClean="0"/>
              <a:t>         21 </a:t>
            </a:r>
            <a:r>
              <a:rPr lang="en-US" sz="1500" i="1" dirty="0"/>
              <a:t>page document </a:t>
            </a:r>
            <a:endParaRPr lang="en-US" sz="1500" i="1" dirty="0" smtClean="0"/>
          </a:p>
          <a:p>
            <a:pPr marL="320040" lvl="1" indent="0">
              <a:buNone/>
            </a:pPr>
            <a:endParaRPr lang="en-US" dirty="0" smtClean="0"/>
          </a:p>
          <a:p>
            <a:pPr marL="320040" lvl="1" indent="0">
              <a:buNone/>
            </a:pPr>
            <a:r>
              <a:rPr lang="en-US" sz="1800" dirty="0" smtClean="0"/>
              <a:t>summarizes </a:t>
            </a:r>
            <a:r>
              <a:rPr lang="en-US" sz="1800" dirty="0"/>
              <a:t>the program objectives, priority problems, action plans, a summary of groups working to implement the plan through well thought out strategies. </a:t>
            </a:r>
            <a:endParaRPr lang="en-US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981200"/>
            <a:ext cx="268378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20" y="6019800"/>
            <a:ext cx="1238580" cy="4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2153</TotalTime>
  <Words>707</Words>
  <Application>Microsoft Office PowerPoint</Application>
  <PresentationFormat>On-screen Show (4:3)</PresentationFormat>
  <Paragraphs>153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Austin</vt:lpstr>
      <vt:lpstr>BTNEP Comprehensive Conservation and Management Plan</vt:lpstr>
      <vt:lpstr>What is the BTNEP  Comprehensive Conservation and  Management  Plan?</vt:lpstr>
      <vt:lpstr>Comprehensive Conservation and Management Plan -CCMP</vt:lpstr>
      <vt:lpstr>PowerPoint Presentation</vt:lpstr>
      <vt:lpstr>Watersheds of the National Estuary Programs</vt:lpstr>
      <vt:lpstr>BTNEP 7 Priority Problems</vt:lpstr>
      <vt:lpstr>PowerPoint Presentation</vt:lpstr>
      <vt:lpstr>PowerPoint Presentation</vt:lpstr>
      <vt:lpstr>CCMP Executive Summary</vt:lpstr>
      <vt:lpstr>CCMP – Estuary Compact</vt:lpstr>
      <vt:lpstr>Approved  Action  Plans</vt:lpstr>
      <vt:lpstr>Consensus   </vt:lpstr>
      <vt:lpstr>The Technical Supplement  CCMP Part 3 of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BTNEP Organizational Structure</vt:lpstr>
      <vt:lpstr>Current Structure</vt:lpstr>
      <vt:lpstr>PowerPoint Presentation</vt:lpstr>
      <vt:lpstr>PowerPoint Presentation</vt:lpstr>
      <vt:lpstr>BTNEP MC Members</vt:lpstr>
      <vt:lpstr>PowerPoint Presentation</vt:lpstr>
      <vt:lpstr>Revising the BTNEP CCMP</vt:lpstr>
      <vt:lpstr>NEW  CCMP UPDATE</vt:lpstr>
      <vt:lpstr>Climate Change </vt:lpstr>
      <vt:lpstr>NEW  CCMP APPENDIX</vt:lpstr>
      <vt:lpstr>How do you learn more about the CCMP? </vt:lpstr>
      <vt:lpstr>The CCMP Technical Supplement</vt:lpstr>
      <vt:lpstr>25th Anniversary of BTNEP</vt:lpstr>
      <vt:lpstr>Goal of CCMP is to be sure we have a consensus agreement!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BTNEP Comprehensive Conservation Management Plan</dc:title>
  <dc:creator>susan</dc:creator>
  <cp:lastModifiedBy>susan</cp:lastModifiedBy>
  <cp:revision>48</cp:revision>
  <dcterms:created xsi:type="dcterms:W3CDTF">2015-08-04T12:23:15Z</dcterms:created>
  <dcterms:modified xsi:type="dcterms:W3CDTF">2015-08-06T00:16:53Z</dcterms:modified>
</cp:coreProperties>
</file>