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99" r:id="rId2"/>
    <p:sldId id="293" r:id="rId3"/>
    <p:sldId id="285" r:id="rId4"/>
    <p:sldId id="264" r:id="rId5"/>
    <p:sldId id="270" r:id="rId6"/>
    <p:sldId id="266" r:id="rId7"/>
    <p:sldId id="271" r:id="rId8"/>
    <p:sldId id="301" r:id="rId9"/>
    <p:sldId id="300" r:id="rId10"/>
    <p:sldId id="298" r:id="rId11"/>
    <p:sldId id="278" r:id="rId12"/>
    <p:sldId id="279" r:id="rId13"/>
    <p:sldId id="289" r:id="rId14"/>
    <p:sldId id="296" r:id="rId15"/>
    <p:sldId id="291" r:id="rId16"/>
    <p:sldId id="292" r:id="rId17"/>
    <p:sldId id="274" r:id="rId18"/>
    <p:sldId id="290" r:id="rId19"/>
    <p:sldId id="286" r:id="rId20"/>
    <p:sldId id="283" r:id="rId21"/>
    <p:sldId id="281" r:id="rId22"/>
    <p:sldId id="297" r:id="rId23"/>
    <p:sldId id="294" r:id="rId24"/>
    <p:sldId id="295" r:id="rId25"/>
    <p:sldId id="276" r:id="rId26"/>
    <p:sldId id="302" r:id="rId2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134" y="0"/>
            <a:ext cx="3038648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38DE01AE-A481-4E96-85B7-890F3165B933}" type="datetimeFigureOut">
              <a:rPr lang="en-US"/>
              <a:pPr/>
              <a:t>5/7/2015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8772378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134" y="8772378"/>
            <a:ext cx="3038648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F9D26B2C-1781-4DE0-8A03-C83428EA4E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2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134" y="0"/>
            <a:ext cx="3038648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Calibri" pitchFamily="34" charset="0"/>
              </a:defRPr>
            </a:lvl1pPr>
          </a:lstStyle>
          <a:p>
            <a:fld id="{30FF9139-3349-44BD-A82E-0130C1E23191}" type="datetimeFigureOut">
              <a:rPr lang="en-US"/>
              <a:pPr/>
              <a:t>5/7/2015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849" y="4387768"/>
            <a:ext cx="5608320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8772378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134" y="8772378"/>
            <a:ext cx="3038648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Calibri" pitchFamily="34" charset="0"/>
              </a:defRPr>
            </a:lvl1pPr>
          </a:lstStyle>
          <a:p>
            <a:fld id="{63F6D18E-5998-4746-BD72-9A2E4E13E77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26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 Grant developed a </a:t>
            </a:r>
            <a:r>
              <a:rPr lang="en-US" b="1" dirty="0" smtClean="0"/>
              <a:t>survey</a:t>
            </a:r>
            <a:r>
              <a:rPr lang="en-US" dirty="0" smtClean="0"/>
              <a:t> for teachers, informal educators and scientists/others</a:t>
            </a:r>
          </a:p>
          <a:p>
            <a:r>
              <a:rPr lang="en-US" dirty="0" smtClean="0"/>
              <a:t>Educators met twice at State of the Coast in June 2011 for group </a:t>
            </a:r>
            <a:r>
              <a:rPr lang="en-US" b="1" dirty="0" smtClean="0"/>
              <a:t>response</a:t>
            </a:r>
          </a:p>
          <a:p>
            <a:r>
              <a:rPr lang="en-US" dirty="0" smtClean="0"/>
              <a:t>Educators </a:t>
            </a:r>
            <a:r>
              <a:rPr lang="en-US" b="1" dirty="0" smtClean="0"/>
              <a:t>developed</a:t>
            </a:r>
            <a:r>
              <a:rPr lang="en-US" dirty="0" smtClean="0"/>
              <a:t> a lesson/activity list</a:t>
            </a:r>
          </a:p>
          <a:p>
            <a:r>
              <a:rPr lang="en-US" dirty="0" smtClean="0"/>
              <a:t>Educators </a:t>
            </a:r>
            <a:r>
              <a:rPr lang="en-US" b="1" dirty="0" smtClean="0"/>
              <a:t>submitted</a:t>
            </a:r>
            <a:r>
              <a:rPr lang="en-US" dirty="0" smtClean="0"/>
              <a:t> lessons to Sea Grant for review, revision and editing</a:t>
            </a:r>
          </a:p>
          <a:p>
            <a:r>
              <a:rPr lang="en-US" b="1" dirty="0" smtClean="0"/>
              <a:t>Conducted</a:t>
            </a:r>
            <a:r>
              <a:rPr lang="en-US" dirty="0" smtClean="0"/>
              <a:t> workshops  post spill 2011/2012 LSTA, SAME, NMEA, YWP, WETSHOP</a:t>
            </a:r>
          </a:p>
          <a:p>
            <a:r>
              <a:rPr lang="en-US" dirty="0" smtClean="0"/>
              <a:t>Sea Grant </a:t>
            </a:r>
            <a:r>
              <a:rPr lang="en-US" b="1" dirty="0" smtClean="0"/>
              <a:t>partnere</a:t>
            </a:r>
            <a:r>
              <a:rPr lang="en-US" dirty="0" smtClean="0"/>
              <a:t>d in three Gulf wide video conferences (funded)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6D18E-5998-4746-BD72-9A2E4E13E77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43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Activities: What</a:t>
            </a:r>
            <a:r>
              <a:rPr lang="en-US" baseline="0" dirty="0" smtClean="0"/>
              <a:t> are you Tasting?, Sea Turtle Rescue. Oil Fingerprinting,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6D18E-5998-4746-BD72-9A2E4E13E77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19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November 11, 2011</a:t>
            </a:r>
          </a:p>
          <a:p>
            <a:r>
              <a:rPr lang="en-US" dirty="0" smtClean="0"/>
              <a:t>Overview of the DH Oil Spill     </a:t>
            </a:r>
            <a:r>
              <a:rPr lang="en-US" sz="1050" dirty="0" smtClean="0"/>
              <a:t>Dr. Ed Overton</a:t>
            </a:r>
          </a:p>
          <a:p>
            <a:r>
              <a:rPr lang="en-US" dirty="0" smtClean="0"/>
              <a:t>The Role and Effects of Dispersants in an Oil Spill     </a:t>
            </a:r>
            <a:r>
              <a:rPr lang="en-US" sz="1050" dirty="0" smtClean="0"/>
              <a:t>Dr. Julie Anderson,  Sea Grant</a:t>
            </a:r>
          </a:p>
          <a:p>
            <a:r>
              <a:rPr lang="en-US" dirty="0" smtClean="0"/>
              <a:t>Assessing Seafood Safety after the 2010 Gulf Oil Spill       </a:t>
            </a:r>
            <a:r>
              <a:rPr lang="en-US" sz="1050" dirty="0" smtClean="0"/>
              <a:t>Dr. Lucina E. </a:t>
            </a:r>
            <a:r>
              <a:rPr lang="en-US" sz="1050" dirty="0" err="1" smtClean="0"/>
              <a:t>Lampila</a:t>
            </a:r>
            <a:endParaRPr lang="en-US" sz="1050" dirty="0" smtClean="0"/>
          </a:p>
          <a:p>
            <a:r>
              <a:rPr lang="en-US" sz="1200" dirty="0" smtClean="0"/>
              <a:t>Journey Home: The Recovery and Release of 200 Sea Turtles from the BP Oil Spill      </a:t>
            </a:r>
            <a:r>
              <a:rPr lang="en-US" sz="1050" dirty="0" smtClean="0"/>
              <a:t>Suzanne Smith, LA Marine Mammal &amp; Sea Turtle Rescue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6D18E-5998-4746-BD72-9A2E4E13E77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06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8FFCB-817D-487B-B159-D8C12E55C6CB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41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6D18E-5998-4746-BD72-9A2E4E13E77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44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Tricia LeBlanc and I presented oil spill lessons at</a:t>
            </a:r>
          </a:p>
          <a:p>
            <a:r>
              <a:rPr lang="en-US" dirty="0" smtClean="0"/>
              <a:t>NMEA in Boston and answered questions at a general assembly</a:t>
            </a:r>
          </a:p>
          <a:p>
            <a:r>
              <a:rPr lang="en-US" dirty="0" smtClean="0"/>
              <a:t>For the members of the conference and video conference </a:t>
            </a:r>
            <a:r>
              <a:rPr lang="en-US" dirty="0" err="1" smtClean="0"/>
              <a:t>presente</a:t>
            </a:r>
            <a:r>
              <a:rPr lang="en-US" dirty="0" smtClean="0"/>
              <a:t> </a:t>
            </a:r>
            <a:r>
              <a:rPr lang="en-US" dirty="0" err="1" smtClean="0"/>
              <a:t>dther</a:t>
            </a:r>
            <a:r>
              <a:rPr lang="en-US" dirty="0" smtClean="0"/>
              <a:t> 42 participates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6D18E-5998-4746-BD72-9A2E4E13E77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84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 Grant developed a </a:t>
            </a:r>
            <a:r>
              <a:rPr lang="en-US" b="1" dirty="0" smtClean="0"/>
              <a:t>survey</a:t>
            </a:r>
            <a:r>
              <a:rPr lang="en-US" dirty="0" smtClean="0"/>
              <a:t> for teachers, informal educators and scientists/others</a:t>
            </a:r>
          </a:p>
          <a:p>
            <a:r>
              <a:rPr lang="en-US" dirty="0" smtClean="0"/>
              <a:t>Educators met twice at State of the Coast in June 2011 for group </a:t>
            </a:r>
            <a:r>
              <a:rPr lang="en-US" b="1" dirty="0" smtClean="0"/>
              <a:t>response</a:t>
            </a:r>
          </a:p>
          <a:p>
            <a:r>
              <a:rPr lang="en-US" dirty="0" smtClean="0"/>
              <a:t>Educators </a:t>
            </a:r>
            <a:r>
              <a:rPr lang="en-US" b="1" dirty="0" smtClean="0"/>
              <a:t>developed</a:t>
            </a:r>
            <a:r>
              <a:rPr lang="en-US" dirty="0" smtClean="0"/>
              <a:t> a lesson/activity list</a:t>
            </a:r>
          </a:p>
          <a:p>
            <a:r>
              <a:rPr lang="en-US" dirty="0" smtClean="0"/>
              <a:t>Educators </a:t>
            </a:r>
            <a:r>
              <a:rPr lang="en-US" b="1" dirty="0" smtClean="0"/>
              <a:t>submitted</a:t>
            </a:r>
            <a:r>
              <a:rPr lang="en-US" dirty="0" smtClean="0"/>
              <a:t> lessons to Sea Grant for review, revision and editing</a:t>
            </a:r>
          </a:p>
          <a:p>
            <a:r>
              <a:rPr lang="en-US" b="1" dirty="0" smtClean="0"/>
              <a:t>Conducted</a:t>
            </a:r>
            <a:r>
              <a:rPr lang="en-US" dirty="0" smtClean="0"/>
              <a:t> workshops  post spill 2011/2012 LSTA, SAME, NMEA, YWP, WETSHOP</a:t>
            </a:r>
          </a:p>
          <a:p>
            <a:r>
              <a:rPr lang="en-US" dirty="0" smtClean="0"/>
              <a:t>Sea Grant </a:t>
            </a:r>
            <a:r>
              <a:rPr lang="en-US" b="1" dirty="0" smtClean="0"/>
              <a:t>partnere</a:t>
            </a:r>
            <a:r>
              <a:rPr lang="en-US" dirty="0" smtClean="0"/>
              <a:t>d in three Gulf wide video conferences (funded)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6D18E-5998-4746-BD72-9A2E4E13E77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43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LSTA SAME NMEA YWP WETSHOP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4B560-1DE0-4E58-A11D-ECE810F8E83D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56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3366FF"/>
                </a:solidFill>
                <a:latin typeface="Calibri" pitchFamily="34" charset="0"/>
              </a:rPr>
              <a:t>Fate </a:t>
            </a:r>
            <a:r>
              <a:rPr lang="en-US" sz="1200" b="1" dirty="0" smtClean="0">
                <a:solidFill>
                  <a:srgbClr val="0066FF"/>
                </a:solidFill>
                <a:latin typeface="Calibri" pitchFamily="34" charset="0"/>
              </a:rPr>
              <a:t>of</a:t>
            </a:r>
            <a:r>
              <a:rPr lang="en-US" sz="1200" b="1" dirty="0" smtClean="0">
                <a:solidFill>
                  <a:srgbClr val="3366FF"/>
                </a:solidFill>
                <a:latin typeface="Calibri" pitchFamily="34" charset="0"/>
              </a:rPr>
              <a:t> Oil in the Sea (chemistry, physical science)</a:t>
            </a:r>
          </a:p>
          <a:p>
            <a:pPr indent="103188" eaLnBrk="0" hangingPunct="0"/>
            <a:r>
              <a:rPr lang="en-US" sz="1200" b="1" dirty="0" smtClean="0">
                <a:solidFill>
                  <a:srgbClr val="3366FF"/>
                </a:solidFill>
                <a:latin typeface="Calibri" pitchFamily="34" charset="0"/>
              </a:rPr>
              <a:t>6-8  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b="1" dirty="0" smtClean="0">
                <a:solidFill>
                  <a:srgbClr val="3366FF"/>
                </a:solidFill>
                <a:latin typeface="Calibri" pitchFamily="34" charset="0"/>
              </a:rPr>
              <a:t>   GOM Seafloor topography &amp; currents, (geology, physical science)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Short Graphic (math skills) 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  <a:cs typeface="Arial" charset="0"/>
              </a:rPr>
              <a:t>  Fate of Oil in the Sea (chemistry, physical science)</a:t>
            </a: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Resources at Risk ESI, (environmental science, management)  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Gulf Circulation and Oil Spills, (physical science) 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GOM Seafloor topography &amp; currents, (geology, physical science)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ESI: Reading an environmental resources map, (Geography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Fisheries Economics and Oil Spills (Economics)		</a:t>
            </a: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Oil Inputs into the Sea (chemistry, human impacts)				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Wetland Impacts Graphic, (ecology) </a:t>
            </a:r>
            <a:endParaRPr lang="en-US" sz="1200" dirty="0" smtClean="0">
              <a:cs typeface="Arial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D599F-657E-46C5-BE1E-ACCFB3BE8DD3}" type="slidenum">
              <a:rPr lang="en-US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3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(met twice at State of the Coast Conference)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E3F72-F387-46D8-A055-D0E8CD1D1E2B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0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Response from 41 parishes</a:t>
            </a:r>
            <a:r>
              <a:rPr lang="en-US" baseline="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Highest participation EBR, St Tammany, Jefferson, Tangipahoa, Lafayette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DD5FA-B560-4BDD-BD7F-FBF812A21D65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5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The</a:t>
            </a:r>
            <a:r>
              <a:rPr lang="en-US" baseline="0" dirty="0" smtClean="0"/>
              <a:t> results of the survey were shared at the GOMA meeting in January 2011</a:t>
            </a: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8317A-98A8-4D8C-9681-F48326F37FCF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1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55087-3302-403F-876B-C934C6C582F5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51406-E37A-448B-8239-22B2EB6A74DB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14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3366FF"/>
                </a:solidFill>
                <a:latin typeface="Calibri" pitchFamily="34" charset="0"/>
              </a:rPr>
              <a:t>Fate </a:t>
            </a:r>
            <a:r>
              <a:rPr lang="en-US" sz="1200" b="1" dirty="0" smtClean="0">
                <a:solidFill>
                  <a:srgbClr val="0066FF"/>
                </a:solidFill>
                <a:latin typeface="Calibri" pitchFamily="34" charset="0"/>
              </a:rPr>
              <a:t>of</a:t>
            </a:r>
            <a:r>
              <a:rPr lang="en-US" sz="1200" b="1" dirty="0" smtClean="0">
                <a:solidFill>
                  <a:srgbClr val="3366FF"/>
                </a:solidFill>
                <a:latin typeface="Calibri" pitchFamily="34" charset="0"/>
              </a:rPr>
              <a:t> Oil in the Sea (chemistry, physical science)</a:t>
            </a:r>
          </a:p>
          <a:p>
            <a:pPr indent="103188" eaLnBrk="0" hangingPunct="0"/>
            <a:r>
              <a:rPr lang="en-US" sz="1200" b="1" dirty="0" smtClean="0">
                <a:solidFill>
                  <a:srgbClr val="3366FF"/>
                </a:solidFill>
                <a:latin typeface="Calibri" pitchFamily="34" charset="0"/>
              </a:rPr>
              <a:t>6-8  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b="1" dirty="0" smtClean="0">
                <a:solidFill>
                  <a:srgbClr val="3366FF"/>
                </a:solidFill>
                <a:latin typeface="Calibri" pitchFamily="34" charset="0"/>
              </a:rPr>
              <a:t>   GOM Seafloor topography &amp; currents, (geology, physical science)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Short Graphic (math skills) 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  <a:cs typeface="Arial" charset="0"/>
              </a:rPr>
              <a:t>  Fate of Oil in the Sea (chemistry, physical science)</a:t>
            </a: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Resources at Risk ESI, (environmental science, management)  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Gulf Circulation and Oil Spills, (physical science) 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GOM Seafloor topography &amp; currents, (geology, physical science)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ESI: Reading an environmental resources map, (Geography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Fisheries Economics and Oil Spills (Economics)		</a:t>
            </a: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Oil Inputs into the Sea (chemistry, human impacts)				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Wetland Impacts Graphic, (ecology) </a:t>
            </a:r>
            <a:endParaRPr lang="en-US" sz="1200" dirty="0" smtClean="0">
              <a:cs typeface="Arial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D599F-657E-46C5-BE1E-ACCFB3BE8DD3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45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3366FF"/>
                </a:solidFill>
                <a:latin typeface="Calibri" pitchFamily="34" charset="0"/>
              </a:rPr>
              <a:t>Fate </a:t>
            </a:r>
            <a:r>
              <a:rPr lang="en-US" sz="1200" b="1" dirty="0" smtClean="0">
                <a:solidFill>
                  <a:srgbClr val="0066FF"/>
                </a:solidFill>
                <a:latin typeface="Calibri" pitchFamily="34" charset="0"/>
              </a:rPr>
              <a:t>of</a:t>
            </a:r>
            <a:r>
              <a:rPr lang="en-US" sz="1200" b="1" dirty="0" smtClean="0">
                <a:solidFill>
                  <a:srgbClr val="3366FF"/>
                </a:solidFill>
                <a:latin typeface="Calibri" pitchFamily="34" charset="0"/>
              </a:rPr>
              <a:t> Oil in the Sea (chemistry, physical science)</a:t>
            </a:r>
          </a:p>
          <a:p>
            <a:pPr indent="103188" eaLnBrk="0" hangingPunct="0"/>
            <a:r>
              <a:rPr lang="en-US" sz="1200" b="1" dirty="0" smtClean="0">
                <a:solidFill>
                  <a:srgbClr val="3366FF"/>
                </a:solidFill>
                <a:latin typeface="Calibri" pitchFamily="34" charset="0"/>
              </a:rPr>
              <a:t>6-8  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b="1" dirty="0" smtClean="0">
                <a:solidFill>
                  <a:srgbClr val="3366FF"/>
                </a:solidFill>
                <a:latin typeface="Calibri" pitchFamily="34" charset="0"/>
              </a:rPr>
              <a:t>   GOM Seafloor topography &amp; currents, (geology, physical science)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Short Graphic (math skills) 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  <a:cs typeface="Arial" charset="0"/>
              </a:rPr>
              <a:t>  Fate of Oil in the Sea (chemistry, physical science)</a:t>
            </a: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Resources at Risk ESI, (environmental science, management)  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Gulf Circulation and Oil Spills, (physical science) 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GOM Seafloor topography &amp; currents, (geology, physical science)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ESI: Reading an environmental resources map, (Geography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Fisheries Economics and Oil Spills (Economics)		</a:t>
            </a: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Oil Inputs into the Sea (chemistry, human impacts)				</a:t>
            </a:r>
            <a:endParaRPr lang="en-US" sz="1200" dirty="0" smtClean="0">
              <a:cs typeface="Arial" charset="0"/>
            </a:endParaRPr>
          </a:p>
          <a:p>
            <a:pPr indent="103188" eaLnBrk="0" hangingPunct="0"/>
            <a:r>
              <a:rPr lang="en-US" sz="1200" dirty="0" smtClean="0">
                <a:latin typeface="Calibri" pitchFamily="34" charset="0"/>
              </a:rPr>
              <a:t>  Wetland Impacts Graphic, (ecology) </a:t>
            </a:r>
            <a:endParaRPr lang="en-US" sz="1200" dirty="0" smtClean="0">
              <a:cs typeface="Arial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D599F-657E-46C5-BE1E-ACCFB3BE8DD3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51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</a:t>
            </a:r>
            <a:r>
              <a:rPr lang="en-US" baseline="0" dirty="0" smtClean="0"/>
              <a:t> activities  </a:t>
            </a:r>
            <a:r>
              <a:rPr lang="en-US" dirty="0" smtClean="0"/>
              <a:t>Tasting, oil and water mix, oil fingerprinting, Sea Turtle Round up)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6D18E-5998-4746-BD72-9A2E4E13E77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6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5DB2B-7C8C-4666-A7C9-DA4C10A7CB77}" type="datetimeFigureOut">
              <a:rPr lang="en-US"/>
              <a:pPr>
                <a:defRPr/>
              </a:pPr>
              <a:t>5/7/2015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01296-0903-4223-9032-CDAA4E60D1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BC3A-70AC-4ED6-BEE1-B40B02E2557A}" type="datetimeFigureOut">
              <a:rPr lang="en-US"/>
              <a:pPr>
                <a:defRPr/>
              </a:pPr>
              <a:t>5/7/2015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7576-58DC-445F-BC5D-5F38DCDCE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EEC45-87FA-4DAF-8E82-067C19160346}" type="datetimeFigureOut">
              <a:rPr lang="en-US"/>
              <a:pPr>
                <a:defRPr/>
              </a:pPr>
              <a:t>5/7/2015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1D2F-B00B-4942-979C-2FE690BE9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739B5-B082-4FC0-936E-A4CF3059919F}" type="datetimeFigureOut">
              <a:rPr lang="en-US"/>
              <a:pPr>
                <a:defRPr/>
              </a:pPr>
              <a:t>5/7/2015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ADB7-EBA8-49BD-96CC-92B1510541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8D361-E888-4FA4-8F20-D8440BA052FF}" type="datetimeFigureOut">
              <a:rPr lang="en-US"/>
              <a:pPr>
                <a:defRPr/>
              </a:pPr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7C340-AB85-4C42-88DF-283E1D9009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C1A0-BD48-4E68-BC8D-980138BA7C1F}" type="datetimeFigureOut">
              <a:rPr lang="en-US"/>
              <a:pPr>
                <a:defRPr/>
              </a:pPr>
              <a:t>5/7/2015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B6AC8-6B51-4ACB-90A6-BED5D4DF39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F544-026E-4EA1-9792-B9074578344C}" type="datetimeFigureOut">
              <a:rPr lang="en-US"/>
              <a:pPr>
                <a:defRPr/>
              </a:pPr>
              <a:t>5/7/2015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65267-856F-4750-998E-7B9546B92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BA98-DA56-4243-AA22-97F1CFB4ECDD}" type="datetimeFigureOut">
              <a:rPr lang="en-US"/>
              <a:pPr>
                <a:defRPr/>
              </a:pPr>
              <a:t>5/7/2015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C404F-B569-4F08-B4CB-6EE73403F7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7D2F3-08BF-42BA-9BD9-A92017390BA8}" type="datetimeFigureOut">
              <a:rPr lang="en-US"/>
              <a:pPr>
                <a:defRPr/>
              </a:pPr>
              <a:t>5/7/2015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7EC68-7A5F-4B3C-830F-01B12C954C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61AD4-6073-4143-A0E3-2F6B59C47BFD}" type="datetimeFigureOut">
              <a:rPr lang="en-US"/>
              <a:pPr>
                <a:defRPr/>
              </a:pPr>
              <a:t>5/7/2015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26F9F-094C-4F37-AF9D-EDA440A963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48FAF-3EED-47BC-9C94-35663D93CF4A}" type="datetimeFigureOut">
              <a:rPr lang="en-US"/>
              <a:pPr>
                <a:defRPr/>
              </a:pPr>
              <a:t>5/7/2015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996E0-5DE1-40AE-8286-B0E98CC011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68D8A2-7411-4038-AFBC-48C2A2D5E0C9}" type="datetimeFigureOut">
              <a:rPr lang="en-US"/>
              <a:pPr>
                <a:defRPr/>
              </a:pPr>
              <a:t>5/7/2015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8E988F-86F7-4571-9E96-28C82636A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lindst@lsu.edu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229600" cy="1143000"/>
          </a:xfrm>
        </p:spPr>
        <p:txBody>
          <a:bodyPr/>
          <a:lstStyle/>
          <a:p>
            <a:r>
              <a:rPr lang="en-US" dirty="0" smtClean="0"/>
              <a:t>Louisiana</a:t>
            </a:r>
            <a:br>
              <a:rPr lang="en-US" dirty="0" smtClean="0"/>
            </a:br>
            <a:r>
              <a:rPr lang="en-US" dirty="0" smtClean="0"/>
              <a:t>Oil Spill Response</a:t>
            </a:r>
            <a:br>
              <a:rPr lang="en-US" dirty="0" smtClean="0"/>
            </a:br>
            <a:r>
              <a:rPr lang="en-US" dirty="0" smtClean="0"/>
              <a:t>Education Community</a:t>
            </a:r>
            <a:endParaRPr lang="en-US" dirty="0"/>
          </a:p>
        </p:txBody>
      </p:sp>
      <p:pic>
        <p:nvPicPr>
          <p:cNvPr id="4" name="Picture 1" descr="C:\Documents and Settings\Dianne\Desktop\NFC Pics\SG Logo BW Transparent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0"/>
            <a:ext cx="1292629" cy="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4876800"/>
            <a:ext cx="36173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Dianne Lindstedt</a:t>
            </a:r>
          </a:p>
          <a:p>
            <a:pPr algn="r"/>
            <a:r>
              <a:rPr lang="en-US" dirty="0" smtClean="0"/>
              <a:t>Louisiana Sea Grant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  <a:hlinkClick r:id="rId3"/>
              </a:rPr>
              <a:t>dlindst@lsu.edu</a:t>
            </a:r>
            <a:endParaRPr lang="en-US" dirty="0" smtClean="0">
              <a:solidFill>
                <a:srgbClr val="0070C0"/>
              </a:solidFill>
            </a:endParaRPr>
          </a:p>
          <a:p>
            <a:pPr algn="r"/>
            <a:r>
              <a:rPr lang="en-US" dirty="0" smtClean="0"/>
              <a:t>BTNEP Management Conference</a:t>
            </a:r>
          </a:p>
          <a:p>
            <a:pPr algn="r"/>
            <a:r>
              <a:rPr lang="en-US" dirty="0" smtClean="0"/>
              <a:t>May 7,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Three oil spill sessions at LSTA November 2010</a:t>
            </a:r>
          </a:p>
          <a:p>
            <a:r>
              <a:rPr lang="en-US" dirty="0" smtClean="0"/>
              <a:t> Professional Development at SAME November 2010</a:t>
            </a:r>
          </a:p>
          <a:p>
            <a:r>
              <a:rPr lang="en-US" dirty="0" smtClean="0"/>
              <a:t> Oil Spill session and forum at NMEA  June 2011</a:t>
            </a:r>
          </a:p>
          <a:p>
            <a:r>
              <a:rPr lang="en-US" dirty="0" smtClean="0"/>
              <a:t> Environmental Education Symposium February 2011</a:t>
            </a:r>
          </a:p>
          <a:p>
            <a:r>
              <a:rPr lang="en-US" dirty="0"/>
              <a:t> </a:t>
            </a:r>
            <a:r>
              <a:rPr lang="en-US" dirty="0" smtClean="0"/>
              <a:t>WETSHOP 2011 to present</a:t>
            </a:r>
          </a:p>
          <a:p>
            <a:r>
              <a:rPr lang="en-US" dirty="0" smtClean="0"/>
              <a:t> Youth Wetland Programming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25" y="40386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Oil Spill Video 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89437"/>
          </a:xfrm>
        </p:spPr>
        <p:txBody>
          <a:bodyPr/>
          <a:lstStyle/>
          <a:p>
            <a:r>
              <a:rPr lang="en-US" dirty="0" smtClean="0"/>
              <a:t>Teacher Video Conferences on April 2011 and January 2012 at ten Gulf locations.</a:t>
            </a:r>
          </a:p>
          <a:p>
            <a:r>
              <a:rPr lang="en-US" dirty="0" smtClean="0"/>
              <a:t>Three sites in Alabama, Louisiana and Mississippi and one in Florida panhandle.</a:t>
            </a:r>
          </a:p>
          <a:p>
            <a:r>
              <a:rPr lang="en-US" dirty="0" smtClean="0"/>
              <a:t>LSU, Aquarium and Bossier City Education Center</a:t>
            </a:r>
          </a:p>
          <a:p>
            <a:r>
              <a:rPr lang="en-US" dirty="0" smtClean="0"/>
              <a:t>One presenter from each state </a:t>
            </a:r>
          </a:p>
          <a:p>
            <a:r>
              <a:rPr lang="en-US" dirty="0" smtClean="0"/>
              <a:t>Classroom activities after the conference 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LA Activities</a:t>
            </a:r>
            <a:r>
              <a:rPr lang="en-US" sz="2800" dirty="0"/>
              <a:t>:  What are you tasting? </a:t>
            </a:r>
            <a:r>
              <a:rPr lang="en-US" sz="2800" dirty="0" smtClean="0"/>
              <a:t>Sea Turtle Rescue, Oil </a:t>
            </a:r>
            <a:r>
              <a:rPr lang="en-US" sz="2800" dirty="0"/>
              <a:t>and Water Mix, Oil Fingerprinting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278880"/>
            <a:ext cx="159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NOAA funded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Topics for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of Marine </a:t>
            </a:r>
            <a:r>
              <a:rPr lang="en-US" dirty="0"/>
              <a:t>M</a:t>
            </a:r>
            <a:r>
              <a:rPr lang="en-US" dirty="0" smtClean="0"/>
              <a:t>ammals &amp; Sea Turtles</a:t>
            </a:r>
            <a:r>
              <a:rPr lang="en-US" sz="1200" dirty="0"/>
              <a:t> </a:t>
            </a:r>
            <a:r>
              <a:rPr lang="en-US" sz="1200" dirty="0" smtClean="0"/>
              <a:t>( Dr. Frank Hernandez, AL)</a:t>
            </a:r>
            <a:endParaRPr lang="en-US" dirty="0" smtClean="0"/>
          </a:p>
          <a:p>
            <a:r>
              <a:rPr lang="en-US" dirty="0" smtClean="0"/>
              <a:t>Impacts on the Marine Environment  </a:t>
            </a:r>
            <a:r>
              <a:rPr lang="en-US" sz="1200" dirty="0" smtClean="0"/>
              <a:t>(Barbara Albrecht, FL)</a:t>
            </a:r>
          </a:p>
          <a:p>
            <a:r>
              <a:rPr lang="en-US" dirty="0" smtClean="0"/>
              <a:t>Seafood Safety* </a:t>
            </a:r>
            <a:r>
              <a:rPr lang="en-US" sz="1200" dirty="0" smtClean="0"/>
              <a:t>(Dr. Julie Anderson, LA)</a:t>
            </a:r>
          </a:p>
          <a:p>
            <a:r>
              <a:rPr lang="en-US" i="1" dirty="0" smtClean="0"/>
              <a:t>Sargassum</a:t>
            </a:r>
            <a:r>
              <a:rPr lang="en-US" dirty="0" smtClean="0"/>
              <a:t> Communities in the Gulf </a:t>
            </a:r>
            <a:r>
              <a:rPr lang="en-US" sz="1200" dirty="0" smtClean="0"/>
              <a:t>(Dr. </a:t>
            </a:r>
            <a:r>
              <a:rPr lang="en-US" sz="1200" dirty="0" err="1" smtClean="0"/>
              <a:t>Mobi</a:t>
            </a:r>
            <a:r>
              <a:rPr lang="en-US" sz="1200" dirty="0" smtClean="0"/>
              <a:t> </a:t>
            </a:r>
            <a:r>
              <a:rPr lang="en-US" sz="1200" dirty="0" err="1" smtClean="0"/>
              <a:t>Solangi</a:t>
            </a:r>
            <a:r>
              <a:rPr lang="en-US" sz="1200" dirty="0" smtClean="0"/>
              <a:t>, MS)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dirty="0" smtClean="0"/>
              <a:t>Oil Pollution 101 </a:t>
            </a:r>
            <a:r>
              <a:rPr lang="en-US" sz="1200" dirty="0" smtClean="0"/>
              <a:t>(Dr. Julia Lytle, MS)</a:t>
            </a:r>
          </a:p>
          <a:p>
            <a:r>
              <a:rPr lang="en-US" dirty="0" smtClean="0"/>
              <a:t>The Role and Effects of Dispersants* </a:t>
            </a:r>
            <a:r>
              <a:rPr lang="en-US" sz="1200" dirty="0"/>
              <a:t>(Dr. Julie Anderson, LA</a:t>
            </a:r>
            <a:r>
              <a:rPr lang="en-US" sz="1200" dirty="0" smtClean="0"/>
              <a:t>)</a:t>
            </a:r>
            <a:endParaRPr lang="en-US" dirty="0" smtClean="0"/>
          </a:p>
          <a:p>
            <a:r>
              <a:rPr lang="en-US" dirty="0" smtClean="0"/>
              <a:t>Birdlife Response to the DWH Oil Spill </a:t>
            </a:r>
            <a:r>
              <a:rPr lang="en-US" sz="1200" dirty="0" smtClean="0"/>
              <a:t>(Dr. Mark </a:t>
            </a:r>
            <a:r>
              <a:rPr lang="en-US" sz="1200" dirty="0" err="1" smtClean="0"/>
              <a:t>Woodrey</a:t>
            </a:r>
            <a:r>
              <a:rPr lang="en-US" sz="1200" dirty="0" smtClean="0"/>
              <a:t>, AL)</a:t>
            </a:r>
          </a:p>
          <a:p>
            <a:r>
              <a:rPr lang="en-US" dirty="0"/>
              <a:t>T</a:t>
            </a:r>
            <a:r>
              <a:rPr lang="en-US" dirty="0" smtClean="0"/>
              <a:t>oxicity, Risk, Bioavailability and </a:t>
            </a:r>
            <a:r>
              <a:rPr lang="en-US" dirty="0"/>
              <a:t>B</a:t>
            </a:r>
            <a:r>
              <a:rPr lang="en-US" dirty="0" smtClean="0"/>
              <a:t>iodegradation         </a:t>
            </a:r>
            <a:r>
              <a:rPr lang="en-US" sz="1200" dirty="0" smtClean="0"/>
              <a:t>(Dr. Richard Snyder, FL)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229600" cy="1143000"/>
          </a:xfrm>
        </p:spPr>
        <p:txBody>
          <a:bodyPr/>
          <a:lstStyle/>
          <a:p>
            <a:r>
              <a:rPr lang="en-US" dirty="0" smtClean="0"/>
              <a:t>Video Conference for Louisiana Community Forum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389437"/>
          </a:xfrm>
        </p:spPr>
        <p:txBody>
          <a:bodyPr/>
          <a:lstStyle/>
          <a:p>
            <a:r>
              <a:rPr lang="en-US" dirty="0" smtClean="0"/>
              <a:t>Sites: LSU, Aquarium of the Americas and SciPort</a:t>
            </a:r>
          </a:p>
          <a:p>
            <a:r>
              <a:rPr lang="en-US" dirty="0" smtClean="0"/>
              <a:t>53 participants at all sites and 20 online</a:t>
            </a:r>
          </a:p>
          <a:p>
            <a:pPr marL="0" indent="0">
              <a:buNone/>
            </a:pPr>
            <a:r>
              <a:rPr lang="en-US" b="1" dirty="0" smtClean="0"/>
              <a:t>Topics</a:t>
            </a:r>
          </a:p>
          <a:p>
            <a:r>
              <a:rPr lang="en-US" dirty="0" smtClean="0"/>
              <a:t>Overview of the DH Oil Spill </a:t>
            </a:r>
            <a:r>
              <a:rPr lang="en-US" sz="1400" dirty="0" smtClean="0"/>
              <a:t>(Dr. Ed Overton, LSU)</a:t>
            </a:r>
          </a:p>
          <a:p>
            <a:r>
              <a:rPr lang="en-US" dirty="0" smtClean="0"/>
              <a:t>The Role and Effects of Dispersants </a:t>
            </a:r>
            <a:r>
              <a:rPr lang="en-US" sz="1400" dirty="0" smtClean="0"/>
              <a:t>(Dr. Julie Anderson, LSU)</a:t>
            </a:r>
          </a:p>
          <a:p>
            <a:r>
              <a:rPr lang="en-US" dirty="0" smtClean="0"/>
              <a:t>Assessing Seafood Safety after the Spill </a:t>
            </a:r>
            <a:r>
              <a:rPr lang="en-US" sz="1400" dirty="0" smtClean="0"/>
              <a:t>(Lucina </a:t>
            </a:r>
            <a:r>
              <a:rPr lang="en-US" sz="1400" dirty="0" err="1" smtClean="0"/>
              <a:t>Lampila</a:t>
            </a:r>
            <a:r>
              <a:rPr lang="en-US" sz="1400" dirty="0" smtClean="0"/>
              <a:t>, LSU)</a:t>
            </a:r>
          </a:p>
          <a:p>
            <a:r>
              <a:rPr lang="en-US" dirty="0" smtClean="0"/>
              <a:t>The Recovery and Release of 200 Sea Turtles </a:t>
            </a:r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</a:t>
            </a:r>
            <a:r>
              <a:rPr lang="en-US" sz="1400" dirty="0" smtClean="0"/>
              <a:t>  (Suzanne Smith, Audubon Aquarium)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400" b="1" dirty="0" smtClean="0"/>
              <a:t>Activities:  </a:t>
            </a:r>
            <a:r>
              <a:rPr lang="en-US" sz="2400" dirty="0" smtClean="0"/>
              <a:t>What are you Tasting? Oil and Water Mix, Oil Fingerprinting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205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512 teachers   </a:t>
            </a:r>
          </a:p>
          <a:p>
            <a:r>
              <a:rPr lang="en-US" dirty="0" smtClean="0"/>
              <a:t>17-34,000 students </a:t>
            </a:r>
            <a:r>
              <a:rPr lang="en-US" dirty="0" err="1" smtClean="0"/>
              <a:t>Gulfwide</a:t>
            </a:r>
            <a:r>
              <a:rPr lang="en-US" dirty="0" smtClean="0"/>
              <a:t> ~5,250-10,300 from Louisiana </a:t>
            </a:r>
          </a:p>
          <a:p>
            <a:r>
              <a:rPr lang="en-US" dirty="0" smtClean="0"/>
              <a:t>73 other participants</a:t>
            </a:r>
          </a:p>
          <a:p>
            <a:r>
              <a:rPr lang="en-US" dirty="0" smtClean="0"/>
              <a:t>Pre and post tests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343400"/>
            <a:ext cx="2667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Lagniappe: </a:t>
            </a:r>
            <a:br>
              <a:rPr lang="en-US" dirty="0" smtClean="0"/>
            </a:br>
            <a:r>
              <a:rPr lang="en-US" dirty="0" smtClean="0"/>
              <a:t>Youth Summer Camps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437"/>
          </a:xfrm>
        </p:spPr>
        <p:txBody>
          <a:bodyPr/>
          <a:lstStyle/>
          <a:p>
            <a:r>
              <a:rPr lang="en-US" dirty="0" smtClean="0"/>
              <a:t>To encourage integration of oil spill education in summer camps from NOAA grant</a:t>
            </a:r>
          </a:p>
          <a:p>
            <a:endParaRPr lang="en-US" dirty="0" smtClean="0"/>
          </a:p>
          <a:p>
            <a:r>
              <a:rPr lang="en-US" dirty="0" smtClean="0"/>
              <a:t>Lead Camp                                                           LUMCON</a:t>
            </a:r>
          </a:p>
          <a:p>
            <a:r>
              <a:rPr lang="en-US" dirty="0" smtClean="0"/>
              <a:t>Minority Awareness  in the Geosciences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Program   UNO </a:t>
            </a:r>
            <a:r>
              <a:rPr lang="en-US" dirty="0"/>
              <a:t>PIES </a:t>
            </a:r>
            <a:endParaRPr lang="en-US" dirty="0" smtClean="0"/>
          </a:p>
          <a:p>
            <a:r>
              <a:rPr lang="en-US" dirty="0" smtClean="0"/>
              <a:t>Aquakids Youth Volunteer Program                            Aquarium of the America’s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26853"/>
            <a:ext cx="1981200" cy="29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229600" cy="4389437"/>
          </a:xfrm>
        </p:spPr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i="1" dirty="0"/>
              <a:t>I feel like I had a big light bulb come on.  It is amazing how everything is affected by everything else.  Now I know more than anyone I fish with about the environment.  Wait till I show off.” 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Noah</a:t>
            </a:r>
            <a:r>
              <a:rPr lang="en-US" dirty="0"/>
              <a:t>, LEAD </a:t>
            </a:r>
            <a:r>
              <a:rPr lang="en-US" dirty="0" smtClean="0"/>
              <a:t>Camp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23612"/>
            <a:ext cx="1981199" cy="295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Thank You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Dianne Lindstedt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dlindst@lsu.edu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Louisiana Sea Grant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May 15,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61290"/>
            <a:ext cx="1603892" cy="1117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83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Lessons/Activities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389437"/>
          </a:xfrm>
        </p:spPr>
        <p:txBody>
          <a:bodyPr/>
          <a:lstStyle/>
          <a:p>
            <a:pPr indent="103188"/>
            <a:r>
              <a:rPr lang="en-US" sz="2200" dirty="0" smtClean="0">
                <a:latin typeface="Calibri" pitchFamily="34" charset="0"/>
              </a:rPr>
              <a:t> Wetland </a:t>
            </a:r>
            <a:r>
              <a:rPr lang="en-US" sz="2200" dirty="0">
                <a:latin typeface="Calibri" pitchFamily="34" charset="0"/>
              </a:rPr>
              <a:t>Webs after an Oil Spill (ecology)</a:t>
            </a:r>
            <a:endParaRPr lang="en-US" sz="2200" dirty="0">
              <a:cs typeface="Arial" charset="0"/>
            </a:endParaRPr>
          </a:p>
          <a:p>
            <a:pPr indent="103188"/>
            <a:r>
              <a:rPr lang="en-US" sz="2200" dirty="0" smtClean="0">
                <a:latin typeface="Calibri" pitchFamily="34" charset="0"/>
              </a:rPr>
              <a:t> Sea </a:t>
            </a:r>
            <a:r>
              <a:rPr lang="en-US" sz="2200" dirty="0">
                <a:latin typeface="Calibri" pitchFamily="34" charset="0"/>
              </a:rPr>
              <a:t>Turtle Rescue Round </a:t>
            </a:r>
            <a:r>
              <a:rPr lang="en-US" sz="2200" dirty="0" smtClean="0">
                <a:latin typeface="Calibri" pitchFamily="34" charset="0"/>
              </a:rPr>
              <a:t>Up </a:t>
            </a:r>
            <a:r>
              <a:rPr lang="en-US" sz="2200" dirty="0">
                <a:latin typeface="Calibri" pitchFamily="34" charset="0"/>
              </a:rPr>
              <a:t>(biology/zoology) </a:t>
            </a:r>
            <a:endParaRPr lang="en-US" sz="2200" dirty="0">
              <a:cs typeface="Arial" charset="0"/>
            </a:endParaRPr>
          </a:p>
          <a:p>
            <a:pPr indent="103188"/>
            <a:r>
              <a:rPr lang="en-US" sz="2200" dirty="0" smtClean="0">
                <a:latin typeface="Calibri" pitchFamily="34" charset="0"/>
                <a:cs typeface="Arial" charset="0"/>
              </a:rPr>
              <a:t> What </a:t>
            </a:r>
            <a:r>
              <a:rPr lang="en-US" sz="2200" dirty="0">
                <a:latin typeface="Calibri" pitchFamily="34" charset="0"/>
                <a:cs typeface="Arial" charset="0"/>
              </a:rPr>
              <a:t>are you Tasting ? (chemistry, food science, seafood tainting</a:t>
            </a:r>
            <a:r>
              <a:rPr lang="en-US" sz="2200" dirty="0" smtClean="0">
                <a:latin typeface="Calibri" pitchFamily="34" charset="0"/>
                <a:cs typeface="Arial" charset="0"/>
              </a:rPr>
              <a:t>)</a:t>
            </a:r>
            <a:endParaRPr lang="en-US" sz="2200" dirty="0">
              <a:cs typeface="Arial" charset="0"/>
            </a:endParaRPr>
          </a:p>
          <a:p>
            <a:pPr indent="103188"/>
            <a:r>
              <a:rPr lang="en-US" sz="2200" dirty="0" smtClean="0">
                <a:latin typeface="Calibri" pitchFamily="34" charset="0"/>
              </a:rPr>
              <a:t> Sea </a:t>
            </a:r>
            <a:r>
              <a:rPr lang="en-US" sz="2200" dirty="0">
                <a:latin typeface="Calibri" pitchFamily="34" charset="0"/>
              </a:rPr>
              <a:t>Turtle-O Bingo (ecology)</a:t>
            </a:r>
            <a:endParaRPr lang="en-US" sz="2200" dirty="0">
              <a:cs typeface="Arial" charset="0"/>
            </a:endParaRPr>
          </a:p>
          <a:p>
            <a:pPr indent="103188"/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Animal </a:t>
            </a:r>
            <a:r>
              <a:rPr lang="en-US" sz="2200" dirty="0">
                <a:latin typeface="Calibri" pitchFamily="34" charset="0"/>
              </a:rPr>
              <a:t>Adaptations: Bird Feathers after Oil </a:t>
            </a:r>
            <a:r>
              <a:rPr lang="en-US" sz="2200" dirty="0" smtClean="0">
                <a:latin typeface="Calibri" pitchFamily="34" charset="0"/>
              </a:rPr>
              <a:t>Spill </a:t>
            </a:r>
            <a:r>
              <a:rPr lang="en-US" sz="2200" dirty="0">
                <a:latin typeface="Calibri" pitchFamily="34" charset="0"/>
              </a:rPr>
              <a:t>(</a:t>
            </a:r>
            <a:r>
              <a:rPr lang="en-US" sz="2200" dirty="0" smtClean="0">
                <a:latin typeface="Calibri" pitchFamily="34" charset="0"/>
              </a:rPr>
              <a:t>biology, adaptations</a:t>
            </a:r>
            <a:r>
              <a:rPr lang="en-US" sz="2200" dirty="0">
                <a:latin typeface="Calibri" pitchFamily="34" charset="0"/>
              </a:rPr>
              <a:t>) </a:t>
            </a:r>
            <a:endParaRPr lang="en-US" sz="2200" dirty="0">
              <a:cs typeface="Arial" charset="0"/>
            </a:endParaRPr>
          </a:p>
          <a:p>
            <a:pPr indent="103188"/>
            <a:r>
              <a:rPr lang="en-US" sz="2200" dirty="0" smtClean="0">
                <a:latin typeface="Calibri" pitchFamily="34" charset="0"/>
              </a:rPr>
              <a:t> Oil </a:t>
            </a:r>
            <a:r>
              <a:rPr lang="en-US" sz="2200" dirty="0">
                <a:latin typeface="Calibri" pitchFamily="34" charset="0"/>
              </a:rPr>
              <a:t>Spill in a </a:t>
            </a:r>
            <a:r>
              <a:rPr lang="en-US" sz="2200" dirty="0" smtClean="0">
                <a:latin typeface="Calibri" pitchFamily="34" charset="0"/>
              </a:rPr>
              <a:t>Pan </a:t>
            </a:r>
            <a:r>
              <a:rPr lang="en-US" sz="2200" dirty="0">
                <a:latin typeface="Calibri" pitchFamily="34" charset="0"/>
              </a:rPr>
              <a:t>(science, environment)</a:t>
            </a:r>
            <a:endParaRPr lang="en-US" sz="2200" dirty="0">
              <a:cs typeface="Arial" charset="0"/>
            </a:endParaRPr>
          </a:p>
          <a:p>
            <a:pPr indent="103188"/>
            <a:r>
              <a:rPr lang="en-US" sz="2200" dirty="0">
                <a:solidFill>
                  <a:srgbClr val="3366FF"/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Understanding </a:t>
            </a:r>
            <a:r>
              <a:rPr lang="en-US" sz="2200" dirty="0">
                <a:latin typeface="Calibri" pitchFamily="34" charset="0"/>
              </a:rPr>
              <a:t>Oil Spills: Article Oil Spill, (social studies, </a:t>
            </a:r>
            <a:r>
              <a:rPr lang="en-US" sz="2200" dirty="0" smtClean="0">
                <a:latin typeface="Calibri" pitchFamily="34" charset="0"/>
              </a:rPr>
              <a:t>language </a:t>
            </a:r>
            <a:r>
              <a:rPr lang="en-US" sz="2200" dirty="0">
                <a:latin typeface="Calibri" pitchFamily="34" charset="0"/>
              </a:rPr>
              <a:t>arts)</a:t>
            </a:r>
            <a:endParaRPr lang="en-US" sz="2200" dirty="0">
              <a:cs typeface="Arial" charset="0"/>
            </a:endParaRPr>
          </a:p>
          <a:p>
            <a:pPr indent="103188"/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Oil </a:t>
            </a:r>
            <a:r>
              <a:rPr lang="en-US" sz="2200" dirty="0">
                <a:latin typeface="Calibri" pitchFamily="34" charset="0"/>
              </a:rPr>
              <a:t>Spill Issue </a:t>
            </a:r>
            <a:r>
              <a:rPr lang="en-US" sz="2200" dirty="0" smtClean="0">
                <a:latin typeface="Calibri" pitchFamily="34" charset="0"/>
              </a:rPr>
              <a:t>Analysis </a:t>
            </a:r>
            <a:r>
              <a:rPr lang="en-US" sz="2200" dirty="0">
                <a:latin typeface="Calibri" pitchFamily="34" charset="0"/>
              </a:rPr>
              <a:t>(science, civics, management)</a:t>
            </a:r>
          </a:p>
          <a:p>
            <a:pPr indent="103188"/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Oil </a:t>
            </a:r>
            <a:r>
              <a:rPr lang="en-US" sz="2200" dirty="0">
                <a:latin typeface="Calibri" pitchFamily="34" charset="0"/>
              </a:rPr>
              <a:t>Spill Reporting (social studies, writing)</a:t>
            </a:r>
          </a:p>
          <a:p>
            <a:pPr indent="103188"/>
            <a:r>
              <a:rPr lang="en-US" sz="2200" dirty="0" smtClean="0">
                <a:latin typeface="Calibri" pitchFamily="34" charset="0"/>
                <a:cs typeface="Times New Roman" pitchFamily="18" charset="0"/>
              </a:rPr>
              <a:t> Oil 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Spill Jeopardy (chemistry, ecology, </a:t>
            </a:r>
            <a:r>
              <a:rPr lang="en-US" sz="2200" dirty="0" smtClean="0">
                <a:latin typeface="Calibri" pitchFamily="34" charset="0"/>
                <a:cs typeface="Times New Roman" pitchFamily="18" charset="0"/>
              </a:rPr>
              <a:t>physical, 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clean up, impacts)</a:t>
            </a:r>
          </a:p>
          <a:p>
            <a:pPr indent="103188"/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Oil </a:t>
            </a:r>
            <a:r>
              <a:rPr lang="en-US" sz="2200" dirty="0">
                <a:latin typeface="Calibri" pitchFamily="34" charset="0"/>
              </a:rPr>
              <a:t>Impacts to </a:t>
            </a:r>
            <a:r>
              <a:rPr lang="en-US" sz="2200" dirty="0" smtClean="0">
                <a:latin typeface="Calibri" pitchFamily="34" charset="0"/>
              </a:rPr>
              <a:t>Wildlife </a:t>
            </a:r>
            <a:r>
              <a:rPr lang="en-US" sz="2200" dirty="0">
                <a:latin typeface="Calibri" pitchFamily="34" charset="0"/>
              </a:rPr>
              <a:t>(math equations)</a:t>
            </a:r>
            <a:endParaRPr lang="en-US" sz="2200" dirty="0">
              <a:cs typeface="Arial" charset="0"/>
            </a:endParaRPr>
          </a:p>
          <a:p>
            <a:pPr indent="103188"/>
            <a:r>
              <a:rPr lang="en-US" sz="2200" dirty="0" smtClean="0">
                <a:latin typeface="Calibri" pitchFamily="34" charset="0"/>
              </a:rPr>
              <a:t> Town </a:t>
            </a:r>
            <a:r>
              <a:rPr lang="en-US" sz="2200" dirty="0">
                <a:latin typeface="Calibri" pitchFamily="34" charset="0"/>
              </a:rPr>
              <a:t>Meeting “Think It, Speak it” (science, civics</a:t>
            </a:r>
            <a:r>
              <a:rPr lang="en-US" sz="2200" dirty="0" smtClean="0">
                <a:latin typeface="Calibri" pitchFamily="34" charset="0"/>
              </a:rPr>
              <a:t>)</a:t>
            </a:r>
            <a:r>
              <a:rPr lang="en-US" sz="2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103188"/>
            <a:r>
              <a:rPr lang="en-US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Density </a:t>
            </a:r>
            <a:r>
              <a:rPr lang="en-US" sz="2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of oil &amp; water; separating oil from water (physical science)</a:t>
            </a:r>
            <a:endParaRPr lang="en-US" sz="2200" dirty="0">
              <a:ea typeface="Calibri" pitchFamily="34" charset="0"/>
              <a:cs typeface="Arial" charset="0"/>
            </a:endParaRPr>
          </a:p>
          <a:p>
            <a:pPr indent="103188"/>
            <a:r>
              <a:rPr lang="en-US" sz="2200" dirty="0" smtClean="0">
                <a:latin typeface="Calibri" pitchFamily="34" charset="0"/>
              </a:rPr>
              <a:t> Oil </a:t>
            </a:r>
            <a:r>
              <a:rPr lang="en-US" sz="2200" dirty="0">
                <a:latin typeface="Calibri" pitchFamily="34" charset="0"/>
              </a:rPr>
              <a:t>has </a:t>
            </a:r>
            <a:r>
              <a:rPr lang="en-US" sz="2200" dirty="0" smtClean="0">
                <a:latin typeface="Calibri" pitchFamily="34" charset="0"/>
              </a:rPr>
              <a:t>Fingerprints (chemistry</a:t>
            </a:r>
            <a:r>
              <a:rPr lang="en-US" sz="2200" dirty="0">
                <a:latin typeface="Calibri" pitchFamily="34" charset="0"/>
              </a:rPr>
              <a:t>) </a:t>
            </a:r>
          </a:p>
          <a:p>
            <a:pPr indent="103188"/>
            <a:endParaRPr lang="en-US" sz="2000" dirty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Educators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Developed a needs survey </a:t>
            </a:r>
          </a:p>
          <a:p>
            <a:r>
              <a:rPr lang="en-US" sz="2800" dirty="0" smtClean="0"/>
              <a:t>Met to develop response strategy </a:t>
            </a:r>
          </a:p>
          <a:p>
            <a:r>
              <a:rPr lang="en-US" sz="2800" dirty="0" smtClean="0"/>
              <a:t>Created a lesson/activity wish list </a:t>
            </a:r>
          </a:p>
          <a:p>
            <a:r>
              <a:rPr lang="en-US" sz="2800" dirty="0" smtClean="0"/>
              <a:t>Chose topics and wrote lesson plans 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eview, revision and edit process </a:t>
            </a:r>
            <a:r>
              <a:rPr lang="en-US" sz="2800" dirty="0"/>
              <a:t>(</a:t>
            </a:r>
            <a:r>
              <a:rPr lang="en-US" sz="2800" dirty="0" smtClean="0"/>
              <a:t>Sea Grant)</a:t>
            </a:r>
          </a:p>
          <a:p>
            <a:r>
              <a:rPr lang="en-US" sz="2800" dirty="0" smtClean="0"/>
              <a:t>Educators conducted workshops </a:t>
            </a:r>
          </a:p>
          <a:p>
            <a:r>
              <a:rPr lang="en-US" sz="2800" dirty="0" smtClean="0"/>
              <a:t>Sea Grant partnered in Gulf wide video conferences (funded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03188"/>
            <a:r>
              <a:rPr lang="en-US" sz="28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Short Graphic (math skills) </a:t>
            </a:r>
            <a:endParaRPr lang="en-US" sz="2000" dirty="0">
              <a:cs typeface="Arial" charset="0"/>
            </a:endParaRPr>
          </a:p>
          <a:p>
            <a:pPr indent="103188"/>
            <a:r>
              <a:rPr lang="en-US" sz="2000" dirty="0">
                <a:latin typeface="Calibri" pitchFamily="34" charset="0"/>
                <a:cs typeface="Arial" charset="0"/>
              </a:rPr>
              <a:t>  Fate of Oil in the Sea (chemistry, physical science)</a:t>
            </a:r>
          </a:p>
          <a:p>
            <a:pPr indent="103188"/>
            <a:r>
              <a:rPr lang="en-US" sz="2000" dirty="0">
                <a:latin typeface="Calibri" pitchFamily="34" charset="0"/>
              </a:rPr>
              <a:t>  Resources at Risk ESI, (environmental science, management)  </a:t>
            </a:r>
            <a:endParaRPr lang="en-US" sz="2000" dirty="0">
              <a:cs typeface="Arial" charset="0"/>
            </a:endParaRPr>
          </a:p>
          <a:p>
            <a:pPr indent="103188"/>
            <a:r>
              <a:rPr lang="en-US" sz="2000" dirty="0">
                <a:latin typeface="Calibri" pitchFamily="34" charset="0"/>
              </a:rPr>
              <a:t>  Gulf Circulation and Oil Spills, (physical science) </a:t>
            </a:r>
            <a:endParaRPr lang="en-US" sz="2000" dirty="0">
              <a:cs typeface="Arial" charset="0"/>
            </a:endParaRPr>
          </a:p>
          <a:p>
            <a:pPr indent="103188"/>
            <a:r>
              <a:rPr lang="en-US" sz="2000" dirty="0">
                <a:latin typeface="Calibri" pitchFamily="34" charset="0"/>
              </a:rPr>
              <a:t>  GOM Seafloor topography &amp; currents, (geology, physical science)</a:t>
            </a:r>
            <a:endParaRPr lang="en-US" sz="2000" dirty="0">
              <a:cs typeface="Arial" charset="0"/>
            </a:endParaRPr>
          </a:p>
          <a:p>
            <a:pPr indent="103188"/>
            <a:r>
              <a:rPr lang="en-US" sz="2000" dirty="0">
                <a:latin typeface="Calibri" pitchFamily="34" charset="0"/>
              </a:rPr>
              <a:t>  ESI: Reading an environmental resources map, (Geography</a:t>
            </a:r>
            <a:endParaRPr lang="en-US" sz="2000" dirty="0">
              <a:cs typeface="Arial" charset="0"/>
            </a:endParaRPr>
          </a:p>
          <a:p>
            <a:pPr indent="103188"/>
            <a:r>
              <a:rPr lang="en-US" sz="2000" dirty="0">
                <a:latin typeface="Calibri" pitchFamily="34" charset="0"/>
              </a:rPr>
              <a:t>  Fisheries Economics and Oil Spills (Economics)		</a:t>
            </a:r>
          </a:p>
          <a:p>
            <a:pPr indent="103188"/>
            <a:r>
              <a:rPr lang="en-US" sz="2000" dirty="0">
                <a:latin typeface="Calibri" pitchFamily="34" charset="0"/>
              </a:rPr>
              <a:t>  Oil Inputs into the Sea (chemistry, human impacts</a:t>
            </a:r>
            <a:r>
              <a:rPr lang="en-US" sz="2000" dirty="0" smtClean="0">
                <a:latin typeface="Calibri" pitchFamily="34" charset="0"/>
              </a:rPr>
              <a:t>)</a:t>
            </a:r>
            <a:r>
              <a:rPr lang="en-US" sz="2000" dirty="0">
                <a:latin typeface="Calibri" pitchFamily="34" charset="0"/>
              </a:rPr>
              <a:t>		</a:t>
            </a:r>
            <a:endParaRPr lang="en-US" sz="2000" dirty="0">
              <a:cs typeface="Arial" charset="0"/>
            </a:endParaRPr>
          </a:p>
          <a:p>
            <a:pPr indent="103188"/>
            <a:r>
              <a:rPr lang="en-US" sz="2000" dirty="0">
                <a:latin typeface="Calibri" pitchFamily="34" charset="0"/>
              </a:rPr>
              <a:t>  Wetland Impacts Graphic, (ecology)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05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*Special Session at LSTA Fall Teacher workshops</a:t>
            </a:r>
            <a:endParaRPr lang="en-US" dirty="0"/>
          </a:p>
        </p:txBody>
      </p:sp>
      <p:pic>
        <p:nvPicPr>
          <p:cNvPr id="1026" name="Picture 2" descr="C:\My Files 1.24.12\PHOTOS\10 November\LSTA\IMGP18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3820582" cy="28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5638800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Need teacher numbers and educator numbers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4953000"/>
            <a:ext cx="3681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LSTA, SAME, NMEA</a:t>
            </a:r>
            <a:r>
              <a:rPr lang="en-US" dirty="0" smtClean="0"/>
              <a:t>, </a:t>
            </a:r>
            <a:r>
              <a:rPr lang="en-US" dirty="0"/>
              <a:t>WETSHOP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1891546"/>
            <a:ext cx="9174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Tricia LeBlanc and I presented oil spill lessons at</a:t>
            </a:r>
          </a:p>
          <a:p>
            <a:r>
              <a:rPr lang="en-US" dirty="0" smtClean="0"/>
              <a:t>NMEA in Boston and answered questions at a general assembly</a:t>
            </a:r>
          </a:p>
          <a:p>
            <a:r>
              <a:rPr lang="en-US" dirty="0" smtClean="0"/>
              <a:t>For the members of the conference and video conference </a:t>
            </a:r>
            <a:r>
              <a:rPr lang="en-US" dirty="0" err="1" smtClean="0"/>
              <a:t>presente</a:t>
            </a:r>
            <a:r>
              <a:rPr lang="en-US" dirty="0" smtClean="0"/>
              <a:t> </a:t>
            </a:r>
            <a:r>
              <a:rPr lang="en-US" dirty="0" err="1" smtClean="0"/>
              <a:t>dther</a:t>
            </a:r>
            <a:r>
              <a:rPr lang="en-US" dirty="0" smtClean="0"/>
              <a:t> 42 participates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61739"/>
            <a:ext cx="2667000" cy="200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96553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oil spill sessions at LSTA November 2010</a:t>
            </a:r>
          </a:p>
          <a:p>
            <a:r>
              <a:rPr lang="en-US" dirty="0" smtClean="0"/>
              <a:t> Professional Development at SAME November 2010</a:t>
            </a:r>
          </a:p>
          <a:p>
            <a:r>
              <a:rPr lang="en-US" dirty="0" smtClean="0"/>
              <a:t> Oil Spill session and forum at NMEA  June 2011</a:t>
            </a:r>
          </a:p>
          <a:p>
            <a:r>
              <a:rPr lang="en-US" dirty="0"/>
              <a:t> </a:t>
            </a:r>
            <a:r>
              <a:rPr lang="en-US" dirty="0" smtClean="0"/>
              <a:t>WETSHOP 2011 to present</a:t>
            </a:r>
          </a:p>
          <a:p>
            <a:endParaRPr lang="en-US" dirty="0"/>
          </a:p>
        </p:txBody>
      </p:sp>
      <p:pic>
        <p:nvPicPr>
          <p:cNvPr id="4" name="Picture 5" descr="C:\Users\Peterson\Pictures\My Pictures\Dianne\10 November\LSTA\IMGP18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01015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25" y="38100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22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en-US" dirty="0" smtClean="0"/>
              <a:t>Educators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437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eveloped a needs survey for teachers, informal educators and scientists/others (Sea Grant Spring 2011)</a:t>
            </a:r>
          </a:p>
          <a:p>
            <a:r>
              <a:rPr lang="en-US" dirty="0" smtClean="0"/>
              <a:t>Met twice </a:t>
            </a:r>
            <a:r>
              <a:rPr lang="en-US" dirty="0"/>
              <a:t>at State of the Coast </a:t>
            </a:r>
            <a:r>
              <a:rPr lang="en-US" dirty="0" smtClean="0"/>
              <a:t>to agree on group response</a:t>
            </a:r>
            <a:r>
              <a:rPr lang="en-US" dirty="0"/>
              <a:t> (Educators in June 2011) </a:t>
            </a:r>
            <a:endParaRPr lang="en-US" dirty="0" smtClean="0"/>
          </a:p>
          <a:p>
            <a:r>
              <a:rPr lang="en-US" dirty="0" smtClean="0"/>
              <a:t>Developed a lesson/activity list </a:t>
            </a:r>
            <a:r>
              <a:rPr lang="en-US" dirty="0"/>
              <a:t>(Educators in June 2011) </a:t>
            </a:r>
          </a:p>
          <a:p>
            <a:r>
              <a:rPr lang="en-US" dirty="0"/>
              <a:t>S</a:t>
            </a:r>
            <a:r>
              <a:rPr lang="en-US" dirty="0" smtClean="0"/>
              <a:t>ubmitted lessons  (Educators to Sea Grant for review, revision and editing</a:t>
            </a:r>
          </a:p>
          <a:p>
            <a:r>
              <a:rPr lang="en-US" dirty="0" smtClean="0"/>
              <a:t>Conducted workshops  post spill 2011/2012 LSTA, SAME, NMEA, YWP, WETSHOP</a:t>
            </a:r>
          </a:p>
          <a:p>
            <a:r>
              <a:rPr lang="en-US" dirty="0" smtClean="0"/>
              <a:t>Sea Grant partnered in three Gulf wide video conferences (funded)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Educators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for teachers, informal educators and scientists/others</a:t>
            </a:r>
          </a:p>
          <a:p>
            <a:r>
              <a:rPr lang="en-US" dirty="0" smtClean="0"/>
              <a:t>Educators meet twice </a:t>
            </a:r>
            <a:r>
              <a:rPr lang="en-US" dirty="0"/>
              <a:t>at State of the Coast in June </a:t>
            </a:r>
            <a:r>
              <a:rPr lang="en-US" dirty="0" smtClean="0"/>
              <a:t>2011 for group </a:t>
            </a:r>
            <a:r>
              <a:rPr lang="en-US" b="1" dirty="0" smtClean="0"/>
              <a:t>response</a:t>
            </a:r>
          </a:p>
          <a:p>
            <a:r>
              <a:rPr lang="en-US" dirty="0" smtClean="0"/>
              <a:t>Educators </a:t>
            </a:r>
            <a:r>
              <a:rPr lang="en-US" b="1" dirty="0" smtClean="0"/>
              <a:t>developed</a:t>
            </a:r>
            <a:r>
              <a:rPr lang="en-US" dirty="0" smtClean="0"/>
              <a:t> a lesson/activity list</a:t>
            </a:r>
            <a:endParaRPr lang="en-US" dirty="0"/>
          </a:p>
          <a:p>
            <a:r>
              <a:rPr lang="en-US" dirty="0" smtClean="0"/>
              <a:t>Educators </a:t>
            </a:r>
            <a:r>
              <a:rPr lang="en-US" b="1" dirty="0" smtClean="0"/>
              <a:t>submitted</a:t>
            </a:r>
            <a:r>
              <a:rPr lang="en-US" dirty="0" smtClean="0"/>
              <a:t> lessons to Sea Grant for review, revision and editing</a:t>
            </a:r>
          </a:p>
          <a:p>
            <a:r>
              <a:rPr lang="en-US" b="1" dirty="0" smtClean="0"/>
              <a:t>Conducted</a:t>
            </a:r>
            <a:r>
              <a:rPr lang="en-US" dirty="0" smtClean="0"/>
              <a:t> workshops  post spill 2011/2012 LSTA, SAME, NMEA, YWP, WETSHOP</a:t>
            </a:r>
          </a:p>
          <a:p>
            <a:r>
              <a:rPr lang="en-US" dirty="0" smtClean="0"/>
              <a:t>Sea Grant </a:t>
            </a:r>
            <a:r>
              <a:rPr lang="en-US" b="1" dirty="0" smtClean="0"/>
              <a:t>partnere</a:t>
            </a:r>
            <a:r>
              <a:rPr lang="en-US" dirty="0" smtClean="0"/>
              <a:t>d in three Gulf wide video conferences (funded)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Workshops</a:t>
            </a:r>
          </a:p>
        </p:txBody>
      </p:sp>
      <p:pic>
        <p:nvPicPr>
          <p:cNvPr id="29698" name="Picture 2" descr="C:\Users\Peterson\Pictures\My Pictures\Dianne\10 November\SAME 2010\IMGP200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1295400"/>
            <a:ext cx="1854200" cy="1390650"/>
          </a:xfrm>
        </p:spPr>
      </p:pic>
      <p:pic>
        <p:nvPicPr>
          <p:cNvPr id="29699" name="Picture 3" descr="C:\Users\Peterson\Pictures\My Pictures\Dianne\10 November\LSTA\IMGP18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10024"/>
            <a:ext cx="2539701" cy="190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C:\Users\Peterson\Pictures\My Pictures\Dianne\10 November\LSTA\IMGP18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1816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C:\Users\Peterson\Pictures\My Pictures\Dianne\10 November\SAME 2010\IMGP19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43053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143000" y="457200"/>
            <a:ext cx="4237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LSTA, SAME, NMEA, </a:t>
            </a:r>
            <a:r>
              <a:rPr lang="en-US" dirty="0" smtClean="0"/>
              <a:t>YWP, </a:t>
            </a:r>
            <a:r>
              <a:rPr lang="en-US" dirty="0"/>
              <a:t>WETSHOP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113852" y="1066800"/>
            <a:ext cx="90678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03188"/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Lesson Topics </a:t>
            </a:r>
          </a:p>
          <a:p>
            <a:pPr indent="103188" eaLnBrk="0" hangingPunct="0"/>
            <a:r>
              <a:rPr lang="en-US" sz="2000" dirty="0" smtClean="0">
                <a:latin typeface="+mn-lt"/>
              </a:rPr>
              <a:t> Wetland </a:t>
            </a:r>
            <a:r>
              <a:rPr lang="en-US" sz="2000" dirty="0">
                <a:latin typeface="+mn-lt"/>
              </a:rPr>
              <a:t>Webs after an Oil Spill (ecology)</a:t>
            </a:r>
            <a:endParaRPr lang="en-US" sz="2000" dirty="0">
              <a:latin typeface="+mn-lt"/>
              <a:cs typeface="Arial" charset="0"/>
            </a:endParaRPr>
          </a:p>
          <a:p>
            <a:pPr indent="103188" eaLnBrk="0" hangingPunct="0"/>
            <a:r>
              <a:rPr lang="en-US" sz="2000" dirty="0" smtClean="0">
                <a:latin typeface="+mn-lt"/>
              </a:rPr>
              <a:t> Sea Turtle Rescue </a:t>
            </a:r>
            <a:r>
              <a:rPr lang="en-US" sz="2000" dirty="0">
                <a:latin typeface="+mn-lt"/>
              </a:rPr>
              <a:t>Round Up, (biology/zoology) </a:t>
            </a:r>
            <a:endParaRPr lang="en-US" sz="2000" dirty="0" smtClean="0">
              <a:latin typeface="+mn-lt"/>
            </a:endParaRPr>
          </a:p>
          <a:p>
            <a:pPr indent="103188" eaLnBrk="0" hangingPunct="0"/>
            <a:r>
              <a:rPr lang="en-US" sz="2000" dirty="0" smtClean="0">
                <a:latin typeface="+mn-lt"/>
              </a:rPr>
              <a:t> Sea </a:t>
            </a:r>
            <a:r>
              <a:rPr lang="en-US" sz="2000" dirty="0">
                <a:latin typeface="+mn-lt"/>
              </a:rPr>
              <a:t>Turtle-O Bingo (ecology)</a:t>
            </a:r>
            <a:endParaRPr lang="en-US" sz="2000" dirty="0">
              <a:latin typeface="+mn-lt"/>
              <a:cs typeface="Arial" charset="0"/>
            </a:endParaRPr>
          </a:p>
          <a:p>
            <a:pPr indent="103188" eaLnBrk="0" hangingPunct="0"/>
            <a:r>
              <a:rPr lang="en-US" sz="2000" dirty="0" smtClean="0">
                <a:latin typeface="+mn-lt"/>
                <a:cs typeface="Arial" charset="0"/>
              </a:rPr>
              <a:t> </a:t>
            </a:r>
            <a:r>
              <a:rPr lang="en-US" sz="2000" dirty="0" smtClean="0">
                <a:latin typeface="+mn-lt"/>
              </a:rPr>
              <a:t>Oil </a:t>
            </a:r>
            <a:r>
              <a:rPr lang="en-US" sz="2000" dirty="0">
                <a:latin typeface="+mn-lt"/>
              </a:rPr>
              <a:t>Impacts to Wildlife, (math equations)</a:t>
            </a:r>
            <a:endParaRPr lang="en-US" sz="2000" dirty="0">
              <a:latin typeface="+mn-lt"/>
              <a:cs typeface="Arial" charset="0"/>
            </a:endParaRPr>
          </a:p>
          <a:p>
            <a:pPr indent="103188" eaLnBrk="0" hangingPunct="0"/>
            <a:r>
              <a:rPr lang="en-US" sz="2000" dirty="0" smtClean="0">
                <a:latin typeface="+mn-lt"/>
                <a:cs typeface="Arial" charset="0"/>
              </a:rPr>
              <a:t> What are you Tasting ? (chemistry, food science, seafood tainting)</a:t>
            </a:r>
            <a:r>
              <a:rPr lang="en-US" sz="2000" dirty="0">
                <a:latin typeface="+mn-lt"/>
              </a:rPr>
              <a:t>	</a:t>
            </a:r>
            <a:endParaRPr lang="en-US" sz="2000" dirty="0">
              <a:latin typeface="+mn-lt"/>
              <a:cs typeface="Arial" charset="0"/>
            </a:endParaRPr>
          </a:p>
          <a:p>
            <a:pPr indent="103188" eaLnBrk="0" hangingPunct="0"/>
            <a:r>
              <a:rPr lang="en-US" sz="2000" dirty="0" smtClean="0">
                <a:latin typeface="+mn-lt"/>
              </a:rPr>
              <a:t> Animal </a:t>
            </a:r>
            <a:r>
              <a:rPr lang="en-US" sz="2000" dirty="0">
                <a:latin typeface="+mn-lt"/>
              </a:rPr>
              <a:t>Adaptations: Bird Feathers after Oil Spill, (biology, adaptations) </a:t>
            </a:r>
            <a:endParaRPr lang="en-US" sz="2000" dirty="0">
              <a:latin typeface="+mn-lt"/>
              <a:cs typeface="Arial" charset="0"/>
            </a:endParaRPr>
          </a:p>
          <a:p>
            <a:pPr indent="103188" eaLnBrk="0" hangingPunct="0"/>
            <a:r>
              <a:rPr lang="en-US" sz="2000" dirty="0" smtClean="0">
                <a:latin typeface="+mn-lt"/>
              </a:rPr>
              <a:t> Oil </a:t>
            </a:r>
            <a:r>
              <a:rPr lang="en-US" sz="2000" dirty="0">
                <a:latin typeface="+mn-lt"/>
              </a:rPr>
              <a:t>Spill in a Pan</a:t>
            </a:r>
            <a:r>
              <a:rPr lang="en-US" sz="2000" dirty="0" smtClean="0">
                <a:latin typeface="+mn-lt"/>
              </a:rPr>
              <a:t>,(</a:t>
            </a:r>
            <a:r>
              <a:rPr lang="en-US" sz="2000" dirty="0">
                <a:latin typeface="+mn-lt"/>
              </a:rPr>
              <a:t>science, environment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  <a:cs typeface="Arial" charset="0"/>
            </a:endParaRPr>
          </a:p>
          <a:p>
            <a:pPr indent="103188" eaLnBrk="0" hangingPunct="0"/>
            <a:r>
              <a:rPr lang="en-US" sz="2000" dirty="0" smtClean="0">
                <a:solidFill>
                  <a:srgbClr val="3366FF"/>
                </a:solidFill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Understanding </a:t>
            </a:r>
            <a:r>
              <a:rPr lang="en-US" sz="2000" dirty="0">
                <a:latin typeface="+mn-lt"/>
              </a:rPr>
              <a:t>Oil Spills: Article Oil Spill, 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ocial </a:t>
            </a: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tudies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language </a:t>
            </a:r>
            <a:r>
              <a:rPr lang="en-US" sz="2000" dirty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rts)</a:t>
            </a:r>
            <a:endParaRPr lang="en-US" sz="2000" dirty="0">
              <a:latin typeface="+mn-lt"/>
              <a:cs typeface="Arial" charset="0"/>
            </a:endParaRPr>
          </a:p>
          <a:p>
            <a:pPr indent="103188" eaLnBrk="0" hangingPunct="0"/>
            <a:r>
              <a:rPr lang="en-US" sz="2000" dirty="0" smtClean="0">
                <a:latin typeface="+mn-lt"/>
              </a:rPr>
              <a:t> Oil </a:t>
            </a:r>
            <a:r>
              <a:rPr lang="en-US" sz="2000" dirty="0">
                <a:latin typeface="+mn-lt"/>
              </a:rPr>
              <a:t>Spill Issue Analysis, </a:t>
            </a:r>
            <a:r>
              <a:rPr lang="en-US" sz="2000" dirty="0" smtClean="0">
                <a:latin typeface="+mn-lt"/>
              </a:rPr>
              <a:t>(science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civics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management)</a:t>
            </a:r>
          </a:p>
          <a:p>
            <a:pPr indent="103188" eaLnBrk="0" hangingPunct="0"/>
            <a:r>
              <a:rPr lang="en-US" sz="2000" dirty="0" smtClean="0">
                <a:latin typeface="+mn-lt"/>
              </a:rPr>
              <a:t> Oil Spill Reporting (social studies, writing)</a:t>
            </a:r>
            <a:endParaRPr lang="en-US" sz="2000" dirty="0">
              <a:latin typeface="+mn-lt"/>
            </a:endParaRPr>
          </a:p>
          <a:p>
            <a:pPr indent="103188" eaLnBrk="0" hangingPunct="0"/>
            <a:r>
              <a:rPr lang="en-US" sz="2000" dirty="0" smtClean="0">
                <a:latin typeface="+mn-lt"/>
                <a:cs typeface="Times New Roman" pitchFamily="18" charset="0"/>
              </a:rPr>
              <a:t> Oil </a:t>
            </a:r>
            <a:r>
              <a:rPr lang="en-US" sz="2000" dirty="0">
                <a:latin typeface="+mn-lt"/>
                <a:cs typeface="Times New Roman" pitchFamily="18" charset="0"/>
              </a:rPr>
              <a:t>Spill Jeopardy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(chemistry, ecology, physical processes, clean up, impacts)</a:t>
            </a:r>
          </a:p>
          <a:p>
            <a:pPr indent="103188" eaLnBrk="0" hangingPunct="0"/>
            <a:r>
              <a:rPr lang="en-US" sz="2000" dirty="0" smtClean="0">
                <a:latin typeface="+mn-lt"/>
              </a:rPr>
              <a:t> Town </a:t>
            </a:r>
            <a:r>
              <a:rPr lang="en-US" sz="2000" dirty="0">
                <a:latin typeface="+mn-lt"/>
              </a:rPr>
              <a:t>Meeting “Think It, Speak it” 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cience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civics)</a:t>
            </a:r>
          </a:p>
          <a:p>
            <a:pPr indent="103188" eaLnBrk="0" hangingPunct="0"/>
            <a:endParaRPr lang="en-US" sz="2000" b="1" dirty="0" smtClean="0">
              <a:latin typeface="+mn-lt"/>
              <a:cs typeface="Arial" charset="0"/>
            </a:endParaRPr>
          </a:p>
          <a:p>
            <a:pPr indent="103188" eaLnBrk="0" hangingPunct="0"/>
            <a:r>
              <a:rPr lang="en-US" sz="2400" b="1" dirty="0" smtClean="0">
                <a:latin typeface="Calibri" panose="020F0502020204030204" pitchFamily="34" charset="0"/>
                <a:cs typeface="Arial" charset="0"/>
              </a:rPr>
              <a:t>Activities</a:t>
            </a:r>
            <a:endParaRPr lang="en-US" sz="2400" b="1" dirty="0">
              <a:latin typeface="Calibri" panose="020F0502020204030204" pitchFamily="34" charset="0"/>
              <a:cs typeface="Arial" charset="0"/>
            </a:endParaRPr>
          </a:p>
          <a:p>
            <a:pPr indent="103188" eaLnBrk="0" hangingPunct="0"/>
            <a:r>
              <a:rPr lang="en-US" sz="2000" dirty="0" smtClean="0">
                <a:latin typeface="+mn-lt"/>
                <a:ea typeface="Calibri" pitchFamily="34" charset="0"/>
                <a:cs typeface="Times New Roman" pitchFamily="18" charset="0"/>
              </a:rPr>
              <a:t>	Density </a:t>
            </a: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of oil &amp; </a:t>
            </a:r>
            <a:r>
              <a:rPr lang="en-US" sz="2000" dirty="0" smtClean="0">
                <a:latin typeface="+mn-lt"/>
                <a:ea typeface="Calibri" pitchFamily="34" charset="0"/>
                <a:cs typeface="Times New Roman" pitchFamily="18" charset="0"/>
              </a:rPr>
              <a:t>water</a:t>
            </a: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ea typeface="Calibri" pitchFamily="34" charset="0"/>
                <a:cs typeface="Times New Roman" pitchFamily="18" charset="0"/>
              </a:rPr>
              <a:t>(physical </a:t>
            </a: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science)</a:t>
            </a:r>
            <a:endParaRPr lang="en-US" sz="2000" dirty="0">
              <a:latin typeface="+mn-lt"/>
              <a:ea typeface="Calibri" pitchFamily="34" charset="0"/>
              <a:cs typeface="Arial" charset="0"/>
            </a:endParaRPr>
          </a:p>
          <a:p>
            <a:pPr indent="103188" eaLnBrk="0" hangingPunct="0"/>
            <a:r>
              <a:rPr lang="en-US" sz="2000" dirty="0" smtClean="0">
                <a:latin typeface="+mn-lt"/>
                <a:cs typeface="Arial" charset="0"/>
              </a:rPr>
              <a:t>	</a:t>
            </a:r>
            <a:r>
              <a:rPr lang="en-US" sz="2000" dirty="0" smtClean="0">
                <a:latin typeface="+mn-lt"/>
              </a:rPr>
              <a:t>Oil </a:t>
            </a:r>
            <a:r>
              <a:rPr lang="en-US" sz="2000" dirty="0">
                <a:latin typeface="+mn-lt"/>
              </a:rPr>
              <a:t>has </a:t>
            </a:r>
            <a:r>
              <a:rPr lang="en-US" sz="2000" dirty="0" smtClean="0">
                <a:latin typeface="+mn-lt"/>
              </a:rPr>
              <a:t>Fingerprints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(chemistry</a:t>
            </a:r>
            <a:r>
              <a:rPr lang="en-US" sz="2000" dirty="0">
                <a:latin typeface="+mn-lt"/>
              </a:rPr>
              <a:t>) </a:t>
            </a:r>
          </a:p>
          <a:p>
            <a:pPr indent="103188" eaLnBrk="0" hangingPunct="0"/>
            <a:endParaRPr lang="en-US" sz="1600" dirty="0">
              <a:cs typeface="Arial" charset="0"/>
            </a:endParaRPr>
          </a:p>
          <a:p>
            <a:pPr indent="103188" eaLnBrk="0" hangingPunct="0"/>
            <a:r>
              <a:rPr lang="en-US" sz="1600" dirty="0">
                <a:latin typeface="Calibri" pitchFamily="34" charset="0"/>
              </a:rPr>
              <a:t>	</a:t>
            </a:r>
            <a:r>
              <a:rPr lang="en-US" sz="1200" b="1" dirty="0">
                <a:solidFill>
                  <a:srgbClr val="3366FF"/>
                </a:solidFill>
                <a:latin typeface="Calibri" pitchFamily="34" charset="0"/>
              </a:rPr>
              <a:t>		</a:t>
            </a:r>
            <a:endParaRPr lang="en-US" sz="1200" dirty="0">
              <a:cs typeface="Arial" charset="0"/>
            </a:endParaRP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2" y="304800"/>
            <a:ext cx="3149598" cy="2362200"/>
          </a:xfrm>
        </p:spPr>
      </p:pic>
    </p:spTree>
    <p:extLst>
      <p:ext uri="{BB962C8B-B14F-4D97-AF65-F5344CB8AC3E}">
        <p14:creationId xmlns:p14="http://schemas.microsoft.com/office/powerpoint/2010/main" val="17508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was involved in Louisiana?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Education Collaborative Effort for fall 2011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LA Sea Grant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LSU Dept. Education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LA Dept. Wildlife and Fisheries, Angela </a:t>
            </a:r>
            <a:r>
              <a:rPr lang="en-US" dirty="0"/>
              <a:t>C</a:t>
            </a:r>
            <a:r>
              <a:rPr lang="en-US" dirty="0" smtClean="0"/>
              <a:t>apello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Aquarium of the Americas, Audubon Institute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LSU Ag Center (Youth Wetlands Program)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University Southeastern Louisiana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UNO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BTNEP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LUMCON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Environmental Education Commission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Teachers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Louisiana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39168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Survey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Target: </a:t>
            </a:r>
            <a:r>
              <a:rPr lang="en-US" sz="2800" dirty="0"/>
              <a:t>teachers, informal educators  and </a:t>
            </a:r>
            <a:r>
              <a:rPr lang="en-US" sz="2800" dirty="0" smtClean="0"/>
              <a:t>science professionals </a:t>
            </a:r>
          </a:p>
          <a:p>
            <a:pPr eaLnBrk="1" hangingPunct="1"/>
            <a:r>
              <a:rPr lang="en-US" sz="2800" dirty="0" smtClean="0"/>
              <a:t>Polled educators, generated list of 85 topics and  questions. Chose 22.</a:t>
            </a:r>
          </a:p>
          <a:p>
            <a:pPr eaLnBrk="1" hangingPunct="1"/>
            <a:r>
              <a:rPr lang="en-US" sz="2800" dirty="0" smtClean="0"/>
              <a:t>Three open ended questions</a:t>
            </a:r>
          </a:p>
          <a:p>
            <a:pPr eaLnBrk="1" hangingPunct="1"/>
            <a:r>
              <a:rPr lang="en-US" sz="2800" dirty="0" smtClean="0"/>
              <a:t>Responses: 190 teachers, 30 </a:t>
            </a:r>
            <a:r>
              <a:rPr lang="en-US" sz="2800" dirty="0"/>
              <a:t>i</a:t>
            </a:r>
            <a:r>
              <a:rPr lang="en-US" sz="2800" dirty="0" smtClean="0"/>
              <a:t>nformal, 28 science), </a:t>
            </a:r>
          </a:p>
          <a:p>
            <a:pPr eaLnBrk="1" hangingPunct="1"/>
            <a:r>
              <a:rPr lang="en-US" sz="2800" dirty="0" smtClean="0"/>
              <a:t>Teachers, all grades, all subjects, 80% public schools</a:t>
            </a:r>
          </a:p>
          <a:p>
            <a:pPr eaLnBrk="1" hangingPunct="1"/>
            <a:r>
              <a:rPr lang="en-US" sz="2800" dirty="0"/>
              <a:t>Respondents represented 72% of the parishes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Top “5” topics of interest/need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147613"/>
              </p:ext>
            </p:extLst>
          </p:nvPr>
        </p:nvGraphicFramePr>
        <p:xfrm>
          <a:off x="609600" y="1295400"/>
          <a:ext cx="7924800" cy="5184215"/>
        </p:xfrm>
        <a:graphic>
          <a:graphicData uri="http://schemas.openxmlformats.org/drawingml/2006/table">
            <a:tbl>
              <a:tblPr/>
              <a:tblGrid>
                <a:gridCol w="4038600"/>
                <a:gridCol w="1410590"/>
                <a:gridCol w="1283650"/>
                <a:gridCol w="1191960"/>
              </a:tblGrid>
              <a:tr h="46388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Question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Teachers (189)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Informal (30)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General (28)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Impacts on coastal habitats &amp; wildlife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Why wetlands are fragile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Impacts on open water habitat &amp; wildlife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How spills are cleaned 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How birds and animals are cared for after spill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Impacts on seafood quality and safety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What actions people can take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Fate of oil in the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environment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Dispersants, their use and impact on wildlife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32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Important but Bottom of the List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754335"/>
              </p:ext>
            </p:extLst>
          </p:nvPr>
        </p:nvGraphicFramePr>
        <p:xfrm>
          <a:off x="304800" y="1524000"/>
          <a:ext cx="8686800" cy="5029193"/>
        </p:xfrm>
        <a:graphic>
          <a:graphicData uri="http://schemas.openxmlformats.org/drawingml/2006/table">
            <a:tbl>
              <a:tblPr/>
              <a:tblGrid>
                <a:gridCol w="4409440"/>
                <a:gridCol w="1539240"/>
                <a:gridCol w="1417321"/>
                <a:gridCol w="1320799"/>
              </a:tblGrid>
              <a:tr h="527254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Question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Teachers (189)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Informal (30)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General (28)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Basics of shallow and deep drilling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Gulf water density, temperature and pressure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Frequency of spills in Louisiana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Technology to cap the well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Oil spills are just one input into the sea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How  oil is produced and refined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GOM seafloor topography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Basics of oil and gas industry in Louisiana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8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Topics and Concerns from Respondents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Misinformation from the press</a:t>
            </a:r>
          </a:p>
          <a:p>
            <a:pPr eaLnBrk="1" hangingPunct="1"/>
            <a:r>
              <a:rPr lang="en-US" dirty="0" smtClean="0"/>
              <a:t>Need of good information</a:t>
            </a:r>
          </a:p>
          <a:p>
            <a:pPr eaLnBrk="1" hangingPunct="1"/>
            <a:r>
              <a:rPr lang="en-US" dirty="0" smtClean="0"/>
              <a:t>Long term effects</a:t>
            </a:r>
          </a:p>
          <a:p>
            <a:pPr eaLnBrk="1" hangingPunct="1"/>
            <a:r>
              <a:rPr lang="en-US" dirty="0" smtClean="0"/>
              <a:t>Human health issues</a:t>
            </a:r>
          </a:p>
          <a:p>
            <a:pPr eaLnBrk="1" hangingPunct="1"/>
            <a:r>
              <a:rPr lang="en-US" dirty="0" smtClean="0"/>
              <a:t>Mental health</a:t>
            </a:r>
          </a:p>
          <a:p>
            <a:pPr eaLnBrk="1" hangingPunct="1"/>
            <a:r>
              <a:rPr lang="en-US" dirty="0" smtClean="0"/>
              <a:t>Economics</a:t>
            </a:r>
          </a:p>
          <a:p>
            <a:pPr eaLnBrk="1" hangingPunct="1"/>
            <a:r>
              <a:rPr lang="en-US" dirty="0" smtClean="0"/>
              <a:t>Food chain impacts</a:t>
            </a:r>
          </a:p>
          <a:p>
            <a:pPr eaLnBrk="1" hangingPunct="1"/>
            <a:r>
              <a:rPr lang="en-US" dirty="0" smtClean="0"/>
              <a:t>Wetland loss and recovery prospects</a:t>
            </a:r>
          </a:p>
          <a:p>
            <a:pPr eaLnBrk="1" hangingPunct="1"/>
            <a:r>
              <a:rPr lang="en-US" dirty="0" smtClean="0"/>
              <a:t>What can teachers /school children can do to help</a:t>
            </a:r>
          </a:p>
        </p:txBody>
      </p:sp>
      <p:pic>
        <p:nvPicPr>
          <p:cNvPr id="4" name="Picture 6" descr="C:\Users\Peterson\Pictures\My Pictures\Dianne\10 November\SAME 2010\IMGP19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9050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24205" y="1828800"/>
            <a:ext cx="90678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03188"/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Lesson Topics </a:t>
            </a:r>
          </a:p>
          <a:p>
            <a:pPr indent="103188" eaLnBrk="0" hangingPunct="0"/>
            <a:r>
              <a:rPr lang="en-US" sz="2400" dirty="0" smtClean="0">
                <a:latin typeface="+mn-lt"/>
              </a:rPr>
              <a:t> Wetland </a:t>
            </a:r>
            <a:r>
              <a:rPr lang="en-US" sz="2400" dirty="0">
                <a:latin typeface="+mn-lt"/>
              </a:rPr>
              <a:t>Webs after an Oil Spill (ecology)</a:t>
            </a:r>
            <a:endParaRPr lang="en-US" sz="2400" dirty="0">
              <a:latin typeface="+mn-lt"/>
              <a:cs typeface="Arial" charset="0"/>
            </a:endParaRPr>
          </a:p>
          <a:p>
            <a:pPr indent="103188" eaLnBrk="0" hangingPunct="0"/>
            <a:r>
              <a:rPr lang="en-US" sz="2400" dirty="0" smtClean="0">
                <a:latin typeface="+mn-lt"/>
              </a:rPr>
              <a:t> Sea Turtle Rescue </a:t>
            </a:r>
            <a:r>
              <a:rPr lang="en-US" sz="2400" dirty="0">
                <a:latin typeface="+mn-lt"/>
              </a:rPr>
              <a:t>Round Up, (biology/zoology) </a:t>
            </a:r>
            <a:endParaRPr lang="en-US" sz="2400" dirty="0" smtClean="0">
              <a:latin typeface="+mn-lt"/>
            </a:endParaRPr>
          </a:p>
          <a:p>
            <a:pPr indent="103188" eaLnBrk="0" hangingPunct="0"/>
            <a:r>
              <a:rPr lang="en-US" sz="2400" dirty="0" smtClean="0">
                <a:latin typeface="+mn-lt"/>
              </a:rPr>
              <a:t> Sea </a:t>
            </a:r>
            <a:r>
              <a:rPr lang="en-US" sz="2400" dirty="0">
                <a:latin typeface="+mn-lt"/>
              </a:rPr>
              <a:t>Turtle-O Bingo (ecology)</a:t>
            </a:r>
            <a:endParaRPr lang="en-US" sz="2400" dirty="0">
              <a:latin typeface="+mn-lt"/>
              <a:cs typeface="Arial" charset="0"/>
            </a:endParaRPr>
          </a:p>
          <a:p>
            <a:pPr indent="103188" eaLnBrk="0" hangingPunct="0"/>
            <a:r>
              <a:rPr lang="en-US" sz="2400" dirty="0" smtClean="0">
                <a:latin typeface="+mn-lt"/>
                <a:cs typeface="Arial" charset="0"/>
              </a:rPr>
              <a:t> </a:t>
            </a:r>
            <a:r>
              <a:rPr lang="en-US" sz="2400" dirty="0" smtClean="0">
                <a:latin typeface="+mn-lt"/>
              </a:rPr>
              <a:t>Oil </a:t>
            </a:r>
            <a:r>
              <a:rPr lang="en-US" sz="2400" dirty="0">
                <a:latin typeface="+mn-lt"/>
              </a:rPr>
              <a:t>Impacts to Wildlife, (math equations)</a:t>
            </a:r>
            <a:endParaRPr lang="en-US" sz="2400" dirty="0">
              <a:latin typeface="+mn-lt"/>
              <a:cs typeface="Arial" charset="0"/>
            </a:endParaRPr>
          </a:p>
          <a:p>
            <a:pPr indent="103188" eaLnBrk="0" hangingPunct="0"/>
            <a:r>
              <a:rPr lang="en-US" sz="2400" dirty="0" smtClean="0">
                <a:latin typeface="+mn-lt"/>
                <a:cs typeface="Arial" charset="0"/>
              </a:rPr>
              <a:t> What are you Tasting ? (chemistry, food science, seafood tainting)</a:t>
            </a:r>
            <a:endParaRPr lang="en-US" sz="2400" dirty="0">
              <a:latin typeface="+mn-lt"/>
              <a:cs typeface="Arial" charset="0"/>
            </a:endParaRPr>
          </a:p>
          <a:p>
            <a:pPr indent="103188" eaLnBrk="0" hangingPunct="0"/>
            <a:r>
              <a:rPr lang="en-US" sz="2400" dirty="0" smtClean="0">
                <a:latin typeface="+mn-lt"/>
              </a:rPr>
              <a:t> Animal </a:t>
            </a:r>
            <a:r>
              <a:rPr lang="en-US" sz="2400" dirty="0">
                <a:latin typeface="+mn-lt"/>
              </a:rPr>
              <a:t>Adaptations: Bird Feathers after Oil Spill</a:t>
            </a:r>
            <a:r>
              <a:rPr lang="en-US" sz="2400" dirty="0" smtClean="0">
                <a:latin typeface="+mn-lt"/>
              </a:rPr>
              <a:t>, (biology) </a:t>
            </a:r>
          </a:p>
          <a:p>
            <a:pPr indent="103188" eaLnBrk="0" hangingPunct="0"/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Oil </a:t>
            </a:r>
            <a:r>
              <a:rPr lang="en-US" sz="2400" dirty="0">
                <a:latin typeface="+mn-lt"/>
              </a:rPr>
              <a:t>Spill in a Pan</a:t>
            </a:r>
            <a:r>
              <a:rPr lang="en-US" sz="2400" dirty="0" smtClean="0">
                <a:latin typeface="+mn-lt"/>
              </a:rPr>
              <a:t>,(</a:t>
            </a:r>
            <a:r>
              <a:rPr lang="en-US" sz="2400" dirty="0">
                <a:latin typeface="+mn-lt"/>
              </a:rPr>
              <a:t>science, environment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  <a:cs typeface="Arial" charset="0"/>
            </a:endParaRPr>
          </a:p>
          <a:p>
            <a:pPr indent="103188" eaLnBrk="0" hangingPunct="0"/>
            <a:r>
              <a:rPr lang="en-US" sz="2400" dirty="0" smtClean="0">
                <a:solidFill>
                  <a:srgbClr val="3366FF"/>
                </a:solidFill>
                <a:latin typeface="+mn-lt"/>
              </a:rPr>
              <a:t> </a:t>
            </a:r>
            <a:r>
              <a:rPr lang="en-US" sz="2400" dirty="0">
                <a:cs typeface="Times New Roman" pitchFamily="18" charset="0"/>
              </a:rPr>
              <a:t>Oil Spill Jeopardy (chemistry, ecology, physical </a:t>
            </a:r>
            <a:r>
              <a:rPr lang="en-US" sz="2400" dirty="0" smtClean="0">
                <a:cs typeface="Times New Roman" pitchFamily="18" charset="0"/>
              </a:rPr>
              <a:t>processes)</a:t>
            </a:r>
            <a:endParaRPr lang="en-US" sz="2400" dirty="0">
              <a:cs typeface="Times New Roman" pitchFamily="18" charset="0"/>
            </a:endParaRPr>
          </a:p>
          <a:p>
            <a:pPr indent="103188" eaLnBrk="0" hangingPunct="0"/>
            <a:endParaRPr lang="en-US" sz="2400" dirty="0" smtClean="0">
              <a:solidFill>
                <a:srgbClr val="3366FF"/>
              </a:solidFill>
              <a:latin typeface="+mn-lt"/>
            </a:endParaRPr>
          </a:p>
          <a:p>
            <a:pPr indent="103188" eaLnBrk="0" hangingPunct="0"/>
            <a:endParaRPr lang="en-US" sz="1600" dirty="0">
              <a:cs typeface="Arial" charset="0"/>
            </a:endParaRPr>
          </a:p>
          <a:p>
            <a:pPr indent="103188" eaLnBrk="0" hangingPunct="0"/>
            <a:r>
              <a:rPr lang="en-US" sz="1600" dirty="0">
                <a:latin typeface="Calibri" pitchFamily="34" charset="0"/>
              </a:rPr>
              <a:t>	</a:t>
            </a:r>
            <a:r>
              <a:rPr lang="en-US" sz="1200" b="1" dirty="0">
                <a:solidFill>
                  <a:srgbClr val="3366FF"/>
                </a:solidFill>
                <a:latin typeface="Calibri" pitchFamily="34" charset="0"/>
              </a:rPr>
              <a:t>		</a:t>
            </a:r>
            <a:endParaRPr lang="en-US" sz="1200" dirty="0">
              <a:cs typeface="Arial" charset="0"/>
            </a:endParaRP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2" y="304800"/>
            <a:ext cx="3149598" cy="2362200"/>
          </a:xfrm>
        </p:spPr>
      </p:pic>
    </p:spTree>
    <p:extLst>
      <p:ext uri="{BB962C8B-B14F-4D97-AF65-F5344CB8AC3E}">
        <p14:creationId xmlns:p14="http://schemas.microsoft.com/office/powerpoint/2010/main" val="35573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113852" y="1066800"/>
            <a:ext cx="90678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03188"/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Lesson Topics </a:t>
            </a:r>
          </a:p>
          <a:p>
            <a:pPr indent="103188" eaLnBrk="0" hangingPunct="0"/>
            <a:r>
              <a:rPr lang="en-US" sz="2000" dirty="0" smtClean="0">
                <a:latin typeface="+mn-lt"/>
              </a:rPr>
              <a:t> </a:t>
            </a:r>
            <a:endParaRPr lang="en-US" sz="2000" dirty="0" smtClean="0">
              <a:solidFill>
                <a:srgbClr val="3366FF"/>
              </a:solidFill>
              <a:latin typeface="+mn-lt"/>
            </a:endParaRPr>
          </a:p>
          <a:p>
            <a:pPr indent="103188" eaLnBrk="0" hangingPunct="0"/>
            <a:r>
              <a:rPr lang="en-US" sz="2000" dirty="0" smtClean="0">
                <a:latin typeface="+mn-lt"/>
              </a:rPr>
              <a:t> Understanding </a:t>
            </a:r>
            <a:r>
              <a:rPr lang="en-US" sz="2000" dirty="0">
                <a:latin typeface="+mn-lt"/>
              </a:rPr>
              <a:t>Oil Spills: Article Oil Spill, 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ocial </a:t>
            </a: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tudies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language </a:t>
            </a:r>
            <a:r>
              <a:rPr lang="en-US" sz="2000" dirty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rts)</a:t>
            </a:r>
            <a:endParaRPr lang="en-US" sz="2000" dirty="0">
              <a:latin typeface="+mn-lt"/>
              <a:cs typeface="Arial" charset="0"/>
            </a:endParaRPr>
          </a:p>
          <a:p>
            <a:pPr indent="103188" eaLnBrk="0" hangingPunct="0"/>
            <a:r>
              <a:rPr lang="en-US" sz="2000" dirty="0" smtClean="0">
                <a:latin typeface="+mn-lt"/>
              </a:rPr>
              <a:t> Oil </a:t>
            </a:r>
            <a:r>
              <a:rPr lang="en-US" sz="2000" dirty="0">
                <a:latin typeface="+mn-lt"/>
              </a:rPr>
              <a:t>Spill Issue Analysis, </a:t>
            </a:r>
            <a:r>
              <a:rPr lang="en-US" sz="2000" dirty="0" smtClean="0">
                <a:latin typeface="+mn-lt"/>
              </a:rPr>
              <a:t>(science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civics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management)</a:t>
            </a:r>
          </a:p>
          <a:p>
            <a:pPr indent="103188" eaLnBrk="0" hangingPunct="0"/>
            <a:r>
              <a:rPr lang="en-US" sz="2000" dirty="0" smtClean="0">
                <a:latin typeface="+mn-lt"/>
              </a:rPr>
              <a:t> Oil Spill Reporting (social studies, writing)</a:t>
            </a:r>
            <a:endParaRPr lang="en-US" sz="2000" dirty="0">
              <a:latin typeface="+mn-lt"/>
            </a:endParaRPr>
          </a:p>
          <a:p>
            <a:pPr indent="103188" eaLnBrk="0" hangingPunct="0"/>
            <a:r>
              <a:rPr lang="en-US" sz="2000" dirty="0" smtClean="0">
                <a:latin typeface="+mn-lt"/>
              </a:rPr>
              <a:t> Town </a:t>
            </a:r>
            <a:r>
              <a:rPr lang="en-US" sz="2000" dirty="0">
                <a:latin typeface="+mn-lt"/>
              </a:rPr>
              <a:t>Meeting “Think It, Speak it” 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cience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civics)</a:t>
            </a:r>
          </a:p>
          <a:p>
            <a:pPr indent="103188" eaLnBrk="0" hangingPunct="0"/>
            <a:endParaRPr lang="en-US" sz="2000" b="1" dirty="0" smtClean="0">
              <a:latin typeface="+mn-lt"/>
              <a:cs typeface="Arial" charset="0"/>
            </a:endParaRPr>
          </a:p>
          <a:p>
            <a:pPr indent="103188" eaLnBrk="0" hangingPunct="0"/>
            <a:r>
              <a:rPr lang="en-US" sz="2800" b="1" dirty="0" smtClean="0">
                <a:latin typeface="Calibri" panose="020F0502020204030204" pitchFamily="34" charset="0"/>
                <a:cs typeface="Arial" charset="0"/>
              </a:rPr>
              <a:t>Activities</a:t>
            </a:r>
            <a:endParaRPr lang="en-US" sz="2800" b="1" dirty="0">
              <a:latin typeface="Calibri" panose="020F0502020204030204" pitchFamily="34" charset="0"/>
              <a:cs typeface="Arial" charset="0"/>
            </a:endParaRPr>
          </a:p>
          <a:p>
            <a:pPr indent="103188" eaLnBrk="0" hangingPunct="0"/>
            <a:r>
              <a:rPr lang="en-US" sz="2000" dirty="0" smtClean="0">
                <a:latin typeface="+mn-lt"/>
                <a:ea typeface="Calibri" pitchFamily="34" charset="0"/>
                <a:cs typeface="Times New Roman" pitchFamily="18" charset="0"/>
              </a:rPr>
              <a:t>	Density </a:t>
            </a: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of oil &amp; </a:t>
            </a:r>
            <a:r>
              <a:rPr lang="en-US" sz="2000" dirty="0" smtClean="0">
                <a:latin typeface="+mn-lt"/>
                <a:ea typeface="Calibri" pitchFamily="34" charset="0"/>
                <a:cs typeface="Times New Roman" pitchFamily="18" charset="0"/>
              </a:rPr>
              <a:t>water</a:t>
            </a: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ea typeface="Calibri" pitchFamily="34" charset="0"/>
                <a:cs typeface="Times New Roman" pitchFamily="18" charset="0"/>
              </a:rPr>
              <a:t>(physical </a:t>
            </a: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science)</a:t>
            </a:r>
            <a:endParaRPr lang="en-US" sz="2000" dirty="0">
              <a:latin typeface="+mn-lt"/>
              <a:ea typeface="Calibri" pitchFamily="34" charset="0"/>
              <a:cs typeface="Arial" charset="0"/>
            </a:endParaRPr>
          </a:p>
          <a:p>
            <a:pPr indent="103188" eaLnBrk="0" hangingPunct="0"/>
            <a:r>
              <a:rPr lang="en-US" sz="2000" dirty="0" smtClean="0">
                <a:latin typeface="+mn-lt"/>
                <a:cs typeface="Arial" charset="0"/>
              </a:rPr>
              <a:t>	</a:t>
            </a:r>
            <a:r>
              <a:rPr lang="en-US" sz="2000" dirty="0" smtClean="0">
                <a:latin typeface="+mn-lt"/>
              </a:rPr>
              <a:t>Oil </a:t>
            </a:r>
            <a:r>
              <a:rPr lang="en-US" sz="2000" dirty="0">
                <a:latin typeface="+mn-lt"/>
              </a:rPr>
              <a:t>has </a:t>
            </a:r>
            <a:r>
              <a:rPr lang="en-US" sz="2000" dirty="0" smtClean="0">
                <a:latin typeface="+mn-lt"/>
              </a:rPr>
              <a:t>Fingerprints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(chemistry</a:t>
            </a:r>
            <a:r>
              <a:rPr lang="en-US" sz="2000" dirty="0">
                <a:latin typeface="+mn-lt"/>
              </a:rPr>
              <a:t>) </a:t>
            </a:r>
          </a:p>
          <a:p>
            <a:pPr indent="103188" eaLnBrk="0" hangingPunct="0"/>
            <a:endParaRPr lang="en-US" sz="1600" dirty="0">
              <a:cs typeface="Arial" charset="0"/>
            </a:endParaRPr>
          </a:p>
          <a:p>
            <a:pPr indent="103188" eaLnBrk="0" hangingPunct="0"/>
            <a:r>
              <a:rPr lang="en-US" sz="1600" dirty="0">
                <a:latin typeface="Calibri" pitchFamily="34" charset="0"/>
              </a:rPr>
              <a:t>	</a:t>
            </a:r>
            <a:r>
              <a:rPr lang="en-US" sz="1200" b="1" dirty="0">
                <a:solidFill>
                  <a:srgbClr val="3366FF"/>
                </a:solidFill>
                <a:latin typeface="Calibri" pitchFamily="34" charset="0"/>
              </a:rPr>
              <a:t>		</a:t>
            </a:r>
            <a:endParaRPr lang="en-US" sz="1200" dirty="0">
              <a:cs typeface="Arial" charset="0"/>
            </a:endParaRP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84" y="4267200"/>
            <a:ext cx="3149598" cy="2362200"/>
          </a:xfrm>
        </p:spPr>
      </p:pic>
    </p:spTree>
    <p:extLst>
      <p:ext uri="{BB962C8B-B14F-4D97-AF65-F5344CB8AC3E}">
        <p14:creationId xmlns:p14="http://schemas.microsoft.com/office/powerpoint/2010/main" val="36227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1336</TotalTime>
  <Words>2175</Words>
  <Application>Microsoft Office PowerPoint</Application>
  <PresentationFormat>On-screen Show (4:3)</PresentationFormat>
  <Paragraphs>371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Constantia</vt:lpstr>
      <vt:lpstr>Times New Roman</vt:lpstr>
      <vt:lpstr>Wingdings 2</vt:lpstr>
      <vt:lpstr>Flow</vt:lpstr>
      <vt:lpstr>Louisiana Oil Spill Response Education Community</vt:lpstr>
      <vt:lpstr>Informal Educators Response</vt:lpstr>
      <vt:lpstr>Who was involved in Louisiana?</vt:lpstr>
      <vt:lpstr>Survey</vt:lpstr>
      <vt:lpstr>Top “5” topics of interest/need</vt:lpstr>
      <vt:lpstr>Important but Bottom of the List</vt:lpstr>
      <vt:lpstr>Topics and Concerns from Respondents</vt:lpstr>
      <vt:lpstr>PowerPoint Presentation</vt:lpstr>
      <vt:lpstr>PowerPoint Presentation</vt:lpstr>
      <vt:lpstr>Workshops</vt:lpstr>
      <vt:lpstr>Oil Spill Video Conferences</vt:lpstr>
      <vt:lpstr>Topics for Teachers</vt:lpstr>
      <vt:lpstr>Video Conference for Louisiana Community Forum </vt:lpstr>
      <vt:lpstr>Results</vt:lpstr>
      <vt:lpstr>Lagniappe:  Youth Summer Camps </vt:lpstr>
      <vt:lpstr>Student Reflection</vt:lpstr>
      <vt:lpstr>Thank You</vt:lpstr>
      <vt:lpstr>PowerPoint Presentation</vt:lpstr>
      <vt:lpstr>Lessons/Activities</vt:lpstr>
      <vt:lpstr>PowerPoint Presentation</vt:lpstr>
      <vt:lpstr>*Special Session at LSTA Fall Teacher workshops</vt:lpstr>
      <vt:lpstr>Workshops</vt:lpstr>
      <vt:lpstr>Educators Response</vt:lpstr>
      <vt:lpstr>Educators Response</vt:lpstr>
      <vt:lpstr>Workshops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 Horizon Oil Spill Louisiana Education Survey</dc:title>
  <dc:creator>Peterson</dc:creator>
  <cp:lastModifiedBy>Brandie Toups</cp:lastModifiedBy>
  <cp:revision>69</cp:revision>
  <cp:lastPrinted>2015-05-07T00:10:07Z</cp:lastPrinted>
  <dcterms:created xsi:type="dcterms:W3CDTF">2010-08-02T21:20:00Z</dcterms:created>
  <dcterms:modified xsi:type="dcterms:W3CDTF">2015-05-07T14:21:31Z</dcterms:modified>
</cp:coreProperties>
</file>