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4081" r:id="rId2"/>
  </p:sldMasterIdLst>
  <p:notesMasterIdLst>
    <p:notesMasterId r:id="rId21"/>
  </p:notesMasterIdLst>
  <p:handoutMasterIdLst>
    <p:handoutMasterId r:id="rId22"/>
  </p:handoutMasterIdLst>
  <p:sldIdLst>
    <p:sldId id="256" r:id="rId3"/>
    <p:sldId id="257" r:id="rId4"/>
    <p:sldId id="276" r:id="rId5"/>
    <p:sldId id="258" r:id="rId6"/>
    <p:sldId id="259" r:id="rId7"/>
    <p:sldId id="275" r:id="rId8"/>
    <p:sldId id="260" r:id="rId9"/>
    <p:sldId id="261" r:id="rId10"/>
    <p:sldId id="262" r:id="rId11"/>
    <p:sldId id="263" r:id="rId12"/>
    <p:sldId id="264" r:id="rId13"/>
    <p:sldId id="265" r:id="rId14"/>
    <p:sldId id="274" r:id="rId15"/>
    <p:sldId id="270" r:id="rId16"/>
    <p:sldId id="271" r:id="rId17"/>
    <p:sldId id="272" r:id="rId18"/>
    <p:sldId id="269"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77C2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26" autoAdjust="0"/>
  </p:normalViewPr>
  <p:slideViewPr>
    <p:cSldViewPr snapToGrid="0" snapToObjects="1">
      <p:cViewPr varScale="1">
        <p:scale>
          <a:sx n="77" d="100"/>
          <a:sy n="77" d="100"/>
        </p:scale>
        <p:origin x="-1618"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43" d="100"/>
          <a:sy n="143" d="100"/>
        </p:scale>
        <p:origin x="-1668" y="30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454989-8104-854C-9002-AA82F7B1E6AD}" type="datetimeFigureOut">
              <a:rPr lang="en-US" smtClean="0"/>
              <a:t>5/12/2014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0C4B4D-10A6-CC4F-BBA1-7F5EA0247A17}" type="slidenum">
              <a:rPr lang="en-US" smtClean="0"/>
              <a:t>‹#›</a:t>
            </a:fld>
            <a:endParaRPr lang="en-US"/>
          </a:p>
        </p:txBody>
      </p:sp>
    </p:spTree>
    <p:extLst>
      <p:ext uri="{BB962C8B-B14F-4D97-AF65-F5344CB8AC3E}">
        <p14:creationId xmlns:p14="http://schemas.microsoft.com/office/powerpoint/2010/main" val="1180229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B7852D-128E-2940-9C48-CCAA41254E2F}" type="datetimeFigureOut">
              <a:rPr lang="en-US" smtClean="0"/>
              <a:t>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2AE18-1314-4E43-9D0A-37FF506A5AC9}" type="slidenum">
              <a:rPr lang="en-US" smtClean="0"/>
              <a:t>‹#›</a:t>
            </a:fld>
            <a:endParaRPr lang="en-US"/>
          </a:p>
        </p:txBody>
      </p:sp>
    </p:spTree>
    <p:extLst>
      <p:ext uri="{BB962C8B-B14F-4D97-AF65-F5344CB8AC3E}">
        <p14:creationId xmlns:p14="http://schemas.microsoft.com/office/powerpoint/2010/main" val="36098569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E2AE18-1314-4E43-9D0A-37FF506A5AC9}" type="slidenum">
              <a:rPr lang="en-US" smtClean="0"/>
              <a:t>1</a:t>
            </a:fld>
            <a:endParaRPr lang="en-US"/>
          </a:p>
        </p:txBody>
      </p:sp>
    </p:spTree>
    <p:extLst>
      <p:ext uri="{BB962C8B-B14F-4D97-AF65-F5344CB8AC3E}">
        <p14:creationId xmlns:p14="http://schemas.microsoft.com/office/powerpoint/2010/main" val="3310116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E2AE18-1314-4E43-9D0A-37FF506A5AC9}" type="slidenum">
              <a:rPr lang="en-US" smtClean="0"/>
              <a:t>10</a:t>
            </a:fld>
            <a:endParaRPr lang="en-US"/>
          </a:p>
        </p:txBody>
      </p:sp>
    </p:spTree>
    <p:extLst>
      <p:ext uri="{BB962C8B-B14F-4D97-AF65-F5344CB8AC3E}">
        <p14:creationId xmlns:p14="http://schemas.microsoft.com/office/powerpoint/2010/main" val="3547931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57 paddlers on the water out of the 98 registered</a:t>
            </a:r>
            <a:endParaRPr lang="en-US" dirty="0"/>
          </a:p>
          <a:p>
            <a:pPr marL="171450" indent="-171450">
              <a:buFont typeface="Arial"/>
              <a:buChar char="•"/>
            </a:pPr>
            <a:r>
              <a:rPr lang="en-US" dirty="0" smtClean="0"/>
              <a:t>This was a half day for paddlers where they started at the Robichaux residence and ended at the Lockport Bayouside Park.</a:t>
            </a:r>
          </a:p>
          <a:p>
            <a:pPr marL="171450" indent="-171450">
              <a:buFont typeface="Arial"/>
              <a:buChar char="•"/>
            </a:pPr>
            <a:r>
              <a:rPr lang="en-US" dirty="0" smtClean="0"/>
              <a:t>The paddlers enjoy breakfast that was provided by Mrs. Brenda Dardar Robichaux before launching.</a:t>
            </a:r>
          </a:p>
          <a:p>
            <a:pPr marL="171450" indent="-171450">
              <a:buFont typeface="Arial"/>
              <a:buChar char="•"/>
            </a:pPr>
            <a:r>
              <a:rPr lang="en-US" dirty="0" smtClean="0"/>
              <a:t>We were scheduled to have lunch provided by the Town of Lockport and entertainment by Tysman Charpentier and Company, but due to the predicted weather we had to cancel. </a:t>
            </a:r>
          </a:p>
          <a:p>
            <a:pPr marL="171450" indent="-171450">
              <a:buFont typeface="Arial"/>
              <a:buChar char="•"/>
            </a:pPr>
            <a:r>
              <a:rPr lang="en-US" dirty="0" smtClean="0"/>
              <a:t>Weather was again predicted to be really bad, so we decided to make a decision if we will paddle on the Sunday morning, which we did.   </a:t>
            </a:r>
          </a:p>
          <a:p>
            <a:pPr marL="171450" indent="-171450">
              <a:buFont typeface="Arial"/>
              <a:buChar char="•"/>
            </a:pPr>
            <a:r>
              <a:rPr lang="en-US" dirty="0" smtClean="0"/>
              <a:t>BTNEP decided to order sandwich and fruit trays  for lunch for those paddlers that did show up.</a:t>
            </a:r>
            <a:endParaRPr lang="en-US" dirty="0"/>
          </a:p>
        </p:txBody>
      </p:sp>
      <p:sp>
        <p:nvSpPr>
          <p:cNvPr id="4" name="Slide Number Placeholder 3"/>
          <p:cNvSpPr>
            <a:spLocks noGrp="1"/>
          </p:cNvSpPr>
          <p:nvPr>
            <p:ph type="sldNum" sz="quarter" idx="10"/>
          </p:nvPr>
        </p:nvSpPr>
        <p:spPr/>
        <p:txBody>
          <a:bodyPr/>
          <a:lstStyle/>
          <a:p>
            <a:fld id="{AEE2AE18-1314-4E43-9D0A-37FF506A5AC9}" type="slidenum">
              <a:rPr lang="en-US" smtClean="0"/>
              <a:t>11</a:t>
            </a:fld>
            <a:endParaRPr lang="en-US"/>
          </a:p>
        </p:txBody>
      </p:sp>
    </p:spTree>
    <p:extLst>
      <p:ext uri="{BB962C8B-B14F-4D97-AF65-F5344CB8AC3E}">
        <p14:creationId xmlns:p14="http://schemas.microsoft.com/office/powerpoint/2010/main" val="2777974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E2AE18-1314-4E43-9D0A-37FF506A5AC9}" type="slidenum">
              <a:rPr lang="en-US" smtClean="0"/>
              <a:t>12</a:t>
            </a:fld>
            <a:endParaRPr lang="en-US"/>
          </a:p>
        </p:txBody>
      </p:sp>
    </p:spTree>
    <p:extLst>
      <p:ext uri="{BB962C8B-B14F-4D97-AF65-F5344CB8AC3E}">
        <p14:creationId xmlns:p14="http://schemas.microsoft.com/office/powerpoint/2010/main" val="261705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E2AE18-1314-4E43-9D0A-37FF506A5AC9}" type="slidenum">
              <a:rPr lang="en-US" smtClean="0"/>
              <a:t>14</a:t>
            </a:fld>
            <a:endParaRPr lang="en-US"/>
          </a:p>
        </p:txBody>
      </p:sp>
    </p:spTree>
    <p:extLst>
      <p:ext uri="{BB962C8B-B14F-4D97-AF65-F5344CB8AC3E}">
        <p14:creationId xmlns:p14="http://schemas.microsoft.com/office/powerpoint/2010/main" val="280898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EE2AE18-1314-4E43-9D0A-37FF506A5AC9}" type="slidenum">
              <a:rPr lang="en-US" smtClean="0"/>
              <a:t>17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3095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168275">
              <a:buFont typeface="Arial"/>
              <a:buChar char="•"/>
            </a:pPr>
            <a:r>
              <a:rPr lang="en-US" dirty="0" smtClean="0"/>
              <a:t>We had 33 paddler that paddle all 4 days</a:t>
            </a:r>
          </a:p>
          <a:p>
            <a:pPr marL="0" lvl="1" indent="168275">
              <a:buFont typeface="Arial"/>
              <a:buChar char="•"/>
            </a:pPr>
            <a:r>
              <a:rPr lang="en-US" dirty="0" smtClean="0"/>
              <a:t>Over 100 paddlers from Louisiana including local towns and cities as well as Alexander, Ruston, Quitman (15 </a:t>
            </a:r>
            <a:r>
              <a:rPr lang="en-US" dirty="0" err="1" smtClean="0"/>
              <a:t>mins</a:t>
            </a:r>
            <a:r>
              <a:rPr lang="en-US" dirty="0" smtClean="0"/>
              <a:t> south of Ruston), Baton Rouge and New Orleans.</a:t>
            </a:r>
            <a:endParaRPr lang="en-US" dirty="0"/>
          </a:p>
          <a:p>
            <a:pPr marL="0" lvl="1" indent="168275">
              <a:buFont typeface="Arial"/>
              <a:buChar char="•"/>
            </a:pPr>
            <a:r>
              <a:rPr lang="en-US" dirty="0" smtClean="0"/>
              <a:t>25 out of state paddlers from Mississippi, Texas Alabama, Georgia, Maryland, Maine and Wisconsin</a:t>
            </a:r>
          </a:p>
          <a:p>
            <a:pPr marL="177800" lvl="2" indent="-177800">
              <a:buFont typeface="Arial"/>
              <a:buChar char="•"/>
            </a:pPr>
            <a:endParaRPr lang="en-US" dirty="0"/>
          </a:p>
          <a:p>
            <a:pPr marL="628650" lvl="1" indent="-171450">
              <a:buFont typeface="Arial"/>
              <a:buChar char="•"/>
            </a:pPr>
            <a:endParaRPr lang="en-US" dirty="0" smtClean="0"/>
          </a:p>
          <a:p>
            <a:pPr marL="628650" lvl="1" indent="-171450">
              <a:buFont typeface="Arial"/>
              <a:buChar char="•"/>
            </a:pPr>
            <a:endParaRPr lang="en-US" dirty="0" smtClean="0"/>
          </a:p>
          <a:p>
            <a:pPr marL="628650" lvl="1"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EE2AE18-1314-4E43-9D0A-37FF506A5AC9}" type="slidenum">
              <a:rPr lang="en-US" smtClean="0"/>
              <a:t>2</a:t>
            </a:fld>
            <a:endParaRPr lang="en-US"/>
          </a:p>
        </p:txBody>
      </p:sp>
    </p:spTree>
    <p:extLst>
      <p:ext uri="{BB962C8B-B14F-4D97-AF65-F5344CB8AC3E}">
        <p14:creationId xmlns:p14="http://schemas.microsoft.com/office/powerpoint/2010/main" val="320759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E2AE18-1314-4E43-9D0A-37FF506A5AC9}" type="slidenum">
              <a:rPr lang="en-US" smtClean="0"/>
              <a:t>3</a:t>
            </a:fld>
            <a:endParaRPr lang="en-US"/>
          </a:p>
        </p:txBody>
      </p:sp>
    </p:spTree>
    <p:extLst>
      <p:ext uri="{BB962C8B-B14F-4D97-AF65-F5344CB8AC3E}">
        <p14:creationId xmlns:p14="http://schemas.microsoft.com/office/powerpoint/2010/main" val="159361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71 paddlers out of the 75 registered</a:t>
            </a:r>
          </a:p>
          <a:p>
            <a:pPr marL="171450" indent="-171450">
              <a:buFont typeface="Arial"/>
              <a:buChar char="•"/>
            </a:pPr>
            <a:r>
              <a:rPr lang="en-US" dirty="0" smtClean="0"/>
              <a:t>Mosaic provided breakfast bags with juice, fruit and granola bars. </a:t>
            </a:r>
          </a:p>
          <a:p>
            <a:pPr marL="171450" indent="-171450">
              <a:buFont typeface="Arial"/>
              <a:buChar char="•"/>
            </a:pPr>
            <a:r>
              <a:rPr lang="en-US" dirty="0" smtClean="0"/>
              <a:t>Paddlers then stopped for lunch at the residence of J.C. Leblanc and was provided lunch by Dow Chemical which included hamburgers, hotdogs, chili, chips and bread pudding for dessert. </a:t>
            </a:r>
          </a:p>
          <a:p>
            <a:pPr marL="171450" indent="-171450">
              <a:buFont typeface="Arial"/>
              <a:buChar char="•"/>
            </a:pPr>
            <a:r>
              <a:rPr lang="en-US" dirty="0" smtClean="0"/>
              <a:t>The paddlers faced a tough wind throughout the day. We had a little sprinkle every now and then, but the wind did give the paddlers a very hard time. </a:t>
            </a:r>
          </a:p>
          <a:p>
            <a:pPr marL="171450" indent="-171450">
              <a:buFont typeface="Arial"/>
              <a:buChar char="•"/>
            </a:pPr>
            <a:r>
              <a:rPr lang="en-US" dirty="0" smtClean="0"/>
              <a:t>At </a:t>
            </a:r>
            <a:r>
              <a:rPr lang="en-US" dirty="0" err="1" smtClean="0"/>
              <a:t>Madewood</a:t>
            </a:r>
            <a:r>
              <a:rPr lang="en-US" dirty="0" smtClean="0"/>
              <a:t> Plantation where Paddlers set up camp, they were served shrimp and grits, chicken pasta, cold vegetable pasta, </a:t>
            </a:r>
            <a:r>
              <a:rPr lang="en-US" dirty="0" err="1" smtClean="0"/>
              <a:t>boudin</a:t>
            </a:r>
            <a:r>
              <a:rPr lang="en-US" dirty="0" smtClean="0"/>
              <a:t> balls, crawfish pies and Krispy Kreme bread pudding by the Bayou Lafourche Freshwater District.</a:t>
            </a:r>
          </a:p>
          <a:p>
            <a:pPr marL="171450" indent="-171450">
              <a:buFont typeface="Arial"/>
              <a:buChar char="•"/>
            </a:pPr>
            <a:r>
              <a:rPr lang="en-US" dirty="0" smtClean="0"/>
              <a:t>Paddlers were then treated to an Estuary Trivia game hosted by Kerry St. </a:t>
            </a:r>
            <a:r>
              <a:rPr lang="en-US" dirty="0" err="1" smtClean="0"/>
              <a:t>Pé</a:t>
            </a:r>
            <a:r>
              <a:rPr lang="en-US" dirty="0" smtClean="0"/>
              <a:t>.  The group was divided into four teams and were given a set of questions each to answer. The winning team received BTNEP mugs. </a:t>
            </a:r>
            <a:endParaRPr lang="en-US" dirty="0"/>
          </a:p>
        </p:txBody>
      </p:sp>
      <p:sp>
        <p:nvSpPr>
          <p:cNvPr id="4" name="Slide Number Placeholder 3"/>
          <p:cNvSpPr>
            <a:spLocks noGrp="1"/>
          </p:cNvSpPr>
          <p:nvPr>
            <p:ph type="sldNum" sz="quarter" idx="10"/>
          </p:nvPr>
        </p:nvSpPr>
        <p:spPr/>
        <p:txBody>
          <a:bodyPr/>
          <a:lstStyle/>
          <a:p>
            <a:fld id="{AEE2AE18-1314-4E43-9D0A-37FF506A5AC9}" type="slidenum">
              <a:rPr lang="en-US" smtClean="0"/>
              <a:t>4</a:t>
            </a:fld>
            <a:endParaRPr lang="en-US"/>
          </a:p>
        </p:txBody>
      </p:sp>
    </p:spTree>
    <p:extLst>
      <p:ext uri="{BB962C8B-B14F-4D97-AF65-F5344CB8AC3E}">
        <p14:creationId xmlns:p14="http://schemas.microsoft.com/office/powerpoint/2010/main" val="240582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E2AE18-1314-4E43-9D0A-37FF506A5AC9}" type="slidenum">
              <a:rPr lang="en-US" smtClean="0"/>
              <a:t>5</a:t>
            </a:fld>
            <a:endParaRPr lang="en-US"/>
          </a:p>
        </p:txBody>
      </p:sp>
    </p:spTree>
    <p:extLst>
      <p:ext uri="{BB962C8B-B14F-4D97-AF65-F5344CB8AC3E}">
        <p14:creationId xmlns:p14="http://schemas.microsoft.com/office/powerpoint/2010/main" val="152829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E2AE18-1314-4E43-9D0A-37FF506A5AC9}" type="slidenum">
              <a:rPr lang="en-US" smtClean="0"/>
              <a:t>6</a:t>
            </a:fld>
            <a:endParaRPr lang="en-US"/>
          </a:p>
        </p:txBody>
      </p:sp>
    </p:spTree>
    <p:extLst>
      <p:ext uri="{BB962C8B-B14F-4D97-AF65-F5344CB8AC3E}">
        <p14:creationId xmlns:p14="http://schemas.microsoft.com/office/powerpoint/2010/main" val="1528299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71 Paddlers out of the 84 registered</a:t>
            </a:r>
          </a:p>
          <a:p>
            <a:pPr marL="171450" indent="-171450">
              <a:buFont typeface="Arial"/>
              <a:buChar char="•"/>
            </a:pPr>
            <a:r>
              <a:rPr lang="en-US" dirty="0" smtClean="0"/>
              <a:t>For lunch, paddlers stopped in Napoleonville and had a choice of three restaurants for lunch.  Paddlers could enjoy lunch at Nubby Ducks, Cajun Café or </a:t>
            </a:r>
            <a:r>
              <a:rPr lang="en-US" dirty="0" err="1" smtClean="0"/>
              <a:t>Vinny’s</a:t>
            </a:r>
            <a:r>
              <a:rPr lang="en-US" dirty="0" smtClean="0"/>
              <a:t> Sandwich Shop. </a:t>
            </a:r>
          </a:p>
          <a:p>
            <a:pPr marL="171450" indent="-171450">
              <a:buFont typeface="Arial"/>
              <a:buChar char="•"/>
            </a:pPr>
            <a:r>
              <a:rPr lang="en-US" dirty="0" smtClean="0"/>
              <a:t>The weather was predicted to have a lot of rain. The paddlers did hit some showers but for the most part the weather held off.</a:t>
            </a:r>
          </a:p>
          <a:p>
            <a:pPr marL="171450" indent="-171450">
              <a:buFont typeface="Arial"/>
              <a:buChar char="•"/>
            </a:pPr>
            <a:r>
              <a:rPr lang="en-US" dirty="0" smtClean="0"/>
              <a:t>Paddlers completed their trip at Jean Lafitte National Park and then drove to Nicholls State University to set up camp for the night</a:t>
            </a:r>
          </a:p>
          <a:p>
            <a:pPr marL="171450" indent="-171450">
              <a:buFont typeface="Arial"/>
              <a:buChar char="•"/>
            </a:pPr>
            <a:r>
              <a:rPr lang="en-US" dirty="0" smtClean="0"/>
              <a:t>Bourgeois and Associates provided dinner which included White beans, shrimp jambalaya, bread, and a variety of desserts</a:t>
            </a:r>
          </a:p>
          <a:p>
            <a:pPr marL="171450" indent="-171450">
              <a:buFont typeface="Arial"/>
              <a:buChar char="•"/>
            </a:pPr>
            <a:r>
              <a:rPr lang="en-US" dirty="0" smtClean="0"/>
              <a:t>Paddlers were then entertained with the music from Pat </a:t>
            </a:r>
            <a:r>
              <a:rPr lang="en-US" dirty="0" err="1" smtClean="0"/>
              <a:t>Sylvest</a:t>
            </a:r>
            <a:r>
              <a:rPr lang="en-US" dirty="0" smtClean="0"/>
              <a:t> and Company.</a:t>
            </a:r>
            <a:endParaRPr lang="en-US" dirty="0"/>
          </a:p>
        </p:txBody>
      </p:sp>
      <p:sp>
        <p:nvSpPr>
          <p:cNvPr id="4" name="Slide Number Placeholder 3"/>
          <p:cNvSpPr>
            <a:spLocks noGrp="1"/>
          </p:cNvSpPr>
          <p:nvPr>
            <p:ph type="sldNum" sz="quarter" idx="10"/>
          </p:nvPr>
        </p:nvSpPr>
        <p:spPr/>
        <p:txBody>
          <a:bodyPr/>
          <a:lstStyle/>
          <a:p>
            <a:fld id="{AEE2AE18-1314-4E43-9D0A-37FF506A5AC9}" type="slidenum">
              <a:rPr lang="en-US" smtClean="0"/>
              <a:t>7</a:t>
            </a:fld>
            <a:endParaRPr lang="en-US"/>
          </a:p>
        </p:txBody>
      </p:sp>
    </p:spTree>
    <p:extLst>
      <p:ext uri="{BB962C8B-B14F-4D97-AF65-F5344CB8AC3E}">
        <p14:creationId xmlns:p14="http://schemas.microsoft.com/office/powerpoint/2010/main" val="2112776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E2AE18-1314-4E43-9D0A-37FF506A5AC9}" type="slidenum">
              <a:rPr lang="en-US" smtClean="0"/>
              <a:t>8</a:t>
            </a:fld>
            <a:endParaRPr lang="en-US"/>
          </a:p>
        </p:txBody>
      </p:sp>
    </p:spTree>
    <p:extLst>
      <p:ext uri="{BB962C8B-B14F-4D97-AF65-F5344CB8AC3E}">
        <p14:creationId xmlns:p14="http://schemas.microsoft.com/office/powerpoint/2010/main" val="291036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90 paddlers out of the 118 registered </a:t>
            </a:r>
          </a:p>
          <a:p>
            <a:pPr marL="171450" indent="-171450">
              <a:buFont typeface="Arial"/>
              <a:buChar char="•"/>
            </a:pPr>
            <a:r>
              <a:rPr lang="en-US" dirty="0" smtClean="0"/>
              <a:t>The weather was predicted to be bad again, but it held up with only a few showers during the trip. The weather got really bad when we were pulling paddlers our of the water at the </a:t>
            </a:r>
            <a:r>
              <a:rPr lang="en-US" dirty="0" err="1" smtClean="0"/>
              <a:t>Robichauxs</a:t>
            </a:r>
            <a:r>
              <a:rPr lang="en-US" dirty="0" smtClean="0"/>
              <a:t>.    We did have paddlers that did not show up due to the weather that was predicted for all four days. </a:t>
            </a:r>
          </a:p>
          <a:p>
            <a:pPr marL="171450" indent="-171450">
              <a:buFont typeface="Arial"/>
              <a:buChar char="•"/>
            </a:pPr>
            <a:r>
              <a:rPr lang="en-US" dirty="0" smtClean="0"/>
              <a:t>Mrs. Virginia Plaisance, along with her family and friends provided our paddlers with a variety of food and desserts for lunch. </a:t>
            </a:r>
          </a:p>
          <a:p>
            <a:pPr marL="171450" indent="-171450">
              <a:buFont typeface="Arial"/>
              <a:buChar char="•"/>
            </a:pPr>
            <a:r>
              <a:rPr lang="en-US" dirty="0" smtClean="0"/>
              <a:t>The paddlers ended their day at the residence of Dr. Mike and Brenda Dardar Robichaux where they set up camp and were treated to an Houma Indian Cuisine and were able to visit with the United Houma Nation Indians.  Due to the weather, the group was unable to do their demonstration.</a:t>
            </a:r>
            <a:endParaRPr lang="en-US" dirty="0"/>
          </a:p>
        </p:txBody>
      </p:sp>
      <p:sp>
        <p:nvSpPr>
          <p:cNvPr id="4" name="Slide Number Placeholder 3"/>
          <p:cNvSpPr>
            <a:spLocks noGrp="1"/>
          </p:cNvSpPr>
          <p:nvPr>
            <p:ph type="sldNum" sz="quarter" idx="10"/>
          </p:nvPr>
        </p:nvSpPr>
        <p:spPr/>
        <p:txBody>
          <a:bodyPr/>
          <a:lstStyle/>
          <a:p>
            <a:fld id="{AEE2AE18-1314-4E43-9D0A-37FF506A5AC9}" type="slidenum">
              <a:rPr lang="en-US" smtClean="0"/>
              <a:t>9</a:t>
            </a:fld>
            <a:endParaRPr lang="en-US"/>
          </a:p>
        </p:txBody>
      </p:sp>
    </p:spTree>
    <p:extLst>
      <p:ext uri="{BB962C8B-B14F-4D97-AF65-F5344CB8AC3E}">
        <p14:creationId xmlns:p14="http://schemas.microsoft.com/office/powerpoint/2010/main" val="148996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422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675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6160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0726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Monday, May 12, 2014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Monday, May 12, 2014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Monday, May 12, 2014</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Monday, May 12, 2014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Monday, May 12, 2014</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Monday, May 12, 2014</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Monday, May 12, 2014</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1498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Monday, May 12, 2014</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Monday, May 12, 2014</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Monday, May 12,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Monday, May 12,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7150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151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614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864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24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214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134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152400" y="6553200"/>
            <a:ext cx="8915400" cy="76200"/>
            <a:chOff x="-528" y="4128"/>
            <a:chExt cx="7104" cy="92"/>
          </a:xfrm>
        </p:grpSpPr>
        <p:sp>
          <p:nvSpPr>
            <p:cNvPr id="1035" name="Freeform 11"/>
            <p:cNvSpPr>
              <a:spLocks/>
            </p:cNvSpPr>
            <p:nvPr/>
          </p:nvSpPr>
          <p:spPr bwMode="auto">
            <a:xfrm rot="10800000" flipV="1">
              <a:off x="-143" y="4128"/>
              <a:ext cx="6719" cy="92"/>
            </a:xfrm>
            <a:custGeom>
              <a:avLst/>
              <a:gdLst>
                <a:gd name="T0" fmla="*/ 0 w 5568"/>
                <a:gd name="T1" fmla="*/ 58 h 256"/>
                <a:gd name="T2" fmla="*/ 1101 w 5568"/>
                <a:gd name="T3" fmla="*/ 6 h 256"/>
                <a:gd name="T4" fmla="*/ 2375 w 5568"/>
                <a:gd name="T5" fmla="*/ 92 h 256"/>
                <a:gd name="T6" fmla="*/ 3533 w 5568"/>
                <a:gd name="T7" fmla="*/ 6 h 256"/>
                <a:gd name="T8" fmla="*/ 4750 w 5568"/>
                <a:gd name="T9" fmla="*/ 92 h 256"/>
                <a:gd name="T10" fmla="*/ 5734 w 5568"/>
                <a:gd name="T11" fmla="*/ 6 h 256"/>
                <a:gd name="T12" fmla="*/ 6719 w 5568"/>
                <a:gd name="T13" fmla="*/ 92 h 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8" h="256">
                  <a:moveTo>
                    <a:pt x="0" y="160"/>
                  </a:moveTo>
                  <a:cubicBezTo>
                    <a:pt x="292" y="80"/>
                    <a:pt x="584" y="0"/>
                    <a:pt x="912" y="16"/>
                  </a:cubicBezTo>
                  <a:cubicBezTo>
                    <a:pt x="1240" y="32"/>
                    <a:pt x="1632" y="256"/>
                    <a:pt x="1968" y="256"/>
                  </a:cubicBezTo>
                  <a:cubicBezTo>
                    <a:pt x="2304" y="256"/>
                    <a:pt x="2600" y="16"/>
                    <a:pt x="2928" y="16"/>
                  </a:cubicBezTo>
                  <a:cubicBezTo>
                    <a:pt x="3256" y="16"/>
                    <a:pt x="3632" y="256"/>
                    <a:pt x="3936" y="256"/>
                  </a:cubicBezTo>
                  <a:cubicBezTo>
                    <a:pt x="4240" y="256"/>
                    <a:pt x="4480" y="16"/>
                    <a:pt x="4752" y="16"/>
                  </a:cubicBezTo>
                  <a:cubicBezTo>
                    <a:pt x="5024" y="16"/>
                    <a:pt x="5296" y="136"/>
                    <a:pt x="5568" y="256"/>
                  </a:cubicBezTo>
                </a:path>
              </a:pathLst>
            </a:custGeom>
            <a:noFill/>
            <a:ln w="19050" cmpd="sng">
              <a:solidFill>
                <a:srgbClr val="E4B67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12"/>
            <p:cNvSpPr>
              <a:spLocks/>
            </p:cNvSpPr>
            <p:nvPr/>
          </p:nvSpPr>
          <p:spPr bwMode="auto">
            <a:xfrm rot="10800000" flipV="1">
              <a:off x="-528" y="4128"/>
              <a:ext cx="7056" cy="56"/>
            </a:xfrm>
            <a:custGeom>
              <a:avLst/>
              <a:gdLst>
                <a:gd name="T0" fmla="*/ 0 w 5568"/>
                <a:gd name="T1" fmla="*/ 35 h 256"/>
                <a:gd name="T2" fmla="*/ 1156 w 5568"/>
                <a:gd name="T3" fmla="*/ 4 h 256"/>
                <a:gd name="T4" fmla="*/ 2494 w 5568"/>
                <a:gd name="T5" fmla="*/ 56 h 256"/>
                <a:gd name="T6" fmla="*/ 3710 w 5568"/>
                <a:gd name="T7" fmla="*/ 4 h 256"/>
                <a:gd name="T8" fmla="*/ 4988 w 5568"/>
                <a:gd name="T9" fmla="*/ 56 h 256"/>
                <a:gd name="T10" fmla="*/ 6022 w 5568"/>
                <a:gd name="T11" fmla="*/ 4 h 256"/>
                <a:gd name="T12" fmla="*/ 7056 w 5568"/>
                <a:gd name="T13" fmla="*/ 56 h 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8" h="256">
                  <a:moveTo>
                    <a:pt x="0" y="160"/>
                  </a:moveTo>
                  <a:cubicBezTo>
                    <a:pt x="292" y="80"/>
                    <a:pt x="584" y="0"/>
                    <a:pt x="912" y="16"/>
                  </a:cubicBezTo>
                  <a:cubicBezTo>
                    <a:pt x="1240" y="32"/>
                    <a:pt x="1632" y="256"/>
                    <a:pt x="1968" y="256"/>
                  </a:cubicBezTo>
                  <a:cubicBezTo>
                    <a:pt x="2304" y="256"/>
                    <a:pt x="2600" y="16"/>
                    <a:pt x="2928" y="16"/>
                  </a:cubicBezTo>
                  <a:cubicBezTo>
                    <a:pt x="3256" y="16"/>
                    <a:pt x="3632" y="256"/>
                    <a:pt x="3936" y="256"/>
                  </a:cubicBezTo>
                  <a:cubicBezTo>
                    <a:pt x="4240" y="256"/>
                    <a:pt x="4480" y="16"/>
                    <a:pt x="4752" y="16"/>
                  </a:cubicBezTo>
                  <a:cubicBezTo>
                    <a:pt x="5024" y="16"/>
                    <a:pt x="5296" y="136"/>
                    <a:pt x="5568" y="256"/>
                  </a:cubicBezTo>
                </a:path>
              </a:pathLst>
            </a:custGeom>
            <a:noFill/>
            <a:ln w="19050" cmpd="sng">
              <a:solidFill>
                <a:srgbClr val="B7372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27" name="Group 2"/>
          <p:cNvGrpSpPr>
            <a:grpSpLocks/>
          </p:cNvGrpSpPr>
          <p:nvPr/>
        </p:nvGrpSpPr>
        <p:grpSpPr bwMode="auto">
          <a:xfrm>
            <a:off x="152400" y="6324600"/>
            <a:ext cx="8991600" cy="427038"/>
            <a:chOff x="96" y="3984"/>
            <a:chExt cx="5664" cy="269"/>
          </a:xfrm>
        </p:grpSpPr>
        <p:grpSp>
          <p:nvGrpSpPr>
            <p:cNvPr id="1031" name="Group 3"/>
            <p:cNvGrpSpPr>
              <a:grpSpLocks/>
            </p:cNvGrpSpPr>
            <p:nvPr/>
          </p:nvGrpSpPr>
          <p:grpSpPr bwMode="auto">
            <a:xfrm>
              <a:off x="96" y="4128"/>
              <a:ext cx="5664" cy="96"/>
              <a:chOff x="-528" y="4128"/>
              <a:chExt cx="7104" cy="92"/>
            </a:xfrm>
          </p:grpSpPr>
          <p:sp>
            <p:nvSpPr>
              <p:cNvPr id="1033" name="Freeform 4"/>
              <p:cNvSpPr>
                <a:spLocks/>
              </p:cNvSpPr>
              <p:nvPr/>
            </p:nvSpPr>
            <p:spPr bwMode="auto">
              <a:xfrm rot="10800000" flipV="1">
                <a:off x="-144" y="4128"/>
                <a:ext cx="6720" cy="92"/>
              </a:xfrm>
              <a:custGeom>
                <a:avLst/>
                <a:gdLst>
                  <a:gd name="T0" fmla="*/ 0 w 5568"/>
                  <a:gd name="T1" fmla="*/ 58 h 256"/>
                  <a:gd name="T2" fmla="*/ 1101 w 5568"/>
                  <a:gd name="T3" fmla="*/ 6 h 256"/>
                  <a:gd name="T4" fmla="*/ 2375 w 5568"/>
                  <a:gd name="T5" fmla="*/ 92 h 256"/>
                  <a:gd name="T6" fmla="*/ 3534 w 5568"/>
                  <a:gd name="T7" fmla="*/ 6 h 256"/>
                  <a:gd name="T8" fmla="*/ 4750 w 5568"/>
                  <a:gd name="T9" fmla="*/ 92 h 256"/>
                  <a:gd name="T10" fmla="*/ 5735 w 5568"/>
                  <a:gd name="T11" fmla="*/ 6 h 256"/>
                  <a:gd name="T12" fmla="*/ 6720 w 5568"/>
                  <a:gd name="T13" fmla="*/ 92 h 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8" h="256">
                    <a:moveTo>
                      <a:pt x="0" y="160"/>
                    </a:moveTo>
                    <a:cubicBezTo>
                      <a:pt x="292" y="80"/>
                      <a:pt x="584" y="0"/>
                      <a:pt x="912" y="16"/>
                    </a:cubicBezTo>
                    <a:cubicBezTo>
                      <a:pt x="1240" y="32"/>
                      <a:pt x="1632" y="256"/>
                      <a:pt x="1968" y="256"/>
                    </a:cubicBezTo>
                    <a:cubicBezTo>
                      <a:pt x="2304" y="256"/>
                      <a:pt x="2600" y="16"/>
                      <a:pt x="2928" y="16"/>
                    </a:cubicBezTo>
                    <a:cubicBezTo>
                      <a:pt x="3256" y="16"/>
                      <a:pt x="3632" y="256"/>
                      <a:pt x="3936" y="256"/>
                    </a:cubicBezTo>
                    <a:cubicBezTo>
                      <a:pt x="4240" y="256"/>
                      <a:pt x="4480" y="16"/>
                      <a:pt x="4752" y="16"/>
                    </a:cubicBezTo>
                    <a:cubicBezTo>
                      <a:pt x="5024" y="16"/>
                      <a:pt x="5296" y="136"/>
                      <a:pt x="5568" y="256"/>
                    </a:cubicBezTo>
                  </a:path>
                </a:pathLst>
              </a:custGeom>
              <a:noFill/>
              <a:ln w="19050" cmpd="sng">
                <a:solidFill>
                  <a:srgbClr val="E4B67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 name="Freeform 5"/>
              <p:cNvSpPr>
                <a:spLocks/>
              </p:cNvSpPr>
              <p:nvPr/>
            </p:nvSpPr>
            <p:spPr bwMode="auto">
              <a:xfrm rot="10800000" flipV="1">
                <a:off x="-528" y="4128"/>
                <a:ext cx="7056" cy="56"/>
              </a:xfrm>
              <a:custGeom>
                <a:avLst/>
                <a:gdLst>
                  <a:gd name="T0" fmla="*/ 0 w 5568"/>
                  <a:gd name="T1" fmla="*/ 35 h 256"/>
                  <a:gd name="T2" fmla="*/ 1156 w 5568"/>
                  <a:gd name="T3" fmla="*/ 4 h 256"/>
                  <a:gd name="T4" fmla="*/ 2494 w 5568"/>
                  <a:gd name="T5" fmla="*/ 56 h 256"/>
                  <a:gd name="T6" fmla="*/ 3710 w 5568"/>
                  <a:gd name="T7" fmla="*/ 4 h 256"/>
                  <a:gd name="T8" fmla="*/ 4988 w 5568"/>
                  <a:gd name="T9" fmla="*/ 56 h 256"/>
                  <a:gd name="T10" fmla="*/ 6022 w 5568"/>
                  <a:gd name="T11" fmla="*/ 4 h 256"/>
                  <a:gd name="T12" fmla="*/ 7056 w 5568"/>
                  <a:gd name="T13" fmla="*/ 56 h 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8" h="256">
                    <a:moveTo>
                      <a:pt x="0" y="160"/>
                    </a:moveTo>
                    <a:cubicBezTo>
                      <a:pt x="292" y="80"/>
                      <a:pt x="584" y="0"/>
                      <a:pt x="912" y="16"/>
                    </a:cubicBezTo>
                    <a:cubicBezTo>
                      <a:pt x="1240" y="32"/>
                      <a:pt x="1632" y="256"/>
                      <a:pt x="1968" y="256"/>
                    </a:cubicBezTo>
                    <a:cubicBezTo>
                      <a:pt x="2304" y="256"/>
                      <a:pt x="2600" y="16"/>
                      <a:pt x="2928" y="16"/>
                    </a:cubicBezTo>
                    <a:cubicBezTo>
                      <a:pt x="3256" y="16"/>
                      <a:pt x="3632" y="256"/>
                      <a:pt x="3936" y="256"/>
                    </a:cubicBezTo>
                    <a:cubicBezTo>
                      <a:pt x="4240" y="256"/>
                      <a:pt x="4480" y="16"/>
                      <a:pt x="4752" y="16"/>
                    </a:cubicBezTo>
                    <a:cubicBezTo>
                      <a:pt x="5024" y="16"/>
                      <a:pt x="5296" y="136"/>
                      <a:pt x="5568" y="256"/>
                    </a:cubicBezTo>
                  </a:path>
                </a:pathLst>
              </a:custGeom>
              <a:noFill/>
              <a:ln w="19050" cmpd="sng">
                <a:solidFill>
                  <a:srgbClr val="B7372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032" name="Picture 6" descr="designer MASTER horizontal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08" y="3984"/>
              <a:ext cx="96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8" name="Group 7"/>
          <p:cNvGrpSpPr>
            <a:grpSpLocks/>
          </p:cNvGrpSpPr>
          <p:nvPr/>
        </p:nvGrpSpPr>
        <p:grpSpPr bwMode="auto">
          <a:xfrm rot="10800000">
            <a:off x="152400" y="152400"/>
            <a:ext cx="8915400" cy="76200"/>
            <a:chOff x="-528" y="4128"/>
            <a:chExt cx="7104" cy="92"/>
          </a:xfrm>
        </p:grpSpPr>
        <p:sp>
          <p:nvSpPr>
            <p:cNvPr id="1029" name="Freeform 8"/>
            <p:cNvSpPr>
              <a:spLocks/>
            </p:cNvSpPr>
            <p:nvPr/>
          </p:nvSpPr>
          <p:spPr bwMode="auto">
            <a:xfrm rot="10800000" flipV="1">
              <a:off x="-142" y="4130"/>
              <a:ext cx="6719" cy="92"/>
            </a:xfrm>
            <a:custGeom>
              <a:avLst/>
              <a:gdLst>
                <a:gd name="T0" fmla="*/ 0 w 5568"/>
                <a:gd name="T1" fmla="*/ 58 h 256"/>
                <a:gd name="T2" fmla="*/ 1101 w 5568"/>
                <a:gd name="T3" fmla="*/ 6 h 256"/>
                <a:gd name="T4" fmla="*/ 2375 w 5568"/>
                <a:gd name="T5" fmla="*/ 92 h 256"/>
                <a:gd name="T6" fmla="*/ 3533 w 5568"/>
                <a:gd name="T7" fmla="*/ 6 h 256"/>
                <a:gd name="T8" fmla="*/ 4750 w 5568"/>
                <a:gd name="T9" fmla="*/ 92 h 256"/>
                <a:gd name="T10" fmla="*/ 5734 w 5568"/>
                <a:gd name="T11" fmla="*/ 6 h 256"/>
                <a:gd name="T12" fmla="*/ 6719 w 5568"/>
                <a:gd name="T13" fmla="*/ 92 h 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8" h="256">
                  <a:moveTo>
                    <a:pt x="0" y="160"/>
                  </a:moveTo>
                  <a:cubicBezTo>
                    <a:pt x="292" y="80"/>
                    <a:pt x="584" y="0"/>
                    <a:pt x="912" y="16"/>
                  </a:cubicBezTo>
                  <a:cubicBezTo>
                    <a:pt x="1240" y="32"/>
                    <a:pt x="1632" y="256"/>
                    <a:pt x="1968" y="256"/>
                  </a:cubicBezTo>
                  <a:cubicBezTo>
                    <a:pt x="2304" y="256"/>
                    <a:pt x="2600" y="16"/>
                    <a:pt x="2928" y="16"/>
                  </a:cubicBezTo>
                  <a:cubicBezTo>
                    <a:pt x="3256" y="16"/>
                    <a:pt x="3632" y="256"/>
                    <a:pt x="3936" y="256"/>
                  </a:cubicBezTo>
                  <a:cubicBezTo>
                    <a:pt x="4240" y="256"/>
                    <a:pt x="4480" y="16"/>
                    <a:pt x="4752" y="16"/>
                  </a:cubicBezTo>
                  <a:cubicBezTo>
                    <a:pt x="5024" y="16"/>
                    <a:pt x="5296" y="136"/>
                    <a:pt x="5568" y="256"/>
                  </a:cubicBezTo>
                </a:path>
              </a:pathLst>
            </a:custGeom>
            <a:noFill/>
            <a:ln w="19050" cmpd="sng">
              <a:solidFill>
                <a:srgbClr val="E4B67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 name="Freeform 9"/>
            <p:cNvSpPr>
              <a:spLocks/>
            </p:cNvSpPr>
            <p:nvPr/>
          </p:nvSpPr>
          <p:spPr bwMode="auto">
            <a:xfrm rot="10800000" flipV="1">
              <a:off x="-527" y="4132"/>
              <a:ext cx="7056" cy="56"/>
            </a:xfrm>
            <a:custGeom>
              <a:avLst/>
              <a:gdLst>
                <a:gd name="T0" fmla="*/ 0 w 5568"/>
                <a:gd name="T1" fmla="*/ 35 h 256"/>
                <a:gd name="T2" fmla="*/ 1156 w 5568"/>
                <a:gd name="T3" fmla="*/ 4 h 256"/>
                <a:gd name="T4" fmla="*/ 2494 w 5568"/>
                <a:gd name="T5" fmla="*/ 56 h 256"/>
                <a:gd name="T6" fmla="*/ 3710 w 5568"/>
                <a:gd name="T7" fmla="*/ 4 h 256"/>
                <a:gd name="T8" fmla="*/ 4988 w 5568"/>
                <a:gd name="T9" fmla="*/ 56 h 256"/>
                <a:gd name="T10" fmla="*/ 6022 w 5568"/>
                <a:gd name="T11" fmla="*/ 4 h 256"/>
                <a:gd name="T12" fmla="*/ 7056 w 5568"/>
                <a:gd name="T13" fmla="*/ 56 h 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8" h="256">
                  <a:moveTo>
                    <a:pt x="0" y="160"/>
                  </a:moveTo>
                  <a:cubicBezTo>
                    <a:pt x="292" y="80"/>
                    <a:pt x="584" y="0"/>
                    <a:pt x="912" y="16"/>
                  </a:cubicBezTo>
                  <a:cubicBezTo>
                    <a:pt x="1240" y="32"/>
                    <a:pt x="1632" y="256"/>
                    <a:pt x="1968" y="256"/>
                  </a:cubicBezTo>
                  <a:cubicBezTo>
                    <a:pt x="2304" y="256"/>
                    <a:pt x="2600" y="16"/>
                    <a:pt x="2928" y="16"/>
                  </a:cubicBezTo>
                  <a:cubicBezTo>
                    <a:pt x="3256" y="16"/>
                    <a:pt x="3632" y="256"/>
                    <a:pt x="3936" y="256"/>
                  </a:cubicBezTo>
                  <a:cubicBezTo>
                    <a:pt x="4240" y="256"/>
                    <a:pt x="4480" y="16"/>
                    <a:pt x="4752" y="16"/>
                  </a:cubicBezTo>
                  <a:cubicBezTo>
                    <a:pt x="5024" y="16"/>
                    <a:pt x="5296" y="136"/>
                    <a:pt x="5568" y="256"/>
                  </a:cubicBezTo>
                </a:path>
              </a:pathLst>
            </a:custGeom>
            <a:noFill/>
            <a:ln w="19050" cmpd="sng">
              <a:solidFill>
                <a:srgbClr val="B7372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xStyles>
    <p:titleStyle>
      <a:lvl1pPr algn="ctr" rtl="0" eaLnBrk="1" fontAlgn="base" hangingPunct="1">
        <a:spcBef>
          <a:spcPct val="0"/>
        </a:spcBef>
        <a:spcAft>
          <a:spcPct val="0"/>
        </a:spcAft>
        <a:defRPr sz="4400" b="1">
          <a:solidFill>
            <a:srgbClr val="B73726"/>
          </a:solidFill>
          <a:effectLst>
            <a:outerShdw blurRad="38100" dist="38100" dir="2700000" algn="tl">
              <a:srgbClr val="000000"/>
            </a:outerShdw>
          </a:effectLst>
          <a:latin typeface="+mj-lt"/>
          <a:ea typeface="ＭＳ Ｐゴシック" charset="0"/>
          <a:cs typeface="ＭＳ Ｐゴシック" charset="0"/>
        </a:defRPr>
      </a:lvl1pPr>
      <a:lvl2pPr algn="ctr" rtl="0" eaLnBrk="1" fontAlgn="base" hangingPunct="1">
        <a:spcBef>
          <a:spcPct val="0"/>
        </a:spcBef>
        <a:spcAft>
          <a:spcPct val="0"/>
        </a:spcAft>
        <a:defRPr sz="4400" b="1">
          <a:solidFill>
            <a:srgbClr val="B73726"/>
          </a:solidFill>
          <a:effectLst>
            <a:outerShdw blurRad="38100" dist="38100" dir="2700000" algn="tl">
              <a:srgbClr val="000000"/>
            </a:outerShdw>
          </a:effectLst>
          <a:latin typeface="Trebuchet MS" pitchFamily="34" charset="0"/>
          <a:ea typeface="ＭＳ Ｐゴシック" charset="0"/>
          <a:cs typeface="ＭＳ Ｐゴシック" charset="0"/>
        </a:defRPr>
      </a:lvl2pPr>
      <a:lvl3pPr algn="ctr" rtl="0" eaLnBrk="1" fontAlgn="base" hangingPunct="1">
        <a:spcBef>
          <a:spcPct val="0"/>
        </a:spcBef>
        <a:spcAft>
          <a:spcPct val="0"/>
        </a:spcAft>
        <a:defRPr sz="4400" b="1">
          <a:solidFill>
            <a:srgbClr val="B73726"/>
          </a:solidFill>
          <a:effectLst>
            <a:outerShdw blurRad="38100" dist="38100" dir="2700000" algn="tl">
              <a:srgbClr val="000000"/>
            </a:outerShdw>
          </a:effectLst>
          <a:latin typeface="Trebuchet MS" pitchFamily="34" charset="0"/>
          <a:ea typeface="ＭＳ Ｐゴシック" charset="0"/>
          <a:cs typeface="ＭＳ Ｐゴシック" charset="0"/>
        </a:defRPr>
      </a:lvl3pPr>
      <a:lvl4pPr algn="ctr" rtl="0" eaLnBrk="1" fontAlgn="base" hangingPunct="1">
        <a:spcBef>
          <a:spcPct val="0"/>
        </a:spcBef>
        <a:spcAft>
          <a:spcPct val="0"/>
        </a:spcAft>
        <a:defRPr sz="4400" b="1">
          <a:solidFill>
            <a:srgbClr val="B73726"/>
          </a:solidFill>
          <a:effectLst>
            <a:outerShdw blurRad="38100" dist="38100" dir="2700000" algn="tl">
              <a:srgbClr val="000000"/>
            </a:outerShdw>
          </a:effectLst>
          <a:latin typeface="Trebuchet MS" pitchFamily="34" charset="0"/>
          <a:ea typeface="ＭＳ Ｐゴシック" charset="0"/>
          <a:cs typeface="ＭＳ Ｐゴシック" charset="0"/>
        </a:defRPr>
      </a:lvl4pPr>
      <a:lvl5pPr algn="ctr" rtl="0" eaLnBrk="1" fontAlgn="base" hangingPunct="1">
        <a:spcBef>
          <a:spcPct val="0"/>
        </a:spcBef>
        <a:spcAft>
          <a:spcPct val="0"/>
        </a:spcAft>
        <a:defRPr sz="4400" b="1">
          <a:solidFill>
            <a:srgbClr val="B73726"/>
          </a:solidFill>
          <a:effectLst>
            <a:outerShdw blurRad="38100" dist="38100" dir="2700000" algn="tl">
              <a:srgbClr val="000000"/>
            </a:outerShdw>
          </a:effectLst>
          <a:latin typeface="Trebuchet MS" pitchFamily="34" charset="0"/>
          <a:ea typeface="ＭＳ Ｐゴシック" charset="0"/>
          <a:cs typeface="ＭＳ Ｐゴシック" charset="0"/>
        </a:defRPr>
      </a:lvl5pPr>
      <a:lvl6pPr marL="457200" algn="ctr" rtl="0" eaLnBrk="1" fontAlgn="base" hangingPunct="1">
        <a:spcBef>
          <a:spcPct val="0"/>
        </a:spcBef>
        <a:spcAft>
          <a:spcPct val="0"/>
        </a:spcAft>
        <a:defRPr sz="4400" b="1">
          <a:solidFill>
            <a:srgbClr val="B73726"/>
          </a:solidFill>
          <a:effectLst>
            <a:outerShdw blurRad="38100" dist="38100" dir="2700000" algn="tl">
              <a:srgbClr val="000000"/>
            </a:outerShdw>
          </a:effectLst>
          <a:latin typeface="Trebuchet MS" pitchFamily="34" charset="0"/>
        </a:defRPr>
      </a:lvl6pPr>
      <a:lvl7pPr marL="914400" algn="ctr" rtl="0" eaLnBrk="1" fontAlgn="base" hangingPunct="1">
        <a:spcBef>
          <a:spcPct val="0"/>
        </a:spcBef>
        <a:spcAft>
          <a:spcPct val="0"/>
        </a:spcAft>
        <a:defRPr sz="4400" b="1">
          <a:solidFill>
            <a:srgbClr val="B73726"/>
          </a:solidFill>
          <a:effectLst>
            <a:outerShdw blurRad="38100" dist="38100" dir="2700000" algn="tl">
              <a:srgbClr val="000000"/>
            </a:outerShdw>
          </a:effectLst>
          <a:latin typeface="Trebuchet MS" pitchFamily="34" charset="0"/>
        </a:defRPr>
      </a:lvl7pPr>
      <a:lvl8pPr marL="1371600" algn="ctr" rtl="0" eaLnBrk="1" fontAlgn="base" hangingPunct="1">
        <a:spcBef>
          <a:spcPct val="0"/>
        </a:spcBef>
        <a:spcAft>
          <a:spcPct val="0"/>
        </a:spcAft>
        <a:defRPr sz="4400" b="1">
          <a:solidFill>
            <a:srgbClr val="B73726"/>
          </a:solidFill>
          <a:effectLst>
            <a:outerShdw blurRad="38100" dist="38100" dir="2700000" algn="tl">
              <a:srgbClr val="000000"/>
            </a:outerShdw>
          </a:effectLst>
          <a:latin typeface="Trebuchet MS" pitchFamily="34" charset="0"/>
        </a:defRPr>
      </a:lvl8pPr>
      <a:lvl9pPr marL="1828800" algn="ctr" rtl="0" eaLnBrk="1" fontAlgn="base" hangingPunct="1">
        <a:spcBef>
          <a:spcPct val="0"/>
        </a:spcBef>
        <a:spcAft>
          <a:spcPct val="0"/>
        </a:spcAft>
        <a:defRPr sz="4400" b="1">
          <a:solidFill>
            <a:srgbClr val="B73726"/>
          </a:solidFill>
          <a:effectLst>
            <a:outerShdw blurRad="38100" dist="38100" dir="2700000" algn="tl">
              <a:srgbClr val="000000"/>
            </a:outerShdw>
          </a:effectLst>
          <a:latin typeface="Trebuchet MS" pitchFamily="34" charset="0"/>
        </a:defRPr>
      </a:lvl9pPr>
    </p:titleStyle>
    <p:bodyStyle>
      <a:lvl1pPr marL="342900" indent="-342900" algn="l" rtl="0" eaLnBrk="1" fontAlgn="base" hangingPunct="1">
        <a:spcBef>
          <a:spcPct val="20000"/>
        </a:spcBef>
        <a:spcAft>
          <a:spcPct val="0"/>
        </a:spcAft>
        <a:buChar char="•"/>
        <a:defRPr sz="3600" b="1">
          <a:solidFill>
            <a:srgbClr val="E4B673"/>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b="1">
          <a:solidFill>
            <a:srgbClr val="E4B673"/>
          </a:solidFill>
          <a:effectLst>
            <a:outerShdw blurRad="38100" dist="38100" dir="2700000" algn="tl">
              <a:srgbClr val="000000"/>
            </a:outerShdw>
          </a:effectLst>
          <a:latin typeface="+mn-lt"/>
          <a:ea typeface="ＭＳ Ｐゴシック" charset="0"/>
        </a:defRPr>
      </a:lvl2pPr>
      <a:lvl3pPr marL="1143000" indent="-228600" algn="l" rtl="0" eaLnBrk="1" fontAlgn="base" hangingPunct="1">
        <a:spcBef>
          <a:spcPct val="20000"/>
        </a:spcBef>
        <a:spcAft>
          <a:spcPct val="0"/>
        </a:spcAft>
        <a:buChar char="•"/>
        <a:defRPr sz="2400" b="1">
          <a:solidFill>
            <a:srgbClr val="E4B673"/>
          </a:solidFill>
          <a:effectLst>
            <a:outerShdw blurRad="38100" dist="38100" dir="2700000" algn="tl">
              <a:srgbClr val="000000"/>
            </a:outerShdw>
          </a:effectLst>
          <a:latin typeface="+mn-lt"/>
          <a:ea typeface="ＭＳ Ｐゴシック" charset="0"/>
        </a:defRPr>
      </a:lvl3pPr>
      <a:lvl4pPr marL="1600200" indent="-228600" algn="l" rtl="0" eaLnBrk="1" fontAlgn="base" hangingPunct="1">
        <a:spcBef>
          <a:spcPct val="20000"/>
        </a:spcBef>
        <a:spcAft>
          <a:spcPct val="0"/>
        </a:spcAft>
        <a:buChar char="–"/>
        <a:defRPr sz="2000" b="1">
          <a:solidFill>
            <a:srgbClr val="E4B673"/>
          </a:solidFill>
          <a:effectLst>
            <a:outerShdw blurRad="38100" dist="38100" dir="2700000" algn="tl">
              <a:srgbClr val="000000"/>
            </a:outerShdw>
          </a:effectLst>
          <a:latin typeface="+mn-lt"/>
          <a:ea typeface="ＭＳ Ｐゴシック" charset="0"/>
        </a:defRPr>
      </a:lvl4pPr>
      <a:lvl5pPr marL="2057400" indent="-228600" algn="l" rtl="0" eaLnBrk="1" fontAlgn="base" hangingPunct="1">
        <a:spcBef>
          <a:spcPct val="20000"/>
        </a:spcBef>
        <a:spcAft>
          <a:spcPct val="0"/>
        </a:spcAft>
        <a:buChar char="»"/>
        <a:defRPr sz="2000" b="1">
          <a:solidFill>
            <a:srgbClr val="E4B673"/>
          </a:solidFill>
          <a:effectLst>
            <a:outerShdw blurRad="38100" dist="38100" dir="2700000" algn="tl">
              <a:srgbClr val="000000"/>
            </a:outerShdw>
          </a:effectLst>
          <a:latin typeface="+mn-lt"/>
          <a:ea typeface="ＭＳ Ｐゴシック" charset="0"/>
        </a:defRPr>
      </a:lvl5pPr>
      <a:lvl6pPr marL="2514600" indent="-228600" algn="l" rtl="0" eaLnBrk="1" fontAlgn="base" hangingPunct="1">
        <a:spcBef>
          <a:spcPct val="20000"/>
        </a:spcBef>
        <a:spcAft>
          <a:spcPct val="0"/>
        </a:spcAft>
        <a:buChar char="»"/>
        <a:defRPr sz="2000" b="1">
          <a:solidFill>
            <a:srgbClr val="E4B673"/>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b="1">
          <a:solidFill>
            <a:srgbClr val="E4B673"/>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b="1">
          <a:solidFill>
            <a:srgbClr val="E4B673"/>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b="1">
          <a:solidFill>
            <a:srgbClr val="E4B673"/>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Monday, May 12, 2014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5012"/>
            <a:ext cx="9144000" cy="6088418"/>
          </a:xfrm>
          <a:prstGeom prst="rect">
            <a:avLst/>
          </a:prstGeom>
        </p:spPr>
      </p:pic>
    </p:spTree>
    <p:extLst>
      <p:ext uri="{BB962C8B-B14F-4D97-AF65-F5344CB8AC3E}">
        <p14:creationId xmlns:p14="http://schemas.microsoft.com/office/powerpoint/2010/main" val="1042303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18639"/>
          </a:xfrm>
        </p:spPr>
        <p:txBody>
          <a:bodyPr/>
          <a:lstStyle/>
          <a:p>
            <a:pPr algn="ctr"/>
            <a:r>
              <a:rPr lang="en-US" b="1" dirty="0" smtClean="0">
                <a:solidFill>
                  <a:srgbClr val="77C25F"/>
                </a:solidFill>
              </a:rPr>
              <a:t>Saturday</a:t>
            </a:r>
            <a:endParaRPr lang="en-US" dirty="0">
              <a:solidFill>
                <a:srgbClr val="77C25F"/>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1328" y="214525"/>
            <a:ext cx="2411872" cy="321583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92745" y="214525"/>
            <a:ext cx="2256107" cy="3215832"/>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val="0"/>
              </a:ext>
            </a:extLst>
          </a:blip>
          <a:srcRect t="16659" b="13756"/>
          <a:stretch/>
        </p:blipFill>
        <p:spPr>
          <a:xfrm>
            <a:off x="2874743" y="1173479"/>
            <a:ext cx="3545307" cy="1645921"/>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7697" y="3778718"/>
            <a:ext cx="3251200" cy="2438400"/>
          </a:xfrm>
          <a:prstGeom prst="rect">
            <a:avLst/>
          </a:prstGeom>
        </p:spPr>
      </p:pic>
      <p:pic>
        <p:nvPicPr>
          <p:cNvPr id="7" name="Picture 6"/>
          <p:cNvPicPr>
            <a:picLocks noChangeAspect="1"/>
          </p:cNvPicPr>
          <p:nvPr/>
        </p:nvPicPr>
        <p:blipFill rotWithShape="1">
          <a:blip r:embed="rId7" cstate="email">
            <a:extLst>
              <a:ext uri="{28A0092B-C50C-407E-A947-70E740481C1C}">
                <a14:useLocalDpi xmlns:a14="http://schemas.microsoft.com/office/drawing/2010/main" val="0"/>
              </a:ext>
            </a:extLst>
          </a:blip>
          <a:srcRect l="19537" t="-2587" r="-7894" b="2587"/>
          <a:stretch/>
        </p:blipFill>
        <p:spPr>
          <a:xfrm>
            <a:off x="5976942" y="3670310"/>
            <a:ext cx="3372797" cy="2546808"/>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82340" y="3162299"/>
            <a:ext cx="2331719" cy="3494848"/>
          </a:xfrm>
          <a:prstGeom prst="rect">
            <a:avLst/>
          </a:prstGeom>
        </p:spPr>
      </p:pic>
    </p:spTree>
    <p:extLst>
      <p:ext uri="{BB962C8B-B14F-4D97-AF65-F5344CB8AC3E}">
        <p14:creationId xmlns:p14="http://schemas.microsoft.com/office/powerpoint/2010/main" val="3882871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875" y="1295400"/>
            <a:ext cx="8495665" cy="3642361"/>
          </a:xfrm>
        </p:spPr>
        <p:txBody>
          <a:bodyPr>
            <a:normAutofit/>
          </a:bodyPr>
          <a:lstStyle/>
          <a:p>
            <a:pPr>
              <a:buFont typeface="Wingdings" panose="05000000000000000000" pitchFamily="2" charset="2"/>
              <a:buChar char="v"/>
            </a:pPr>
            <a:r>
              <a:rPr lang="en-US" sz="3200" b="1" dirty="0" smtClean="0"/>
              <a:t>Half day paddle</a:t>
            </a:r>
          </a:p>
          <a:p>
            <a:pPr>
              <a:buFont typeface="Wingdings" panose="05000000000000000000" pitchFamily="2" charset="2"/>
              <a:buChar char="v"/>
            </a:pPr>
            <a:r>
              <a:rPr lang="en-US" sz="3200" b="1" dirty="0"/>
              <a:t>Launch </a:t>
            </a:r>
            <a:r>
              <a:rPr lang="en-US" sz="3200" b="1" dirty="0" smtClean="0"/>
              <a:t>at Robichaux Residence</a:t>
            </a:r>
          </a:p>
          <a:p>
            <a:pPr>
              <a:buFont typeface="Wingdings" panose="05000000000000000000" pitchFamily="2" charset="2"/>
              <a:buChar char="v"/>
            </a:pPr>
            <a:r>
              <a:rPr lang="en-US" sz="3200" b="1" dirty="0" smtClean="0"/>
              <a:t>Breakfast provided by Robichaux Family</a:t>
            </a:r>
          </a:p>
          <a:p>
            <a:pPr>
              <a:buFont typeface="Wingdings" panose="05000000000000000000" pitchFamily="2" charset="2"/>
              <a:buChar char="v"/>
            </a:pPr>
            <a:r>
              <a:rPr lang="en-US" sz="3200" b="1" dirty="0" smtClean="0"/>
              <a:t>Pick up at Lockport Bayouside Park</a:t>
            </a:r>
            <a:endParaRPr lang="en-US" sz="3200" b="1" dirty="0"/>
          </a:p>
          <a:p>
            <a:pPr>
              <a:buFont typeface="Wingdings" panose="05000000000000000000" pitchFamily="2" charset="2"/>
              <a:buChar char="v"/>
            </a:pPr>
            <a:r>
              <a:rPr lang="en-US" sz="3200" b="1" dirty="0" smtClean="0"/>
              <a:t>Lunch provided  by BTNEP</a:t>
            </a:r>
          </a:p>
          <a:p>
            <a:pPr marL="0" indent="0">
              <a:buNone/>
            </a:pPr>
            <a:endParaRPr lang="en-US" dirty="0">
              <a:solidFill>
                <a:srgbClr val="77C25F"/>
              </a:solidFill>
            </a:endParaRPr>
          </a:p>
        </p:txBody>
      </p:sp>
      <p:sp>
        <p:nvSpPr>
          <p:cNvPr id="2" name="Title 1"/>
          <p:cNvSpPr>
            <a:spLocks noGrp="1"/>
          </p:cNvSpPr>
          <p:nvPr>
            <p:ph type="title"/>
          </p:nvPr>
        </p:nvSpPr>
        <p:spPr>
          <a:xfrm>
            <a:off x="549275" y="107577"/>
            <a:ext cx="8042276" cy="916516"/>
          </a:xfrm>
        </p:spPr>
        <p:txBody>
          <a:bodyPr/>
          <a:lstStyle/>
          <a:p>
            <a:pPr algn="ctr"/>
            <a:r>
              <a:rPr lang="en-US" b="1" dirty="0" smtClean="0">
                <a:solidFill>
                  <a:srgbClr val="77C25F"/>
                </a:solidFill>
              </a:rPr>
              <a:t>Sunday, April 6</a:t>
            </a:r>
            <a:endParaRPr lang="en-US" b="1" dirty="0">
              <a:solidFill>
                <a:srgbClr val="77C25F"/>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9275" y="4429759"/>
            <a:ext cx="3342567" cy="2230119"/>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79134" y="4429760"/>
            <a:ext cx="3342565" cy="2230118"/>
          </a:xfrm>
          <a:prstGeom prst="rect">
            <a:avLst/>
          </a:prstGeom>
        </p:spPr>
      </p:pic>
    </p:spTree>
    <p:extLst>
      <p:ext uri="{BB962C8B-B14F-4D97-AF65-F5344CB8AC3E}">
        <p14:creationId xmlns:p14="http://schemas.microsoft.com/office/powerpoint/2010/main" val="1330662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19182"/>
          </a:xfrm>
        </p:spPr>
        <p:txBody>
          <a:bodyPr/>
          <a:lstStyle/>
          <a:p>
            <a:pPr algn="ctr"/>
            <a:r>
              <a:rPr lang="en-US" b="1" dirty="0" smtClean="0">
                <a:solidFill>
                  <a:srgbClr val="77C25F"/>
                </a:solidFill>
              </a:rPr>
              <a:t>Sunday</a:t>
            </a:r>
            <a:endParaRPr lang="en-US" dirty="0">
              <a:solidFill>
                <a:srgbClr val="77C25F"/>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l="7178" t="13213" r="9351"/>
          <a:stretch/>
        </p:blipFill>
        <p:spPr>
          <a:xfrm>
            <a:off x="4580694" y="3820250"/>
            <a:ext cx="4288824" cy="297513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21111" t="17458" r="10155" b="2215"/>
          <a:stretch/>
        </p:blipFill>
        <p:spPr>
          <a:xfrm>
            <a:off x="246176" y="3861241"/>
            <a:ext cx="3763109" cy="2934139"/>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val="0"/>
              </a:ext>
            </a:extLst>
          </a:blip>
          <a:srcRect l="11834" t="10891" r="13962" b="4540"/>
          <a:stretch/>
        </p:blipFill>
        <p:spPr>
          <a:xfrm>
            <a:off x="263760" y="999791"/>
            <a:ext cx="3763109" cy="286145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71902" y="999791"/>
            <a:ext cx="4288824" cy="2861450"/>
          </a:xfrm>
          <a:prstGeom prst="rect">
            <a:avLst/>
          </a:prstGeom>
        </p:spPr>
      </p:pic>
    </p:spTree>
    <p:extLst>
      <p:ext uri="{BB962C8B-B14F-4D97-AF65-F5344CB8AC3E}">
        <p14:creationId xmlns:p14="http://schemas.microsoft.com/office/powerpoint/2010/main" val="1993698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633" y="1331175"/>
            <a:ext cx="8730112" cy="5342020"/>
          </a:xfrm>
        </p:spPr>
        <p:txBody>
          <a:bodyPr>
            <a:normAutofit lnSpcReduction="10000"/>
          </a:bodyPr>
          <a:lstStyle/>
          <a:p>
            <a:pPr>
              <a:buFont typeface="Wingdings" panose="05000000000000000000" pitchFamily="2" charset="2"/>
              <a:buChar char="v"/>
            </a:pPr>
            <a:r>
              <a:rPr lang="en-US" sz="2500" i="1" dirty="0" smtClean="0">
                <a:effectLst/>
              </a:rPr>
              <a:t>“I hope to be able to return to the bayou for more BTNEP projects during my retirement. You folks do important work and the paddle trip educates people toward that need!”  </a:t>
            </a:r>
            <a:r>
              <a:rPr lang="en-US" sz="2500" dirty="0" smtClean="0">
                <a:effectLst/>
              </a:rPr>
              <a:t>- Brian </a:t>
            </a:r>
            <a:r>
              <a:rPr lang="en-US" sz="2500" dirty="0" err="1" smtClean="0">
                <a:effectLst/>
              </a:rPr>
              <a:t>Schexnayder</a:t>
            </a:r>
            <a:r>
              <a:rPr lang="en-US" sz="2500" dirty="0" smtClean="0">
                <a:effectLst/>
              </a:rPr>
              <a:t>, Baltimore, MD</a:t>
            </a:r>
          </a:p>
          <a:p>
            <a:pPr>
              <a:spcBef>
                <a:spcPts val="3000"/>
              </a:spcBef>
              <a:buFont typeface="Wingdings" panose="05000000000000000000" pitchFamily="2" charset="2"/>
              <a:buChar char="v"/>
            </a:pPr>
            <a:r>
              <a:rPr lang="en-US" sz="2500" i="1" dirty="0" smtClean="0">
                <a:effectLst/>
              </a:rPr>
              <a:t>“Awesome trip. Thanks for all your hard work organizing and keeping us in line! It was wonderful</a:t>
            </a:r>
            <a:r>
              <a:rPr lang="en-US" sz="2500" dirty="0" smtClean="0">
                <a:effectLst/>
              </a:rPr>
              <a:t>.” – Colleen Earp, New Orleans, LA</a:t>
            </a:r>
          </a:p>
          <a:p>
            <a:pPr>
              <a:spcBef>
                <a:spcPts val="3000"/>
              </a:spcBef>
              <a:buFont typeface="Wingdings" panose="05000000000000000000" pitchFamily="2" charset="2"/>
              <a:buChar char="v"/>
            </a:pPr>
            <a:r>
              <a:rPr lang="en-US" sz="2500" i="1" dirty="0" smtClean="0">
                <a:effectLst/>
              </a:rPr>
              <a:t>“I had a great time on the Bayou Lafourche paddle this year! I think you all did an exceptional job. All your staff members were so helpful to us paddlers. Coming to the Bayou Lafourche over the years, I have learned a lot about Louisiana and its concerns of constant land loss. It is a bit like a family reunion!” </a:t>
            </a:r>
            <a:r>
              <a:rPr lang="en-US" sz="2500" dirty="0" smtClean="0">
                <a:effectLst/>
              </a:rPr>
              <a:t>– Winifred </a:t>
            </a:r>
            <a:r>
              <a:rPr lang="en-US" sz="2500" dirty="0" err="1" smtClean="0">
                <a:effectLst/>
              </a:rPr>
              <a:t>Shrum</a:t>
            </a:r>
            <a:r>
              <a:rPr lang="en-US" sz="2500" dirty="0" smtClean="0">
                <a:effectLst/>
              </a:rPr>
              <a:t>, Corpus Christie, Texas</a:t>
            </a:r>
          </a:p>
          <a:p>
            <a:pPr marL="342900" indent="-342900">
              <a:buFont typeface="Wingdings" panose="05000000000000000000" pitchFamily="2" charset="2"/>
              <a:buChar char="v"/>
            </a:pPr>
            <a:endParaRPr lang="en-US" sz="2000" i="1" dirty="0"/>
          </a:p>
        </p:txBody>
      </p:sp>
      <p:sp>
        <p:nvSpPr>
          <p:cNvPr id="2" name="Title 1"/>
          <p:cNvSpPr>
            <a:spLocks noGrp="1"/>
          </p:cNvSpPr>
          <p:nvPr>
            <p:ph type="title"/>
          </p:nvPr>
        </p:nvSpPr>
        <p:spPr>
          <a:xfrm>
            <a:off x="0" y="314426"/>
            <a:ext cx="9047747" cy="914400"/>
          </a:xfrm>
        </p:spPr>
        <p:txBody>
          <a:bodyPr/>
          <a:lstStyle/>
          <a:p>
            <a:pPr algn="ctr"/>
            <a:r>
              <a:rPr lang="en-US" dirty="0" smtClean="0">
                <a:solidFill>
                  <a:srgbClr val="77C25F"/>
                </a:solidFill>
              </a:rPr>
              <a:t>What our paddlers had to say</a:t>
            </a:r>
            <a:endParaRPr lang="en-US" dirty="0">
              <a:solidFill>
                <a:srgbClr val="77C25F"/>
              </a:solidFill>
            </a:endParaRPr>
          </a:p>
        </p:txBody>
      </p:sp>
    </p:spTree>
    <p:extLst>
      <p:ext uri="{BB962C8B-B14F-4D97-AF65-F5344CB8AC3E}">
        <p14:creationId xmlns:p14="http://schemas.microsoft.com/office/powerpoint/2010/main" val="351432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505" y="1231458"/>
            <a:ext cx="8730114" cy="5063464"/>
          </a:xfrm>
        </p:spPr>
        <p:txBody>
          <a:bodyPr>
            <a:normAutofit fontScale="85000" lnSpcReduction="20000"/>
          </a:bodyPr>
          <a:lstStyle/>
          <a:p>
            <a:pPr>
              <a:spcBef>
                <a:spcPts val="1000"/>
              </a:spcBef>
              <a:buFont typeface="Wingdings" panose="05000000000000000000" pitchFamily="2" charset="2"/>
              <a:buChar char="v"/>
            </a:pPr>
            <a:r>
              <a:rPr lang="en-US" sz="4000" dirty="0" smtClean="0">
                <a:solidFill>
                  <a:srgbClr val="FFFFFF"/>
                </a:solidFill>
                <a:effectLst/>
              </a:rPr>
              <a:t>Bourgeois &amp; Associates</a:t>
            </a:r>
          </a:p>
          <a:p>
            <a:pPr>
              <a:spcBef>
                <a:spcPts val="1000"/>
              </a:spcBef>
              <a:buFont typeface="Wingdings" panose="05000000000000000000" pitchFamily="2" charset="2"/>
              <a:buChar char="v"/>
            </a:pPr>
            <a:r>
              <a:rPr lang="en-US" sz="4000" dirty="0" smtClean="0">
                <a:solidFill>
                  <a:srgbClr val="FFFFFF"/>
                </a:solidFill>
              </a:rPr>
              <a:t>Breaux Petroleum Products</a:t>
            </a:r>
          </a:p>
          <a:p>
            <a:pPr>
              <a:spcBef>
                <a:spcPts val="1000"/>
              </a:spcBef>
              <a:buFont typeface="Wingdings" panose="05000000000000000000" pitchFamily="2" charset="2"/>
              <a:buChar char="v"/>
            </a:pPr>
            <a:r>
              <a:rPr lang="en-US" sz="4000" dirty="0">
                <a:solidFill>
                  <a:srgbClr val="FFFFFF"/>
                </a:solidFill>
              </a:rPr>
              <a:t>Valentine Chemicals</a:t>
            </a:r>
          </a:p>
          <a:p>
            <a:pPr>
              <a:spcBef>
                <a:spcPts val="1000"/>
              </a:spcBef>
              <a:buFont typeface="Wingdings" panose="05000000000000000000" pitchFamily="2" charset="2"/>
              <a:buChar char="v"/>
            </a:pPr>
            <a:r>
              <a:rPr lang="en-US" sz="4000" dirty="0">
                <a:solidFill>
                  <a:srgbClr val="FFFFFF"/>
                </a:solidFill>
              </a:rPr>
              <a:t>Bobby Lynn’s Marina</a:t>
            </a:r>
          </a:p>
          <a:p>
            <a:pPr>
              <a:spcBef>
                <a:spcPts val="1000"/>
              </a:spcBef>
              <a:buFont typeface="Wingdings" panose="05000000000000000000" pitchFamily="2" charset="2"/>
              <a:buChar char="v"/>
            </a:pPr>
            <a:r>
              <a:rPr lang="en-US" sz="4000" dirty="0">
                <a:solidFill>
                  <a:srgbClr val="FFFFFF"/>
                </a:solidFill>
              </a:rPr>
              <a:t>Lafourche Ford Lincoln</a:t>
            </a:r>
          </a:p>
          <a:p>
            <a:pPr>
              <a:spcBef>
                <a:spcPts val="1000"/>
              </a:spcBef>
              <a:buFont typeface="Wingdings" panose="05000000000000000000" pitchFamily="2" charset="2"/>
              <a:buChar char="v"/>
            </a:pPr>
            <a:r>
              <a:rPr lang="en-US" sz="4000" dirty="0" smtClean="0">
                <a:solidFill>
                  <a:srgbClr val="FFFFFF"/>
                </a:solidFill>
                <a:effectLst/>
              </a:rPr>
              <a:t>Georgia Farms, Inc. </a:t>
            </a:r>
          </a:p>
          <a:p>
            <a:pPr>
              <a:spcBef>
                <a:spcPts val="1000"/>
              </a:spcBef>
              <a:buFont typeface="Wingdings" panose="05000000000000000000" pitchFamily="2" charset="2"/>
              <a:buChar char="v"/>
            </a:pPr>
            <a:r>
              <a:rPr lang="en-US" sz="4000" dirty="0" smtClean="0">
                <a:solidFill>
                  <a:srgbClr val="FFFFFF"/>
                </a:solidFill>
              </a:rPr>
              <a:t>Synergy Bank</a:t>
            </a:r>
          </a:p>
          <a:p>
            <a:pPr>
              <a:spcBef>
                <a:spcPts val="1000"/>
              </a:spcBef>
              <a:buFont typeface="Wingdings" panose="05000000000000000000" pitchFamily="2" charset="2"/>
              <a:buChar char="v"/>
            </a:pPr>
            <a:r>
              <a:rPr lang="en-US" sz="4000" dirty="0" smtClean="0">
                <a:solidFill>
                  <a:srgbClr val="FFFFFF"/>
                </a:solidFill>
              </a:rPr>
              <a:t>Community Bank</a:t>
            </a:r>
          </a:p>
          <a:p>
            <a:pPr>
              <a:spcBef>
                <a:spcPts val="1000"/>
              </a:spcBef>
              <a:buFont typeface="Wingdings" panose="05000000000000000000" pitchFamily="2" charset="2"/>
              <a:buChar char="v"/>
            </a:pPr>
            <a:r>
              <a:rPr lang="en-US" sz="4000" dirty="0" smtClean="0">
                <a:solidFill>
                  <a:srgbClr val="FFFFFF"/>
                </a:solidFill>
              </a:rPr>
              <a:t>Jones Dermatology</a:t>
            </a:r>
          </a:p>
          <a:p>
            <a:pPr>
              <a:spcBef>
                <a:spcPts val="1000"/>
              </a:spcBef>
            </a:pPr>
            <a:endParaRPr lang="en-US" sz="2800" b="1" dirty="0">
              <a:solidFill>
                <a:srgbClr val="FFFFFF"/>
              </a:solidFill>
            </a:endParaRPr>
          </a:p>
        </p:txBody>
      </p:sp>
      <p:sp>
        <p:nvSpPr>
          <p:cNvPr id="2" name="Title 1"/>
          <p:cNvSpPr>
            <a:spLocks noGrp="1"/>
          </p:cNvSpPr>
          <p:nvPr>
            <p:ph type="title"/>
          </p:nvPr>
        </p:nvSpPr>
        <p:spPr>
          <a:xfrm>
            <a:off x="549275" y="107576"/>
            <a:ext cx="8042276" cy="905811"/>
          </a:xfrm>
        </p:spPr>
        <p:txBody>
          <a:bodyPr/>
          <a:lstStyle/>
          <a:p>
            <a:pPr algn="ctr"/>
            <a:r>
              <a:rPr lang="en-US" b="1" dirty="0" smtClean="0">
                <a:solidFill>
                  <a:srgbClr val="77C25F"/>
                </a:solidFill>
              </a:rPr>
              <a:t>Sponsors</a:t>
            </a:r>
            <a:endParaRPr lang="en-US" dirty="0">
              <a:solidFill>
                <a:srgbClr val="77C25F"/>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98148" y="3762532"/>
            <a:ext cx="4026209" cy="2686236"/>
          </a:xfrm>
          <a:prstGeom prst="rect">
            <a:avLst/>
          </a:prstGeom>
        </p:spPr>
      </p:pic>
    </p:spTree>
    <p:extLst>
      <p:ext uri="{BB962C8B-B14F-4D97-AF65-F5344CB8AC3E}">
        <p14:creationId xmlns:p14="http://schemas.microsoft.com/office/powerpoint/2010/main" val="381709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6313"/>
            <a:ext cx="8229600" cy="5041232"/>
          </a:xfrm>
        </p:spPr>
        <p:txBody>
          <a:bodyPr>
            <a:normAutofit/>
          </a:bodyPr>
          <a:lstStyle/>
          <a:p>
            <a:pPr>
              <a:spcBef>
                <a:spcPts val="0"/>
              </a:spcBef>
              <a:buFont typeface="Wingdings" panose="05000000000000000000" pitchFamily="2" charset="2"/>
              <a:buChar char="v"/>
            </a:pPr>
            <a:r>
              <a:rPr lang="en-US" sz="2800" dirty="0">
                <a:solidFill>
                  <a:srgbClr val="FFFFFF"/>
                </a:solidFill>
              </a:rPr>
              <a:t>Mr. JC Leblanc &amp; Family</a:t>
            </a:r>
          </a:p>
          <a:p>
            <a:pPr>
              <a:spcBef>
                <a:spcPts val="0"/>
              </a:spcBef>
              <a:buFont typeface="Wingdings" panose="05000000000000000000" pitchFamily="2" charset="2"/>
              <a:buChar char="v"/>
            </a:pPr>
            <a:r>
              <a:rPr lang="en-US" sz="2800" dirty="0" err="1">
                <a:solidFill>
                  <a:srgbClr val="FFFFFF"/>
                </a:solidFill>
              </a:rPr>
              <a:t>Mosiac</a:t>
            </a:r>
            <a:endParaRPr lang="en-US" sz="2800" dirty="0">
              <a:solidFill>
                <a:srgbClr val="FFFFFF"/>
              </a:solidFill>
            </a:endParaRPr>
          </a:p>
          <a:p>
            <a:pPr>
              <a:spcBef>
                <a:spcPts val="0"/>
              </a:spcBef>
              <a:buFont typeface="Wingdings" panose="05000000000000000000" pitchFamily="2" charset="2"/>
              <a:buChar char="v"/>
            </a:pPr>
            <a:r>
              <a:rPr lang="en-US" sz="2800" dirty="0" err="1">
                <a:solidFill>
                  <a:srgbClr val="FFFFFF"/>
                </a:solidFill>
              </a:rPr>
              <a:t>Orbitz</a:t>
            </a:r>
            <a:r>
              <a:rPr lang="en-US" sz="2800" dirty="0">
                <a:solidFill>
                  <a:srgbClr val="FFFFFF"/>
                </a:solidFill>
              </a:rPr>
              <a:t> Worldwide</a:t>
            </a:r>
          </a:p>
          <a:p>
            <a:pPr>
              <a:spcBef>
                <a:spcPts val="0"/>
              </a:spcBef>
              <a:buFont typeface="Wingdings" panose="05000000000000000000" pitchFamily="2" charset="2"/>
              <a:buChar char="v"/>
            </a:pPr>
            <a:r>
              <a:rPr lang="en-US" sz="2800" dirty="0" smtClean="0">
                <a:solidFill>
                  <a:srgbClr val="FFFFFF"/>
                </a:solidFill>
              </a:rPr>
              <a:t>DOW Chemical</a:t>
            </a:r>
          </a:p>
          <a:p>
            <a:pPr>
              <a:spcBef>
                <a:spcPts val="0"/>
              </a:spcBef>
              <a:buFont typeface="Wingdings" panose="05000000000000000000" pitchFamily="2" charset="2"/>
              <a:buChar char="v"/>
            </a:pPr>
            <a:r>
              <a:rPr lang="en-US" sz="2800" dirty="0" smtClean="0">
                <a:solidFill>
                  <a:srgbClr val="FFFFFF"/>
                </a:solidFill>
              </a:rPr>
              <a:t>Nicholls </a:t>
            </a:r>
            <a:r>
              <a:rPr lang="en-US" sz="2800" dirty="0">
                <a:solidFill>
                  <a:srgbClr val="FFFFFF"/>
                </a:solidFill>
              </a:rPr>
              <a:t>State </a:t>
            </a:r>
            <a:r>
              <a:rPr lang="en-US" sz="2800" dirty="0" smtClean="0">
                <a:solidFill>
                  <a:srgbClr val="FFFFFF"/>
                </a:solidFill>
              </a:rPr>
              <a:t>University</a:t>
            </a:r>
          </a:p>
          <a:p>
            <a:pPr>
              <a:spcBef>
                <a:spcPts val="0"/>
              </a:spcBef>
              <a:buFont typeface="Wingdings" panose="05000000000000000000" pitchFamily="2" charset="2"/>
              <a:buChar char="v"/>
            </a:pPr>
            <a:r>
              <a:rPr lang="en-US" sz="2800" dirty="0" smtClean="0">
                <a:solidFill>
                  <a:srgbClr val="FFFFFF"/>
                </a:solidFill>
              </a:rPr>
              <a:t>Bourgeois &amp; Associates</a:t>
            </a:r>
            <a:endParaRPr lang="en-US" sz="2800" dirty="0">
              <a:solidFill>
                <a:srgbClr val="FFFFFF"/>
              </a:solidFill>
            </a:endParaRPr>
          </a:p>
          <a:p>
            <a:pPr>
              <a:spcBef>
                <a:spcPts val="0"/>
              </a:spcBef>
              <a:buFont typeface="Wingdings" panose="05000000000000000000" pitchFamily="2" charset="2"/>
              <a:buChar char="v"/>
            </a:pPr>
            <a:r>
              <a:rPr lang="en-US" sz="2800" dirty="0" smtClean="0">
                <a:solidFill>
                  <a:srgbClr val="FFFFFF"/>
                </a:solidFill>
              </a:rPr>
              <a:t>Town of Lockport</a:t>
            </a:r>
          </a:p>
          <a:p>
            <a:pPr>
              <a:spcBef>
                <a:spcPts val="0"/>
              </a:spcBef>
              <a:buFont typeface="Wingdings" panose="05000000000000000000" pitchFamily="2" charset="2"/>
              <a:buChar char="v"/>
            </a:pPr>
            <a:r>
              <a:rPr lang="en-US" sz="2800" dirty="0" smtClean="0">
                <a:solidFill>
                  <a:srgbClr val="FFFFFF"/>
                </a:solidFill>
              </a:rPr>
              <a:t>City </a:t>
            </a:r>
            <a:r>
              <a:rPr lang="en-US" sz="2800" dirty="0">
                <a:solidFill>
                  <a:srgbClr val="FFFFFF"/>
                </a:solidFill>
              </a:rPr>
              <a:t>of </a:t>
            </a:r>
            <a:r>
              <a:rPr lang="en-US" sz="2800" dirty="0" smtClean="0">
                <a:solidFill>
                  <a:srgbClr val="FFFFFF"/>
                </a:solidFill>
              </a:rPr>
              <a:t>Donaldsonville</a:t>
            </a:r>
          </a:p>
          <a:p>
            <a:pPr>
              <a:spcBef>
                <a:spcPts val="0"/>
              </a:spcBef>
              <a:buFont typeface="Wingdings" panose="05000000000000000000" pitchFamily="2" charset="2"/>
              <a:buChar char="v"/>
            </a:pPr>
            <a:r>
              <a:rPr lang="en-US" sz="2800" dirty="0" smtClean="0">
                <a:solidFill>
                  <a:srgbClr val="FFFFFF"/>
                </a:solidFill>
              </a:rPr>
              <a:t>Jean </a:t>
            </a:r>
            <a:r>
              <a:rPr lang="en-US" sz="2800" dirty="0">
                <a:solidFill>
                  <a:srgbClr val="FFFFFF"/>
                </a:solidFill>
              </a:rPr>
              <a:t>Lafitte National Park &amp; </a:t>
            </a:r>
            <a:r>
              <a:rPr lang="en-US" sz="2800" dirty="0" smtClean="0">
                <a:solidFill>
                  <a:srgbClr val="FFFFFF"/>
                </a:solidFill>
              </a:rPr>
              <a:t>Preserve</a:t>
            </a:r>
          </a:p>
          <a:p>
            <a:pPr>
              <a:spcBef>
                <a:spcPts val="0"/>
              </a:spcBef>
              <a:buFont typeface="Wingdings" panose="05000000000000000000" pitchFamily="2" charset="2"/>
              <a:buChar char="v"/>
            </a:pPr>
            <a:r>
              <a:rPr lang="en-US" sz="2800" dirty="0">
                <a:solidFill>
                  <a:srgbClr val="FFFFFF"/>
                </a:solidFill>
              </a:rPr>
              <a:t>Bayou Lafourche Freshwater </a:t>
            </a:r>
            <a:r>
              <a:rPr lang="en-US" sz="2800" dirty="0" smtClean="0">
                <a:solidFill>
                  <a:srgbClr val="FFFFFF"/>
                </a:solidFill>
              </a:rPr>
              <a:t>District</a:t>
            </a:r>
          </a:p>
          <a:p>
            <a:pPr>
              <a:spcBef>
                <a:spcPts val="0"/>
              </a:spcBef>
              <a:buFont typeface="Wingdings" panose="05000000000000000000" pitchFamily="2" charset="2"/>
              <a:buChar char="v"/>
            </a:pPr>
            <a:r>
              <a:rPr lang="en-US" sz="2800" dirty="0" err="1" smtClean="0">
                <a:solidFill>
                  <a:srgbClr val="FFFFFF"/>
                </a:solidFill>
              </a:rPr>
              <a:t>Kleinpeter</a:t>
            </a:r>
            <a:endParaRPr lang="en-US" sz="2800" dirty="0">
              <a:solidFill>
                <a:srgbClr val="FFFFFF"/>
              </a:solidFill>
            </a:endParaRPr>
          </a:p>
          <a:p>
            <a:pPr>
              <a:buFont typeface="Wingdings" panose="05000000000000000000" pitchFamily="2" charset="2"/>
              <a:buChar char="v"/>
            </a:pPr>
            <a:endParaRPr lang="en-US" dirty="0"/>
          </a:p>
        </p:txBody>
      </p:sp>
      <p:sp>
        <p:nvSpPr>
          <p:cNvPr id="2" name="Title 1"/>
          <p:cNvSpPr>
            <a:spLocks noGrp="1"/>
          </p:cNvSpPr>
          <p:nvPr>
            <p:ph type="title"/>
          </p:nvPr>
        </p:nvSpPr>
        <p:spPr>
          <a:xfrm>
            <a:off x="457200" y="170046"/>
            <a:ext cx="7543800" cy="914400"/>
          </a:xfrm>
        </p:spPr>
        <p:txBody>
          <a:bodyPr/>
          <a:lstStyle/>
          <a:p>
            <a:pPr algn="ctr"/>
            <a:r>
              <a:rPr lang="en-US" dirty="0" smtClean="0">
                <a:solidFill>
                  <a:srgbClr val="77C25F"/>
                </a:solidFill>
              </a:rPr>
              <a:t>In-Kind Sponsors</a:t>
            </a:r>
            <a:endParaRPr lang="en-US" dirty="0">
              <a:solidFill>
                <a:srgbClr val="77C25F"/>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09455" y="1589093"/>
            <a:ext cx="4062086" cy="2710173"/>
          </a:xfrm>
          <a:prstGeom prst="rect">
            <a:avLst/>
          </a:prstGeom>
        </p:spPr>
      </p:pic>
    </p:spTree>
    <p:extLst>
      <p:ext uri="{BB962C8B-B14F-4D97-AF65-F5344CB8AC3E}">
        <p14:creationId xmlns:p14="http://schemas.microsoft.com/office/powerpoint/2010/main" val="723518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300" y="1695249"/>
            <a:ext cx="4784672" cy="4738208"/>
          </a:xfrm>
        </p:spPr>
        <p:txBody>
          <a:bodyPr>
            <a:normAutofit fontScale="92500" lnSpcReduction="20000"/>
          </a:bodyPr>
          <a:lstStyle/>
          <a:p>
            <a:pPr>
              <a:spcBef>
                <a:spcPts val="1000"/>
              </a:spcBef>
              <a:buFont typeface="Wingdings" panose="05000000000000000000" pitchFamily="2" charset="2"/>
              <a:buChar char="v"/>
            </a:pPr>
            <a:r>
              <a:rPr lang="en-US" sz="3200" dirty="0" err="1" smtClean="0">
                <a:solidFill>
                  <a:srgbClr val="FFFFFF"/>
                </a:solidFill>
              </a:rPr>
              <a:t>Madewood</a:t>
            </a:r>
            <a:r>
              <a:rPr lang="en-US" sz="3200" dirty="0" smtClean="0">
                <a:solidFill>
                  <a:srgbClr val="FFFFFF"/>
                </a:solidFill>
              </a:rPr>
              <a:t> Plantation</a:t>
            </a:r>
            <a:endParaRPr lang="en-US" sz="3200" dirty="0">
              <a:solidFill>
                <a:srgbClr val="FFFFFF"/>
              </a:solidFill>
            </a:endParaRPr>
          </a:p>
          <a:p>
            <a:pPr>
              <a:spcBef>
                <a:spcPts val="1000"/>
              </a:spcBef>
              <a:buFont typeface="Wingdings" panose="05000000000000000000" pitchFamily="2" charset="2"/>
              <a:buChar char="v"/>
            </a:pPr>
            <a:r>
              <a:rPr lang="en-US" sz="3200" dirty="0" smtClean="0">
                <a:solidFill>
                  <a:srgbClr val="FFFFFF"/>
                </a:solidFill>
              </a:rPr>
              <a:t>Nubby Ducks</a:t>
            </a:r>
          </a:p>
          <a:p>
            <a:pPr>
              <a:spcBef>
                <a:spcPts val="1000"/>
              </a:spcBef>
              <a:buFont typeface="Wingdings" panose="05000000000000000000" pitchFamily="2" charset="2"/>
              <a:buChar char="v"/>
            </a:pPr>
            <a:r>
              <a:rPr lang="en-US" sz="3200" dirty="0" smtClean="0">
                <a:solidFill>
                  <a:srgbClr val="FFFFFF"/>
                </a:solidFill>
              </a:rPr>
              <a:t>Emily’s Cajun Café</a:t>
            </a:r>
          </a:p>
          <a:p>
            <a:pPr>
              <a:spcBef>
                <a:spcPts val="1000"/>
              </a:spcBef>
              <a:buFont typeface="Wingdings" panose="05000000000000000000" pitchFamily="2" charset="2"/>
              <a:buChar char="v"/>
            </a:pPr>
            <a:r>
              <a:rPr lang="en-US" sz="3200" dirty="0" smtClean="0">
                <a:solidFill>
                  <a:srgbClr val="FFFFFF"/>
                </a:solidFill>
              </a:rPr>
              <a:t>Vinnie’s Sandwich Shoppe</a:t>
            </a:r>
          </a:p>
          <a:p>
            <a:pPr>
              <a:spcBef>
                <a:spcPts val="1000"/>
              </a:spcBef>
              <a:buFont typeface="Wingdings" panose="05000000000000000000" pitchFamily="2" charset="2"/>
              <a:buChar char="v"/>
            </a:pPr>
            <a:r>
              <a:rPr lang="en-US" sz="3200" dirty="0" smtClean="0">
                <a:solidFill>
                  <a:srgbClr val="FFFFFF"/>
                </a:solidFill>
              </a:rPr>
              <a:t>Ms. Virginia </a:t>
            </a:r>
            <a:r>
              <a:rPr lang="en-US" sz="3200" dirty="0" err="1" smtClean="0">
                <a:solidFill>
                  <a:srgbClr val="FFFFFF"/>
                </a:solidFill>
              </a:rPr>
              <a:t>Plaisance</a:t>
            </a:r>
            <a:r>
              <a:rPr lang="en-US" sz="3200" dirty="0" smtClean="0">
                <a:solidFill>
                  <a:srgbClr val="FFFFFF"/>
                </a:solidFill>
              </a:rPr>
              <a:t> &amp; Family</a:t>
            </a:r>
          </a:p>
          <a:p>
            <a:pPr>
              <a:spcBef>
                <a:spcPts val="1000"/>
              </a:spcBef>
              <a:buFont typeface="Wingdings" panose="05000000000000000000" pitchFamily="2" charset="2"/>
              <a:buChar char="v"/>
            </a:pPr>
            <a:r>
              <a:rPr lang="en-US" sz="3200" dirty="0" smtClean="0">
                <a:solidFill>
                  <a:srgbClr val="FFFFFF"/>
                </a:solidFill>
              </a:rPr>
              <a:t>Dr. Mike &amp; Brenda </a:t>
            </a:r>
            <a:r>
              <a:rPr lang="en-US" sz="3200" dirty="0" err="1" smtClean="0">
                <a:solidFill>
                  <a:srgbClr val="FFFFFF"/>
                </a:solidFill>
              </a:rPr>
              <a:t>Dardar</a:t>
            </a:r>
            <a:r>
              <a:rPr lang="en-US" sz="3200" dirty="0" smtClean="0">
                <a:solidFill>
                  <a:srgbClr val="FFFFFF"/>
                </a:solidFill>
              </a:rPr>
              <a:t> Robichaux &amp; Family</a:t>
            </a:r>
          </a:p>
          <a:p>
            <a:pPr marL="0" indent="0">
              <a:spcBef>
                <a:spcPts val="1000"/>
              </a:spcBef>
              <a:buNone/>
            </a:pPr>
            <a:endParaRPr lang="en-US" sz="2800" dirty="0" smtClean="0">
              <a:solidFill>
                <a:srgbClr val="FFFFFF"/>
              </a:solidFill>
            </a:endParaRPr>
          </a:p>
        </p:txBody>
      </p:sp>
      <p:sp>
        <p:nvSpPr>
          <p:cNvPr id="2" name="Title 1"/>
          <p:cNvSpPr>
            <a:spLocks noGrp="1"/>
          </p:cNvSpPr>
          <p:nvPr>
            <p:ph type="title"/>
          </p:nvPr>
        </p:nvSpPr>
        <p:spPr>
          <a:xfrm>
            <a:off x="440355" y="228601"/>
            <a:ext cx="7543800" cy="914400"/>
          </a:xfrm>
        </p:spPr>
        <p:txBody>
          <a:bodyPr/>
          <a:lstStyle/>
          <a:p>
            <a:pPr algn="ctr"/>
            <a:r>
              <a:rPr lang="en-US" dirty="0" smtClean="0">
                <a:solidFill>
                  <a:srgbClr val="77C25F"/>
                </a:solidFill>
              </a:rPr>
              <a:t>Hospitality</a:t>
            </a:r>
            <a:endParaRPr lang="en-US" dirty="0">
              <a:solidFill>
                <a:srgbClr val="77C25F"/>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46065" y="4188075"/>
            <a:ext cx="3251200" cy="24384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46065" y="1480467"/>
            <a:ext cx="3251200" cy="2438400"/>
          </a:xfrm>
          <a:prstGeom prst="rect">
            <a:avLst/>
          </a:prstGeom>
        </p:spPr>
      </p:pic>
    </p:spTree>
    <p:extLst>
      <p:ext uri="{BB962C8B-B14F-4D97-AF65-F5344CB8AC3E}">
        <p14:creationId xmlns:p14="http://schemas.microsoft.com/office/powerpoint/2010/main" val="135050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936" y="1132115"/>
            <a:ext cx="7948863" cy="4385568"/>
          </a:xfrm>
        </p:spPr>
        <p:txBody>
          <a:bodyPr>
            <a:normAutofit/>
          </a:bodyPr>
          <a:lstStyle/>
          <a:p>
            <a:pPr>
              <a:buFont typeface="Wingdings" panose="05000000000000000000" pitchFamily="2" charset="2"/>
              <a:buChar char="v"/>
            </a:pPr>
            <a:r>
              <a:rPr lang="en-US" sz="3500" dirty="0" smtClean="0">
                <a:solidFill>
                  <a:srgbClr val="FFFFFF"/>
                </a:solidFill>
              </a:rPr>
              <a:t>New location for Thursday lunch spot.</a:t>
            </a:r>
          </a:p>
          <a:p>
            <a:pPr>
              <a:buFont typeface="Wingdings" panose="05000000000000000000" pitchFamily="2" charset="2"/>
              <a:buChar char="v"/>
            </a:pPr>
            <a:r>
              <a:rPr lang="en-US" sz="3500" dirty="0" smtClean="0">
                <a:solidFill>
                  <a:srgbClr val="FFFFFF"/>
                </a:solidFill>
              </a:rPr>
              <a:t>New location for Friday lunch spot.</a:t>
            </a:r>
          </a:p>
          <a:p>
            <a:pPr>
              <a:buFont typeface="Wingdings" panose="05000000000000000000" pitchFamily="2" charset="2"/>
              <a:buChar char="v"/>
            </a:pPr>
            <a:endParaRPr lang="en-US" sz="3500" dirty="0" smtClean="0">
              <a:solidFill>
                <a:srgbClr val="FFFFFF"/>
              </a:solidFill>
            </a:endParaRPr>
          </a:p>
          <a:p>
            <a:pPr marL="0" indent="0">
              <a:buNone/>
            </a:pPr>
            <a:endParaRPr lang="en-US" sz="3500" dirty="0"/>
          </a:p>
        </p:txBody>
      </p:sp>
      <p:sp>
        <p:nvSpPr>
          <p:cNvPr id="2" name="Title 1"/>
          <p:cNvSpPr>
            <a:spLocks noGrp="1"/>
          </p:cNvSpPr>
          <p:nvPr>
            <p:ph type="title"/>
          </p:nvPr>
        </p:nvSpPr>
        <p:spPr>
          <a:xfrm>
            <a:off x="230925" y="394384"/>
            <a:ext cx="8719211" cy="1143000"/>
          </a:xfrm>
        </p:spPr>
        <p:txBody>
          <a:bodyPr/>
          <a:lstStyle/>
          <a:p>
            <a:pPr algn="ctr"/>
            <a:r>
              <a:rPr lang="en-US" sz="4500" b="1" dirty="0" smtClean="0">
                <a:solidFill>
                  <a:srgbClr val="77C25F"/>
                </a:solidFill>
              </a:rPr>
              <a:t>Things to think about for 2015</a:t>
            </a:r>
            <a:r>
              <a:rPr lang="en-US" sz="4000" b="1" dirty="0" smtClean="0">
                <a:solidFill>
                  <a:srgbClr val="77C25F"/>
                </a:solidFill>
              </a:rPr>
              <a:t/>
            </a:r>
            <a:br>
              <a:rPr lang="en-US" sz="4000" b="1" dirty="0" smtClean="0">
                <a:solidFill>
                  <a:srgbClr val="77C25F"/>
                </a:solidFill>
              </a:rPr>
            </a:br>
            <a:endParaRPr lang="en-US" sz="4000" b="1" dirty="0">
              <a:solidFill>
                <a:srgbClr val="77C25F"/>
              </a:solidFill>
            </a:endParaRPr>
          </a:p>
        </p:txBody>
      </p:sp>
    </p:spTree>
    <p:extLst>
      <p:ext uri="{BB962C8B-B14F-4D97-AF65-F5344CB8AC3E}">
        <p14:creationId xmlns:p14="http://schemas.microsoft.com/office/powerpoint/2010/main" val="3153021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0925" y="13374"/>
            <a:ext cx="8719211" cy="1143000"/>
          </a:xfrm>
        </p:spPr>
        <p:txBody>
          <a:bodyPr/>
          <a:lstStyle/>
          <a:p>
            <a:pPr algn="ctr"/>
            <a:r>
              <a:rPr lang="en-US" sz="7500" b="1" dirty="0" smtClean="0">
                <a:solidFill>
                  <a:srgbClr val="77C25F"/>
                </a:solidFill>
              </a:rPr>
              <a:t>See you next year!</a:t>
            </a:r>
            <a:endParaRPr lang="en-US" sz="7500" b="1" dirty="0">
              <a:solidFill>
                <a:srgbClr val="77C25F"/>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92642" y="1251857"/>
            <a:ext cx="7406918" cy="5519056"/>
          </a:xfrm>
          <a:prstGeom prst="rect">
            <a:avLst/>
          </a:prstGeom>
        </p:spPr>
      </p:pic>
    </p:spTree>
    <p:extLst>
      <p:ext uri="{BB962C8B-B14F-4D97-AF65-F5344CB8AC3E}">
        <p14:creationId xmlns:p14="http://schemas.microsoft.com/office/powerpoint/2010/main" val="3067995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526409"/>
            <a:ext cx="5351427" cy="4782964"/>
          </a:xfrm>
        </p:spPr>
        <p:txBody>
          <a:bodyPr>
            <a:normAutofit/>
          </a:bodyPr>
          <a:lstStyle/>
          <a:p>
            <a:pPr>
              <a:buFont typeface="Wingdings" panose="05000000000000000000" pitchFamily="2" charset="2"/>
              <a:buChar char="v"/>
            </a:pPr>
            <a:r>
              <a:rPr lang="en-US" sz="3200" b="1" dirty="0" smtClean="0"/>
              <a:t>4-Day Event</a:t>
            </a:r>
          </a:p>
          <a:p>
            <a:pPr>
              <a:buFont typeface="Wingdings" panose="05000000000000000000" pitchFamily="2" charset="2"/>
              <a:buChar char="v"/>
            </a:pPr>
            <a:r>
              <a:rPr lang="en-US" sz="3200" b="1" dirty="0" smtClean="0"/>
              <a:t>April 3-6</a:t>
            </a:r>
          </a:p>
          <a:p>
            <a:pPr>
              <a:buFont typeface="Wingdings" panose="05000000000000000000" pitchFamily="2" charset="2"/>
              <a:buChar char="v"/>
            </a:pPr>
            <a:r>
              <a:rPr lang="en-US" sz="3200" b="1" dirty="0" smtClean="0"/>
              <a:t>Donaldsonville to Lockport</a:t>
            </a:r>
          </a:p>
          <a:p>
            <a:pPr>
              <a:buFont typeface="Wingdings" panose="05000000000000000000" pitchFamily="2" charset="2"/>
              <a:buChar char="v"/>
            </a:pPr>
            <a:r>
              <a:rPr lang="en-US" sz="3200" b="1" dirty="0" smtClean="0"/>
              <a:t>156 paddlers registered</a:t>
            </a:r>
          </a:p>
          <a:p>
            <a:pPr>
              <a:buFont typeface="Wingdings" panose="05000000000000000000" pitchFamily="2" charset="2"/>
              <a:buChar char="v"/>
            </a:pPr>
            <a:r>
              <a:rPr lang="en-US" sz="3200" b="1" dirty="0" smtClean="0"/>
              <a:t>130 paddlers on water</a:t>
            </a:r>
          </a:p>
          <a:p>
            <a:pPr>
              <a:buFont typeface="Wingdings" panose="05000000000000000000" pitchFamily="2" charset="2"/>
              <a:buChar char="v"/>
            </a:pPr>
            <a:r>
              <a:rPr lang="en-US" sz="3200" b="1" dirty="0" smtClean="0"/>
              <a:t>Out of state participants</a:t>
            </a:r>
          </a:p>
        </p:txBody>
      </p:sp>
      <p:sp>
        <p:nvSpPr>
          <p:cNvPr id="2" name="Title 1"/>
          <p:cNvSpPr>
            <a:spLocks noGrp="1"/>
          </p:cNvSpPr>
          <p:nvPr>
            <p:ph type="title"/>
          </p:nvPr>
        </p:nvSpPr>
        <p:spPr>
          <a:xfrm>
            <a:off x="549275" y="107576"/>
            <a:ext cx="8042276" cy="902861"/>
          </a:xfrm>
        </p:spPr>
        <p:txBody>
          <a:bodyPr/>
          <a:lstStyle/>
          <a:p>
            <a:pPr algn="ctr"/>
            <a:r>
              <a:rPr lang="en-US" b="1" dirty="0" smtClean="0">
                <a:solidFill>
                  <a:srgbClr val="77C25F"/>
                </a:solidFill>
              </a:rPr>
              <a:t>Statistics</a:t>
            </a:r>
            <a:endParaRPr lang="en-US" b="1" dirty="0">
              <a:solidFill>
                <a:srgbClr val="77C25F"/>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30280" y="1257459"/>
            <a:ext cx="4417395" cy="2947231"/>
          </a:xfrm>
          <a:prstGeom prst="rect">
            <a:avLst/>
          </a:prstGeom>
        </p:spPr>
      </p:pic>
    </p:spTree>
    <p:extLst>
      <p:ext uri="{BB962C8B-B14F-4D97-AF65-F5344CB8AC3E}">
        <p14:creationId xmlns:p14="http://schemas.microsoft.com/office/powerpoint/2010/main" val="10057137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3899" y="107576"/>
            <a:ext cx="8873848" cy="902861"/>
          </a:xfrm>
        </p:spPr>
        <p:txBody>
          <a:bodyPr/>
          <a:lstStyle/>
          <a:p>
            <a:pPr algn="ctr"/>
            <a:r>
              <a:rPr lang="en-US" sz="4500" b="1" dirty="0" smtClean="0">
                <a:solidFill>
                  <a:srgbClr val="77C25F"/>
                </a:solidFill>
              </a:rPr>
              <a:t>Harmony makes her appearance</a:t>
            </a:r>
            <a:endParaRPr lang="en-US" sz="4500" b="1" dirty="0">
              <a:solidFill>
                <a:srgbClr val="77C25F"/>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5010" y="1010437"/>
            <a:ext cx="8422105" cy="5617478"/>
          </a:xfrm>
          <a:prstGeom prst="rect">
            <a:avLst/>
          </a:prstGeom>
        </p:spPr>
      </p:pic>
    </p:spTree>
    <p:extLst>
      <p:ext uri="{BB962C8B-B14F-4D97-AF65-F5344CB8AC3E}">
        <p14:creationId xmlns:p14="http://schemas.microsoft.com/office/powerpoint/2010/main" val="3894913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255" y="1016255"/>
            <a:ext cx="8874492" cy="4782964"/>
          </a:xfrm>
        </p:spPr>
        <p:txBody>
          <a:bodyPr>
            <a:normAutofit/>
          </a:bodyPr>
          <a:lstStyle/>
          <a:p>
            <a:pPr>
              <a:buFont typeface="Wingdings" panose="05000000000000000000" pitchFamily="2" charset="2"/>
              <a:buChar char="v"/>
            </a:pPr>
            <a:r>
              <a:rPr lang="en-US" sz="3000" b="1" dirty="0" smtClean="0"/>
              <a:t>Launch in Donaldsonville</a:t>
            </a:r>
          </a:p>
          <a:p>
            <a:pPr>
              <a:buFont typeface="Wingdings" panose="05000000000000000000" pitchFamily="2" charset="2"/>
              <a:buChar char="v"/>
            </a:pPr>
            <a:r>
              <a:rPr lang="en-US" sz="3000" b="1" dirty="0" smtClean="0"/>
              <a:t>Breakfast provided by Mosaic</a:t>
            </a:r>
          </a:p>
          <a:p>
            <a:pPr>
              <a:buFont typeface="Wingdings" panose="05000000000000000000" pitchFamily="2" charset="2"/>
              <a:buChar char="v"/>
            </a:pPr>
            <a:r>
              <a:rPr lang="en-US" sz="3000" b="1" dirty="0" smtClean="0"/>
              <a:t>Lunch at J.C. Leblanc’s Resident</a:t>
            </a:r>
          </a:p>
          <a:p>
            <a:pPr>
              <a:buFont typeface="Wingdings" panose="05000000000000000000" pitchFamily="2" charset="2"/>
              <a:buChar char="v"/>
            </a:pPr>
            <a:r>
              <a:rPr lang="en-US" sz="3000" b="1" dirty="0" smtClean="0"/>
              <a:t>Lunch provided by DOW Chemical </a:t>
            </a:r>
          </a:p>
          <a:p>
            <a:pPr>
              <a:buFont typeface="Wingdings" panose="05000000000000000000" pitchFamily="2" charset="2"/>
              <a:buChar char="v"/>
            </a:pPr>
            <a:r>
              <a:rPr lang="en-US" sz="3000" b="1" dirty="0" smtClean="0"/>
              <a:t>Camp out at Madewood Plantation</a:t>
            </a:r>
          </a:p>
          <a:p>
            <a:pPr>
              <a:buFont typeface="Wingdings" panose="05000000000000000000" pitchFamily="2" charset="2"/>
              <a:buChar char="v"/>
            </a:pPr>
            <a:r>
              <a:rPr lang="en-US" sz="3000" b="1" dirty="0" smtClean="0"/>
              <a:t>Dinner provided by Bayou Lafourche Freshwater District</a:t>
            </a:r>
            <a:endParaRPr lang="en-US" sz="3000" b="1" dirty="0"/>
          </a:p>
          <a:p>
            <a:pPr>
              <a:buFont typeface="Wingdings" panose="05000000000000000000" pitchFamily="2" charset="2"/>
              <a:buChar char="v"/>
            </a:pPr>
            <a:r>
              <a:rPr lang="en-US" sz="3000" b="1" dirty="0" smtClean="0"/>
              <a:t>Estuary Trivia</a:t>
            </a:r>
          </a:p>
          <a:p>
            <a:endParaRPr lang="en-US" dirty="0"/>
          </a:p>
        </p:txBody>
      </p:sp>
      <p:sp>
        <p:nvSpPr>
          <p:cNvPr id="2" name="Title 1"/>
          <p:cNvSpPr>
            <a:spLocks noGrp="1"/>
          </p:cNvSpPr>
          <p:nvPr>
            <p:ph type="title"/>
          </p:nvPr>
        </p:nvSpPr>
        <p:spPr>
          <a:xfrm>
            <a:off x="549275" y="107576"/>
            <a:ext cx="8042276" cy="916516"/>
          </a:xfrm>
        </p:spPr>
        <p:txBody>
          <a:bodyPr/>
          <a:lstStyle/>
          <a:p>
            <a:pPr algn="ctr"/>
            <a:r>
              <a:rPr lang="en-US" b="1" dirty="0" smtClean="0">
                <a:solidFill>
                  <a:srgbClr val="77C25F"/>
                </a:solidFill>
              </a:rPr>
              <a:t>Thursday, April 3</a:t>
            </a:r>
            <a:endParaRPr lang="en-US" b="1" dirty="0">
              <a:solidFill>
                <a:srgbClr val="77C25F"/>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54550" y="4427622"/>
            <a:ext cx="4887551" cy="2146434"/>
          </a:xfrm>
          <a:prstGeom prst="rect">
            <a:avLst/>
          </a:prstGeom>
        </p:spPr>
      </p:pic>
    </p:spTree>
    <p:extLst>
      <p:ext uri="{BB962C8B-B14F-4D97-AF65-F5344CB8AC3E}">
        <p14:creationId xmlns:p14="http://schemas.microsoft.com/office/powerpoint/2010/main" val="3787422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32692"/>
          </a:xfrm>
        </p:spPr>
        <p:txBody>
          <a:bodyPr/>
          <a:lstStyle/>
          <a:p>
            <a:pPr algn="ctr"/>
            <a:r>
              <a:rPr lang="en-US" b="1" dirty="0" smtClean="0">
                <a:solidFill>
                  <a:srgbClr val="77C25F"/>
                </a:solidFill>
              </a:rPr>
              <a:t>Thursday</a:t>
            </a:r>
            <a:endParaRPr lang="en-US" dirty="0">
              <a:solidFill>
                <a:srgbClr val="77C25F"/>
              </a:solidFill>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l="10790" t="21845" r="18892" b="14176"/>
          <a:stretch/>
        </p:blipFill>
        <p:spPr>
          <a:xfrm>
            <a:off x="5600067" y="4586412"/>
            <a:ext cx="3361057" cy="2040303"/>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3427" y="1040268"/>
            <a:ext cx="3541550" cy="2362878"/>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3427" y="4360016"/>
            <a:ext cx="3251200" cy="2438400"/>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val="0"/>
              </a:ext>
            </a:extLst>
          </a:blip>
          <a:srcRect r="10306"/>
          <a:stretch/>
        </p:blipFill>
        <p:spPr>
          <a:xfrm>
            <a:off x="5782943" y="976982"/>
            <a:ext cx="3120426" cy="2321132"/>
          </a:xfrm>
          <a:prstGeom prst="rect">
            <a:avLst/>
          </a:prstGeom>
        </p:spPr>
      </p:pic>
      <p:pic>
        <p:nvPicPr>
          <p:cNvPr id="6" name="Picture 5"/>
          <p:cNvPicPr>
            <a:picLocks noChangeAspect="1"/>
          </p:cNvPicPr>
          <p:nvPr/>
        </p:nvPicPr>
        <p:blipFill rotWithShape="1">
          <a:blip r:embed="rId7" cstate="email">
            <a:extLst>
              <a:ext uri="{28A0092B-C50C-407E-A947-70E740481C1C}">
                <a14:useLocalDpi xmlns:a14="http://schemas.microsoft.com/office/drawing/2010/main" val="0"/>
              </a:ext>
            </a:extLst>
          </a:blip>
          <a:srcRect t="29375"/>
          <a:stretch/>
        </p:blipFill>
        <p:spPr>
          <a:xfrm>
            <a:off x="2590263" y="2945330"/>
            <a:ext cx="4015921" cy="2127183"/>
          </a:xfrm>
          <a:prstGeom prst="rect">
            <a:avLst/>
          </a:prstGeom>
        </p:spPr>
      </p:pic>
    </p:spTree>
    <p:extLst>
      <p:ext uri="{BB962C8B-B14F-4D97-AF65-F5344CB8AC3E}">
        <p14:creationId xmlns:p14="http://schemas.microsoft.com/office/powerpoint/2010/main" val="883370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2" y="107576"/>
            <a:ext cx="8980371" cy="932692"/>
          </a:xfrm>
        </p:spPr>
        <p:txBody>
          <a:bodyPr/>
          <a:lstStyle/>
          <a:p>
            <a:pPr algn="ctr"/>
            <a:r>
              <a:rPr lang="en-US" sz="4600" b="1" dirty="0" smtClean="0">
                <a:solidFill>
                  <a:srgbClr val="77C25F"/>
                </a:solidFill>
              </a:rPr>
              <a:t>Thursday Night Estuary Trivia</a:t>
            </a:r>
            <a:endParaRPr lang="en-US" sz="4600" dirty="0">
              <a:solidFill>
                <a:srgbClr val="77C25F"/>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53918" y="1164743"/>
            <a:ext cx="3433407" cy="2290726"/>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0795" y="1164743"/>
            <a:ext cx="3433407" cy="2290726"/>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0795" y="4135198"/>
            <a:ext cx="3433407" cy="2290726"/>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47102" y="4135198"/>
            <a:ext cx="3433407" cy="2290726"/>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44724" r="25404"/>
          <a:stretch/>
        </p:blipFill>
        <p:spPr>
          <a:xfrm>
            <a:off x="3686470" y="1692314"/>
            <a:ext cx="1982805" cy="4428637"/>
          </a:xfrm>
          <a:prstGeom prst="rect">
            <a:avLst/>
          </a:prstGeom>
        </p:spPr>
      </p:pic>
    </p:spTree>
    <p:extLst>
      <p:ext uri="{BB962C8B-B14F-4D97-AF65-F5344CB8AC3E}">
        <p14:creationId xmlns:p14="http://schemas.microsoft.com/office/powerpoint/2010/main" val="2286498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06" y="1178313"/>
            <a:ext cx="8845617" cy="4755655"/>
          </a:xfrm>
        </p:spPr>
        <p:txBody>
          <a:bodyPr>
            <a:normAutofit/>
          </a:bodyPr>
          <a:lstStyle/>
          <a:p>
            <a:pPr>
              <a:buFont typeface="Wingdings" panose="05000000000000000000" pitchFamily="2" charset="2"/>
              <a:buChar char="v"/>
            </a:pPr>
            <a:r>
              <a:rPr lang="en-US" sz="3200" b="1" dirty="0" smtClean="0"/>
              <a:t>Launch at Madewood Plantation</a:t>
            </a:r>
          </a:p>
          <a:p>
            <a:pPr>
              <a:buFont typeface="Wingdings" panose="05000000000000000000" pitchFamily="2" charset="2"/>
              <a:buChar char="v"/>
            </a:pPr>
            <a:r>
              <a:rPr lang="en-US" sz="3200" b="1" dirty="0" smtClean="0"/>
              <a:t>Breakfast provided by </a:t>
            </a:r>
            <a:r>
              <a:rPr lang="en-US" sz="3200" b="1" dirty="0" err="1" smtClean="0"/>
              <a:t>Orbitz</a:t>
            </a:r>
            <a:r>
              <a:rPr lang="en-US" sz="3200" b="1" dirty="0" smtClean="0"/>
              <a:t> Worldwide</a:t>
            </a:r>
          </a:p>
          <a:p>
            <a:pPr>
              <a:buFont typeface="Wingdings" panose="05000000000000000000" pitchFamily="2" charset="2"/>
              <a:buChar char="v"/>
            </a:pPr>
            <a:r>
              <a:rPr lang="en-US" sz="3200" b="1" dirty="0" smtClean="0"/>
              <a:t>Lunch at Napoleonville Restaurants</a:t>
            </a:r>
          </a:p>
          <a:p>
            <a:pPr>
              <a:buFont typeface="Wingdings" panose="05000000000000000000" pitchFamily="2" charset="2"/>
              <a:buChar char="v"/>
            </a:pPr>
            <a:r>
              <a:rPr lang="en-US" sz="3200" b="1" dirty="0" smtClean="0"/>
              <a:t>Pick up at Jean Lafitte National Park</a:t>
            </a:r>
          </a:p>
          <a:p>
            <a:pPr>
              <a:buFont typeface="Wingdings" panose="05000000000000000000" pitchFamily="2" charset="2"/>
              <a:buChar char="v"/>
            </a:pPr>
            <a:r>
              <a:rPr lang="en-US" sz="3200" b="1" dirty="0" smtClean="0"/>
              <a:t>Camp out at Nicholls State University</a:t>
            </a:r>
          </a:p>
          <a:p>
            <a:pPr>
              <a:buFont typeface="Wingdings" panose="05000000000000000000" pitchFamily="2" charset="2"/>
              <a:buChar char="v"/>
            </a:pPr>
            <a:r>
              <a:rPr lang="en-US" sz="3200" b="1" dirty="0" smtClean="0"/>
              <a:t>Dinner provided by Bourgeois &amp; Associates</a:t>
            </a:r>
          </a:p>
          <a:p>
            <a:pPr>
              <a:buFont typeface="Wingdings" panose="05000000000000000000" pitchFamily="2" charset="2"/>
              <a:buChar char="v"/>
            </a:pPr>
            <a:r>
              <a:rPr lang="en-US" sz="3200" b="1" dirty="0" smtClean="0"/>
              <a:t>Entertainment</a:t>
            </a:r>
          </a:p>
          <a:p>
            <a:pPr>
              <a:buFont typeface="Wingdings" panose="05000000000000000000" pitchFamily="2" charset="2"/>
              <a:buChar char="v"/>
            </a:pPr>
            <a:endParaRPr lang="en-US" dirty="0">
              <a:solidFill>
                <a:srgbClr val="77C25F"/>
              </a:solidFill>
            </a:endParaRPr>
          </a:p>
        </p:txBody>
      </p:sp>
      <p:sp>
        <p:nvSpPr>
          <p:cNvPr id="2" name="Title 1"/>
          <p:cNvSpPr>
            <a:spLocks noGrp="1"/>
          </p:cNvSpPr>
          <p:nvPr>
            <p:ph type="title"/>
          </p:nvPr>
        </p:nvSpPr>
        <p:spPr>
          <a:xfrm>
            <a:off x="549275" y="107576"/>
            <a:ext cx="8042276" cy="916516"/>
          </a:xfrm>
        </p:spPr>
        <p:txBody>
          <a:bodyPr/>
          <a:lstStyle/>
          <a:p>
            <a:pPr algn="ctr"/>
            <a:r>
              <a:rPr lang="en-US" b="1" dirty="0" smtClean="0">
                <a:solidFill>
                  <a:srgbClr val="77C25F"/>
                </a:solidFill>
              </a:rPr>
              <a:t>Friday, April 4</a:t>
            </a:r>
            <a:endParaRPr lang="en-US" b="1" dirty="0">
              <a:solidFill>
                <a:srgbClr val="77C25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404" y="4876258"/>
            <a:ext cx="5237213" cy="1800292"/>
          </a:xfrm>
          <a:prstGeom prst="rect">
            <a:avLst/>
          </a:prstGeom>
        </p:spPr>
      </p:pic>
    </p:spTree>
    <p:extLst>
      <p:ext uri="{BB962C8B-B14F-4D97-AF65-F5344CB8AC3E}">
        <p14:creationId xmlns:p14="http://schemas.microsoft.com/office/powerpoint/2010/main" val="685676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8556" y="2453289"/>
            <a:ext cx="3769621" cy="2827215"/>
          </a:xfrm>
          <a:prstGeom prst="rect">
            <a:avLst/>
          </a:prstGeom>
        </p:spPr>
      </p:pic>
      <p:sp>
        <p:nvSpPr>
          <p:cNvPr id="2" name="Title 1"/>
          <p:cNvSpPr>
            <a:spLocks noGrp="1"/>
          </p:cNvSpPr>
          <p:nvPr>
            <p:ph type="title"/>
          </p:nvPr>
        </p:nvSpPr>
        <p:spPr>
          <a:xfrm>
            <a:off x="549275" y="107576"/>
            <a:ext cx="8042276" cy="908424"/>
          </a:xfrm>
        </p:spPr>
        <p:txBody>
          <a:bodyPr/>
          <a:lstStyle/>
          <a:p>
            <a:pPr algn="ctr"/>
            <a:r>
              <a:rPr lang="en-US" b="1" dirty="0" smtClean="0">
                <a:solidFill>
                  <a:srgbClr val="77C25F"/>
                </a:solidFill>
              </a:rPr>
              <a:t>Friday</a:t>
            </a:r>
            <a:endParaRPr lang="en-US" dirty="0">
              <a:solidFill>
                <a:srgbClr val="77C25F"/>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3911" y="4658602"/>
            <a:ext cx="2912426" cy="194313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98695" y="4693384"/>
            <a:ext cx="2860294" cy="1908352"/>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63911" y="1046574"/>
            <a:ext cx="2912426" cy="1943134"/>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898695" y="1016000"/>
            <a:ext cx="2860294" cy="1908352"/>
          </a:xfrm>
          <a:prstGeom prst="rect">
            <a:avLst/>
          </a:prstGeom>
        </p:spPr>
      </p:pic>
    </p:spTree>
    <p:extLst>
      <p:ext uri="{BB962C8B-B14F-4D97-AF65-F5344CB8AC3E}">
        <p14:creationId xmlns:p14="http://schemas.microsoft.com/office/powerpoint/2010/main" val="1650010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507" y="1024092"/>
            <a:ext cx="8701238" cy="4728346"/>
          </a:xfrm>
        </p:spPr>
        <p:txBody>
          <a:bodyPr>
            <a:normAutofit/>
          </a:bodyPr>
          <a:lstStyle/>
          <a:p>
            <a:pPr>
              <a:buFont typeface="Wingdings" panose="05000000000000000000" pitchFamily="2" charset="2"/>
              <a:buChar char="v"/>
            </a:pPr>
            <a:r>
              <a:rPr lang="en-US" sz="3000" b="1" dirty="0" smtClean="0"/>
              <a:t>Launch at Nicholls State University</a:t>
            </a:r>
          </a:p>
          <a:p>
            <a:pPr>
              <a:buFont typeface="Wingdings" panose="05000000000000000000" pitchFamily="2" charset="2"/>
              <a:buChar char="v"/>
            </a:pPr>
            <a:r>
              <a:rPr lang="en-US" sz="3000" b="1" dirty="0" smtClean="0"/>
              <a:t>Breakfast provided by BTNEP</a:t>
            </a:r>
          </a:p>
          <a:p>
            <a:pPr>
              <a:buFont typeface="Wingdings" panose="05000000000000000000" pitchFamily="2" charset="2"/>
              <a:buChar char="v"/>
            </a:pPr>
            <a:r>
              <a:rPr lang="en-US" sz="3000" b="1" dirty="0" smtClean="0"/>
              <a:t>Lunch </a:t>
            </a:r>
            <a:r>
              <a:rPr lang="en-US" sz="3000" b="1" dirty="0"/>
              <a:t>provided </a:t>
            </a:r>
            <a:r>
              <a:rPr lang="en-US" sz="3000" b="1" dirty="0" smtClean="0"/>
              <a:t>by Virginia </a:t>
            </a:r>
            <a:r>
              <a:rPr lang="en-US" sz="3000" b="1" dirty="0" err="1" smtClean="0"/>
              <a:t>Plaisance’s</a:t>
            </a:r>
            <a:r>
              <a:rPr lang="en-US" sz="3000" b="1" dirty="0" smtClean="0"/>
              <a:t> Family</a:t>
            </a:r>
          </a:p>
          <a:p>
            <a:pPr>
              <a:buFont typeface="Wingdings" panose="05000000000000000000" pitchFamily="2" charset="2"/>
              <a:buChar char="v"/>
            </a:pPr>
            <a:r>
              <a:rPr lang="en-US" sz="3000" b="1" dirty="0" smtClean="0"/>
              <a:t>Pick up and camp at Dr. Mike &amp; Brenda Dardar Robichaux Residence</a:t>
            </a:r>
          </a:p>
          <a:p>
            <a:pPr>
              <a:buFont typeface="Wingdings" panose="05000000000000000000" pitchFamily="2" charset="2"/>
              <a:buChar char="v"/>
            </a:pPr>
            <a:r>
              <a:rPr lang="en-US" sz="3000" b="1" dirty="0" smtClean="0"/>
              <a:t>Dinner provided by Robichaux Family</a:t>
            </a:r>
          </a:p>
          <a:p>
            <a:pPr>
              <a:buFont typeface="Wingdings" panose="05000000000000000000" pitchFamily="2" charset="2"/>
              <a:buChar char="v"/>
            </a:pPr>
            <a:r>
              <a:rPr lang="en-US" sz="3000" b="1" dirty="0" smtClean="0"/>
              <a:t>Entertainment</a:t>
            </a:r>
          </a:p>
          <a:p>
            <a:pPr>
              <a:buFont typeface="Wingdings" panose="05000000000000000000" pitchFamily="2" charset="2"/>
              <a:buChar char="v"/>
            </a:pPr>
            <a:endParaRPr lang="en-US" dirty="0"/>
          </a:p>
        </p:txBody>
      </p:sp>
      <p:sp>
        <p:nvSpPr>
          <p:cNvPr id="2" name="Title 1"/>
          <p:cNvSpPr>
            <a:spLocks noGrp="1"/>
          </p:cNvSpPr>
          <p:nvPr>
            <p:ph type="title"/>
          </p:nvPr>
        </p:nvSpPr>
        <p:spPr>
          <a:xfrm>
            <a:off x="549275" y="107576"/>
            <a:ext cx="8042276" cy="916516"/>
          </a:xfrm>
        </p:spPr>
        <p:txBody>
          <a:bodyPr/>
          <a:lstStyle/>
          <a:p>
            <a:pPr algn="ctr"/>
            <a:r>
              <a:rPr lang="en-US" b="1" dirty="0" smtClean="0">
                <a:solidFill>
                  <a:srgbClr val="77C25F"/>
                </a:solidFill>
              </a:rPr>
              <a:t>Saturday, April 5</a:t>
            </a:r>
            <a:endParaRPr lang="en-US" b="1" dirty="0">
              <a:solidFill>
                <a:srgbClr val="77C25F"/>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t="18487" b="19934"/>
          <a:stretch/>
        </p:blipFill>
        <p:spPr>
          <a:xfrm>
            <a:off x="3918551" y="4649002"/>
            <a:ext cx="4561305" cy="2106604"/>
          </a:xfrm>
          <a:prstGeom prst="rect">
            <a:avLst/>
          </a:prstGeom>
        </p:spPr>
      </p:pic>
    </p:spTree>
    <p:extLst>
      <p:ext uri="{BB962C8B-B14F-4D97-AF65-F5344CB8AC3E}">
        <p14:creationId xmlns:p14="http://schemas.microsoft.com/office/powerpoint/2010/main" val="422126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TNEP PowerPoint Template">
  <a:themeElements>
    <a:clrScheme name="1_btnep new logo slide master-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tnep new logo slide master-1">
      <a:majorFont>
        <a:latin typeface="Trebuchet MS"/>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tnep new logo slide master-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tnep new logo slide master-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tnep new logo slide master-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tnep new logo slide master-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tnep new logo slide master-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tnep new logo slide master-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tnep new logo slide master-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BTNEP PowerPoint Template.thmx</Template>
  <TotalTime>2121</TotalTime>
  <Words>1065</Words>
  <Application>Microsoft Office PowerPoint</Application>
  <PresentationFormat>On-screen Show (4:3)</PresentationFormat>
  <Paragraphs>121</Paragraphs>
  <Slides>18</Slides>
  <Notes>14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BTNEP PowerPoint Template</vt:lpstr>
      <vt:lpstr>Elemental</vt:lpstr>
      <vt:lpstr>PowerPoint Presentation</vt:lpstr>
      <vt:lpstr>Statistics</vt:lpstr>
      <vt:lpstr>Harmony makes her appearance</vt:lpstr>
      <vt:lpstr>Thursday, April 3</vt:lpstr>
      <vt:lpstr>Thursday</vt:lpstr>
      <vt:lpstr>Thursday Night Estuary Trivia</vt:lpstr>
      <vt:lpstr>Friday, April 4</vt:lpstr>
      <vt:lpstr>Friday</vt:lpstr>
      <vt:lpstr>Saturday, April 5</vt:lpstr>
      <vt:lpstr>Saturday</vt:lpstr>
      <vt:lpstr>Sunday, April 6</vt:lpstr>
      <vt:lpstr>Sunday</vt:lpstr>
      <vt:lpstr>What our paddlers had to say</vt:lpstr>
      <vt:lpstr>Sponsors</vt:lpstr>
      <vt:lpstr>In-Kind Sponsors</vt:lpstr>
      <vt:lpstr>Hospitality</vt:lpstr>
      <vt:lpstr>Things to think about for 2015 </vt:lpstr>
      <vt:lpstr>See you next year!</vt:lpstr>
    </vt:vector>
  </TitlesOfParts>
  <Company>BTNEP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Sparks</dc:creator>
  <cp:lastModifiedBy>Jenny</cp:lastModifiedBy>
  <cp:revision>101</cp:revision>
  <cp:lastPrinted>2012-05-18T20:20:05Z</cp:lastPrinted>
  <dcterms:created xsi:type="dcterms:W3CDTF">2012-05-16T20:05:23Z</dcterms:created>
  <dcterms:modified xsi:type="dcterms:W3CDTF">2014-05-12T14:25:27Z</dcterms:modified>
</cp:coreProperties>
</file>