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53" r:id="rId3"/>
    <p:sldMasterId id="2147483655" r:id="rId4"/>
  </p:sldMasterIdLst>
  <p:notesMasterIdLst>
    <p:notesMasterId r:id="rId21"/>
  </p:notesMasterIdLst>
  <p:handoutMasterIdLst>
    <p:handoutMasterId r:id="rId22"/>
  </p:handoutMasterIdLst>
  <p:sldIdLst>
    <p:sldId id="402" r:id="rId5"/>
    <p:sldId id="531" r:id="rId6"/>
    <p:sldId id="532" r:id="rId7"/>
    <p:sldId id="512" r:id="rId8"/>
    <p:sldId id="511" r:id="rId9"/>
    <p:sldId id="527" r:id="rId10"/>
    <p:sldId id="518" r:id="rId11"/>
    <p:sldId id="519" r:id="rId12"/>
    <p:sldId id="528" r:id="rId13"/>
    <p:sldId id="520" r:id="rId14"/>
    <p:sldId id="524" r:id="rId15"/>
    <p:sldId id="525" r:id="rId16"/>
    <p:sldId id="523" r:id="rId17"/>
    <p:sldId id="526" r:id="rId18"/>
    <p:sldId id="529" r:id="rId19"/>
    <p:sldId id="530" r:id="rId20"/>
  </p:sldIdLst>
  <p:sldSz cx="9144000" cy="6858000" type="screen4x3"/>
  <p:notesSz cx="7004050" cy="9223375"/>
  <p:defaultTextStyle>
    <a:defPPr>
      <a:defRPr lang="en-US"/>
    </a:defPPr>
    <a:lvl1pPr algn="l" rtl="0" fontAlgn="base">
      <a:spcBef>
        <a:spcPct val="0"/>
      </a:spcBef>
      <a:spcAft>
        <a:spcPct val="0"/>
      </a:spcAft>
      <a:defRPr sz="4400" kern="1200">
        <a:solidFill>
          <a:schemeClr val="tx1"/>
        </a:solidFill>
        <a:latin typeface="Arial" charset="0"/>
        <a:ea typeface="+mn-ea"/>
        <a:cs typeface="Times New Roman" pitchFamily="18" charset="0"/>
      </a:defRPr>
    </a:lvl1pPr>
    <a:lvl2pPr marL="457200" algn="l" rtl="0" fontAlgn="base">
      <a:spcBef>
        <a:spcPct val="0"/>
      </a:spcBef>
      <a:spcAft>
        <a:spcPct val="0"/>
      </a:spcAft>
      <a:defRPr sz="4400" kern="1200">
        <a:solidFill>
          <a:schemeClr val="tx1"/>
        </a:solidFill>
        <a:latin typeface="Arial" charset="0"/>
        <a:ea typeface="+mn-ea"/>
        <a:cs typeface="Times New Roman" pitchFamily="18" charset="0"/>
      </a:defRPr>
    </a:lvl2pPr>
    <a:lvl3pPr marL="914400" algn="l" rtl="0" fontAlgn="base">
      <a:spcBef>
        <a:spcPct val="0"/>
      </a:spcBef>
      <a:spcAft>
        <a:spcPct val="0"/>
      </a:spcAft>
      <a:defRPr sz="44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44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4400" kern="1200">
        <a:solidFill>
          <a:schemeClr val="tx1"/>
        </a:solidFill>
        <a:latin typeface="Arial" charset="0"/>
        <a:ea typeface="+mn-ea"/>
        <a:cs typeface="Times New Roman" pitchFamily="18" charset="0"/>
      </a:defRPr>
    </a:lvl5pPr>
    <a:lvl6pPr marL="2286000" algn="l" defTabSz="914400" rtl="0" eaLnBrk="1" latinLnBrk="0" hangingPunct="1">
      <a:defRPr sz="4400" kern="1200">
        <a:solidFill>
          <a:schemeClr val="tx1"/>
        </a:solidFill>
        <a:latin typeface="Arial" charset="0"/>
        <a:ea typeface="+mn-ea"/>
        <a:cs typeface="Times New Roman" pitchFamily="18" charset="0"/>
      </a:defRPr>
    </a:lvl6pPr>
    <a:lvl7pPr marL="2743200" algn="l" defTabSz="914400" rtl="0" eaLnBrk="1" latinLnBrk="0" hangingPunct="1">
      <a:defRPr sz="4400" kern="1200">
        <a:solidFill>
          <a:schemeClr val="tx1"/>
        </a:solidFill>
        <a:latin typeface="Arial" charset="0"/>
        <a:ea typeface="+mn-ea"/>
        <a:cs typeface="Times New Roman" pitchFamily="18" charset="0"/>
      </a:defRPr>
    </a:lvl7pPr>
    <a:lvl8pPr marL="3200400" algn="l" defTabSz="914400" rtl="0" eaLnBrk="1" latinLnBrk="0" hangingPunct="1">
      <a:defRPr sz="4400" kern="1200">
        <a:solidFill>
          <a:schemeClr val="tx1"/>
        </a:solidFill>
        <a:latin typeface="Arial" charset="0"/>
        <a:ea typeface="+mn-ea"/>
        <a:cs typeface="Times New Roman" pitchFamily="18" charset="0"/>
      </a:defRPr>
    </a:lvl8pPr>
    <a:lvl9pPr marL="3657600" algn="l" defTabSz="914400" rtl="0" eaLnBrk="1" latinLnBrk="0" hangingPunct="1">
      <a:defRPr sz="4400"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F9797"/>
    <a:srgbClr val="008000"/>
    <a:srgbClr val="336600"/>
    <a:srgbClr val="66FFFF"/>
    <a:srgbClr val="DDDDDD"/>
    <a:srgbClr val="FFFF00"/>
    <a:srgbClr val="660066"/>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4" autoAdjust="0"/>
    <p:restoredTop sz="89768" autoAdjust="0"/>
  </p:normalViewPr>
  <p:slideViewPr>
    <p:cSldViewPr>
      <p:cViewPr>
        <p:scale>
          <a:sx n="70" d="100"/>
          <a:sy n="70" d="100"/>
        </p:scale>
        <p:origin x="-1618" y="-45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9" d="100"/>
          <a:sy n="99" d="100"/>
        </p:scale>
        <p:origin x="-168" y="-102"/>
      </p:cViewPr>
      <p:guideLst>
        <p:guide orient="horz" pos="2906"/>
        <p:guide pos="220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0"/>
            <a:ext cx="3034877" cy="461169"/>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defTabSz="914396">
              <a:defRPr sz="1200">
                <a:latin typeface="Arial" charset="0"/>
              </a:defRPr>
            </a:lvl1pPr>
          </a:lstStyle>
          <a:p>
            <a:pPr>
              <a:defRPr/>
            </a:pPr>
            <a:endParaRPr lang="en-US"/>
          </a:p>
        </p:txBody>
      </p:sp>
      <p:sp>
        <p:nvSpPr>
          <p:cNvPr id="81923" name="Rectangle 3"/>
          <p:cNvSpPr>
            <a:spLocks noGrp="1" noChangeArrowheads="1"/>
          </p:cNvSpPr>
          <p:nvPr>
            <p:ph type="dt" sz="quarter" idx="1"/>
          </p:nvPr>
        </p:nvSpPr>
        <p:spPr bwMode="auto">
          <a:xfrm>
            <a:off x="3967587" y="0"/>
            <a:ext cx="3034877" cy="461169"/>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algn="r" defTabSz="914396">
              <a:defRPr sz="1200">
                <a:latin typeface="Arial" charset="0"/>
              </a:defRPr>
            </a:lvl1pPr>
          </a:lstStyle>
          <a:p>
            <a:pPr>
              <a:defRPr/>
            </a:pPr>
            <a:endParaRPr lang="en-US"/>
          </a:p>
        </p:txBody>
      </p:sp>
      <p:sp>
        <p:nvSpPr>
          <p:cNvPr id="81924" name="Rectangle 4"/>
          <p:cNvSpPr>
            <a:spLocks noGrp="1" noChangeArrowheads="1"/>
          </p:cNvSpPr>
          <p:nvPr>
            <p:ph type="ftr" sz="quarter" idx="2"/>
          </p:nvPr>
        </p:nvSpPr>
        <p:spPr bwMode="auto">
          <a:xfrm>
            <a:off x="1" y="8760628"/>
            <a:ext cx="3034877" cy="461169"/>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defTabSz="914396">
              <a:defRPr sz="1200">
                <a:latin typeface="Arial" charset="0"/>
              </a:defRPr>
            </a:lvl1pPr>
          </a:lstStyle>
          <a:p>
            <a:pPr>
              <a:defRPr/>
            </a:pPr>
            <a:endParaRPr lang="en-US"/>
          </a:p>
        </p:txBody>
      </p:sp>
      <p:sp>
        <p:nvSpPr>
          <p:cNvPr id="81925" name="Rectangle 5"/>
          <p:cNvSpPr>
            <a:spLocks noGrp="1" noChangeArrowheads="1"/>
          </p:cNvSpPr>
          <p:nvPr>
            <p:ph type="sldNum" sz="quarter" idx="3"/>
          </p:nvPr>
        </p:nvSpPr>
        <p:spPr bwMode="auto">
          <a:xfrm>
            <a:off x="3967587" y="8760628"/>
            <a:ext cx="3034877" cy="461169"/>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algn="r" defTabSz="914396">
              <a:defRPr sz="1200">
                <a:latin typeface="Arial" charset="0"/>
              </a:defRPr>
            </a:lvl1pPr>
          </a:lstStyle>
          <a:p>
            <a:pPr>
              <a:defRPr/>
            </a:pPr>
            <a:fld id="{B8467F7E-3D88-4B2E-B8D4-4045C27DA4D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4877" cy="461169"/>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defTabSz="914396">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967587" y="0"/>
            <a:ext cx="3034877" cy="461169"/>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lvl1pPr algn="r" defTabSz="914396">
              <a:defRPr sz="1200">
                <a:latin typeface="Arial"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95388" y="690563"/>
            <a:ext cx="4613275" cy="34607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0724" y="4381104"/>
            <a:ext cx="5602604" cy="4150519"/>
          </a:xfrm>
          <a:prstGeom prst="rect">
            <a:avLst/>
          </a:prstGeom>
          <a:noFill/>
          <a:ln w="9525">
            <a:noFill/>
            <a:miter lim="800000"/>
            <a:headEnd/>
            <a:tailEnd/>
          </a:ln>
        </p:spPr>
        <p:txBody>
          <a:bodyPr vert="horz" wrap="square" lIns="92946" tIns="46473" rIns="92946" bIns="464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760628"/>
            <a:ext cx="3034877" cy="461169"/>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defTabSz="914396">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67587" y="8760628"/>
            <a:ext cx="3034877" cy="461169"/>
          </a:xfrm>
          <a:prstGeom prst="rect">
            <a:avLst/>
          </a:prstGeom>
          <a:noFill/>
          <a:ln w="9525">
            <a:noFill/>
            <a:miter lim="800000"/>
            <a:headEnd/>
            <a:tailEnd/>
          </a:ln>
        </p:spPr>
        <p:txBody>
          <a:bodyPr vert="horz" wrap="square" lIns="92946" tIns="46473" rIns="92946" bIns="46473" numCol="1" anchor="b" anchorCtr="0" compatLnSpc="1">
            <a:prstTxWarp prst="textNoShape">
              <a:avLst/>
            </a:prstTxWarp>
          </a:bodyPr>
          <a:lstStyle>
            <a:lvl1pPr algn="r" defTabSz="914396">
              <a:defRPr sz="1200">
                <a:latin typeface="Arial" charset="0"/>
              </a:defRPr>
            </a:lvl1pPr>
          </a:lstStyle>
          <a:p>
            <a:pPr>
              <a:defRPr/>
            </a:pPr>
            <a:fld id="{555F395F-0AB3-403D-835E-062A3DEC57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pPr eaLnBrk="1" hangingPunct="1"/>
            <a:endParaRPr lang="en-US" dirty="0" smtClean="0"/>
          </a:p>
        </p:txBody>
      </p:sp>
      <p:sp>
        <p:nvSpPr>
          <p:cNvPr id="66563" name="Slide Number Placeholder 3"/>
          <p:cNvSpPr>
            <a:spLocks noGrp="1"/>
          </p:cNvSpPr>
          <p:nvPr>
            <p:ph type="sldNum" sz="quarter" idx="5"/>
          </p:nvPr>
        </p:nvSpPr>
        <p:spPr>
          <a:noFill/>
        </p:spPr>
        <p:txBody>
          <a:bodyPr/>
          <a:lstStyle/>
          <a:p>
            <a:pPr defTabSz="914304"/>
            <a:fld id="{D66B47AD-082E-421A-8D58-C52F36BFD73F}" type="slidenum">
              <a:rPr lang="en-US" smtClean="0"/>
              <a:pPr defTabSz="914304"/>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4EB38-999E-42C4-96B2-0E0120724CD3}" type="slidenum">
              <a:rPr lang="en-US"/>
              <a:pPr/>
              <a:t>2</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4EB38-999E-42C4-96B2-0E0120724CD3}" type="slidenum">
              <a:rPr lang="en-US"/>
              <a:pPr/>
              <a:t>3</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4EB38-999E-42C4-96B2-0E0120724CD3}" type="slidenum">
              <a:rPr lang="en-US"/>
              <a:pPr/>
              <a:t>4</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1pPr>
              <a:defRPr/>
            </a:lvl1pPr>
          </a:lstStyle>
          <a:p>
            <a:pPr>
              <a:defRPr/>
            </a:pPr>
            <a:fld id="{88E93F7A-E3A0-4D81-9B24-1044C39160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537A615-E13D-487D-82FE-5A4B1A3278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28EBF80-A37B-461B-BFBA-55398C9859F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1219200" y="1600200"/>
            <a:ext cx="7467600" cy="3886200"/>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9CBBF66F-A2D3-4CAE-9C58-17BEB98F51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F8A50F0-B3B7-425F-8A7C-E57B4529E68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A97DBC1-9FF4-4ABD-8D14-016543D227C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F560A5B-7CD7-4AA4-8A55-FEA8E6E43A1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657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3657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4FDC08AC-A94C-4993-AB37-F0331B14D87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67925CA5-0EFF-400B-AE04-2D8ADF723E3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99595F4A-D42F-4479-A271-F39BE5B5A87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CC17572-27D3-424A-9B37-608802D31BA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8976C63E-BEB1-48B2-B00A-B99B36EE1F2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A3A5E0B-9101-437F-92C7-8DE3660D5ED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2EB91AE-81D1-4E60-B9D4-058422DB271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A861A4B-9351-44AD-80D5-B8B9D990E5D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82DF56D-B658-4B1B-9590-FF1DE788162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B8881F4-A615-4A83-8706-440BB7DD68C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1pPr>
              <a:defRPr/>
            </a:lvl1pPr>
          </a:lstStyle>
          <a:p>
            <a:pPr>
              <a:defRPr/>
            </a:pPr>
            <a:fld id="{56032F54-6952-479D-9007-28D5BA3A6D4B}"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FC9C960-4B29-4A2D-845B-1E89700781A5}"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12149F64-39DC-4304-B86C-1C39B42E1DC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657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0"/>
            <a:ext cx="3657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AEE8D619-C6E1-4190-A51C-EFEEB1764193}"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FF9AC14D-2F59-4CE0-9305-947C158D01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657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0"/>
            <a:ext cx="3657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99BBB218-1875-46D3-99EA-2C116A94952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CA0488F2-D272-4572-BF2C-2483CACFCD60}"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3E60B6A-9278-4C3C-85D8-E383F304231A}"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229DC36-9DED-4D6E-A395-39795A3136D5}"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AAD6302-063B-4D3B-A427-98B67177B7F9}"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727EC59-FDEF-4DD4-A340-1375C3DDE8C0}"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743F355F-AC72-4C3F-8692-936BC181B4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309E221E-A69F-4DA6-BD37-C8872509AE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CA00AFF4-ADF0-4C58-9C10-EE62032D79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B57464F-BC95-4C79-BDA5-9882A7E68F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729A029-2653-4DD0-A92A-92D8B0D03C4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669550A-5AEA-4AC6-A05E-1E0E5FCD03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eg"/><Relationship Id="rId1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9.png"/><Relationship Id="rId2" Type="http://schemas.openxmlformats.org/officeDocument/2006/relationships/slideLayout" Target="../slideLayouts/slideLayout25.xml"/><Relationship Id="rId16"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7.png"/><Relationship Id="rId10" Type="http://schemas.openxmlformats.org/officeDocument/2006/relationships/slideLayout" Target="../slideLayouts/slideLayout33.xml"/><Relationship Id="rId19" Type="http://schemas.openxmlformats.org/officeDocument/2006/relationships/image" Target="../media/image3.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19200" y="1600200"/>
            <a:ext cx="7467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fld id="{A1280970-CD2B-4E69-A18A-E6EE6920EECD}" type="slidenum">
              <a:rPr lang="en-US"/>
              <a:pPr>
                <a:defRPr/>
              </a:pPr>
              <a:t>‹#›</a:t>
            </a:fld>
            <a:endParaRPr lang="en-US"/>
          </a:p>
        </p:txBody>
      </p:sp>
      <p:sp>
        <p:nvSpPr>
          <p:cNvPr id="98309" name="Line 5"/>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a:p>
        </p:txBody>
      </p:sp>
      <p:pic>
        <p:nvPicPr>
          <p:cNvPr id="1030" name="Picture 6" descr="LA state seal-Better"/>
          <p:cNvPicPr>
            <a:picLocks noChangeAspect="1" noChangeArrowheads="1"/>
          </p:cNvPicPr>
          <p:nvPr/>
        </p:nvPicPr>
        <p:blipFill>
          <a:blip r:embed="rId15" cstate="print"/>
          <a:srcRect/>
          <a:stretch>
            <a:fillRect/>
          </a:stretch>
        </p:blipFill>
        <p:spPr bwMode="auto">
          <a:xfrm>
            <a:off x="7924800" y="5715000"/>
            <a:ext cx="914400" cy="882650"/>
          </a:xfrm>
          <a:prstGeom prst="rect">
            <a:avLst/>
          </a:prstGeom>
          <a:noFill/>
          <a:ln w="9525">
            <a:noFill/>
            <a:miter lim="800000"/>
            <a:headEnd/>
            <a:tailEnd/>
          </a:ln>
        </p:spPr>
      </p:pic>
      <p:pic>
        <p:nvPicPr>
          <p:cNvPr id="1031" name="Picture 7" descr="USACE_logo"/>
          <p:cNvPicPr>
            <a:picLocks noChangeAspect="1" noChangeArrowheads="1"/>
          </p:cNvPicPr>
          <p:nvPr/>
        </p:nvPicPr>
        <p:blipFill>
          <a:blip r:embed="rId16" cstate="print"/>
          <a:srcRect/>
          <a:stretch>
            <a:fillRect/>
          </a:stretch>
        </p:blipFill>
        <p:spPr bwMode="auto">
          <a:xfrm>
            <a:off x="974725" y="5715000"/>
            <a:ext cx="758825" cy="519113"/>
          </a:xfrm>
          <a:prstGeom prst="rect">
            <a:avLst/>
          </a:prstGeom>
          <a:noFill/>
          <a:ln w="9525">
            <a:noFill/>
            <a:miter lim="800000"/>
            <a:headEnd/>
            <a:tailEnd/>
          </a:ln>
        </p:spPr>
      </p:pic>
      <p:sp>
        <p:nvSpPr>
          <p:cNvPr id="98312" name="Text Box 8"/>
          <p:cNvSpPr txBox="1">
            <a:spLocks noChangeArrowheads="1"/>
          </p:cNvSpPr>
          <p:nvPr/>
        </p:nvSpPr>
        <p:spPr bwMode="auto">
          <a:xfrm>
            <a:off x="974725" y="6416675"/>
            <a:ext cx="2606675" cy="212725"/>
          </a:xfrm>
          <a:prstGeom prst="rect">
            <a:avLst/>
          </a:prstGeom>
          <a:noFill/>
          <a:ln w="9525">
            <a:noFill/>
            <a:miter lim="800000"/>
            <a:headEnd/>
            <a:tailEnd/>
          </a:ln>
          <a:effectLst/>
        </p:spPr>
        <p:txBody>
          <a:bodyPr lIns="0" tIns="0" rIns="0" bIns="0">
            <a:spAutoFit/>
          </a:bodyPr>
          <a:lstStyle/>
          <a:p>
            <a:pPr>
              <a:defRPr/>
            </a:pPr>
            <a:r>
              <a:rPr lang="en-US" sz="1400" b="1"/>
              <a:t>BUILDING STRONG</a:t>
            </a:r>
            <a:r>
              <a:rPr lang="en-US" sz="1400" b="1" baseline="-25000"/>
              <a:t>®</a:t>
            </a:r>
          </a:p>
        </p:txBody>
      </p:sp>
      <p:pic>
        <p:nvPicPr>
          <p:cNvPr id="1033" name="Picture 9" descr="Diversion Side Bar"/>
          <p:cNvPicPr>
            <a:picLocks noChangeAspect="1" noChangeArrowheads="1"/>
          </p:cNvPicPr>
          <p:nvPr/>
        </p:nvPicPr>
        <p:blipFill>
          <a:blip r:embed="rId17" cstate="print"/>
          <a:srcRect/>
          <a:stretch>
            <a:fillRect/>
          </a:stretch>
        </p:blipFill>
        <p:spPr bwMode="auto">
          <a:xfrm>
            <a:off x="0" y="0"/>
            <a:ext cx="11461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1219200" y="1600200"/>
            <a:ext cx="7467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fld id="{0FE38191-E264-4624-BFEB-498B7A2A8D73}" type="slidenum">
              <a:rPr lang="en-US"/>
              <a:pPr>
                <a:defRPr/>
              </a:pPr>
              <a:t>‹#›</a:t>
            </a:fld>
            <a:endParaRPr lang="en-US"/>
          </a:p>
        </p:txBody>
      </p:sp>
      <p:sp>
        <p:nvSpPr>
          <p:cNvPr id="98309" name="Line 5"/>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a:p>
        </p:txBody>
      </p:sp>
      <p:pic>
        <p:nvPicPr>
          <p:cNvPr id="14342" name="Picture 6" descr="LA state seal-Better"/>
          <p:cNvPicPr>
            <a:picLocks noChangeAspect="1" noChangeArrowheads="1"/>
          </p:cNvPicPr>
          <p:nvPr/>
        </p:nvPicPr>
        <p:blipFill>
          <a:blip r:embed="rId14" cstate="print"/>
          <a:srcRect/>
          <a:stretch>
            <a:fillRect/>
          </a:stretch>
        </p:blipFill>
        <p:spPr bwMode="auto">
          <a:xfrm>
            <a:off x="7924800" y="5715000"/>
            <a:ext cx="914400" cy="882650"/>
          </a:xfrm>
          <a:prstGeom prst="rect">
            <a:avLst/>
          </a:prstGeom>
          <a:noFill/>
          <a:ln w="9525">
            <a:noFill/>
            <a:miter lim="800000"/>
            <a:headEnd/>
            <a:tailEnd/>
          </a:ln>
        </p:spPr>
      </p:pic>
      <p:pic>
        <p:nvPicPr>
          <p:cNvPr id="14343" name="Picture 7" descr="USACE_logo"/>
          <p:cNvPicPr>
            <a:picLocks noChangeAspect="1" noChangeArrowheads="1"/>
          </p:cNvPicPr>
          <p:nvPr/>
        </p:nvPicPr>
        <p:blipFill>
          <a:blip r:embed="rId15" cstate="print"/>
          <a:srcRect/>
          <a:stretch>
            <a:fillRect/>
          </a:stretch>
        </p:blipFill>
        <p:spPr bwMode="auto">
          <a:xfrm>
            <a:off x="974725" y="5715000"/>
            <a:ext cx="758825" cy="519113"/>
          </a:xfrm>
          <a:prstGeom prst="rect">
            <a:avLst/>
          </a:prstGeom>
          <a:noFill/>
          <a:ln w="9525">
            <a:noFill/>
            <a:miter lim="800000"/>
            <a:headEnd/>
            <a:tailEnd/>
          </a:ln>
        </p:spPr>
      </p:pic>
      <p:sp>
        <p:nvSpPr>
          <p:cNvPr id="98312" name="Text Box 8"/>
          <p:cNvSpPr txBox="1">
            <a:spLocks noChangeArrowheads="1"/>
          </p:cNvSpPr>
          <p:nvPr/>
        </p:nvSpPr>
        <p:spPr bwMode="auto">
          <a:xfrm>
            <a:off x="974725" y="6416675"/>
            <a:ext cx="2606675" cy="212725"/>
          </a:xfrm>
          <a:prstGeom prst="rect">
            <a:avLst/>
          </a:prstGeom>
          <a:noFill/>
          <a:ln w="9525">
            <a:noFill/>
            <a:miter lim="800000"/>
            <a:headEnd/>
            <a:tailEnd/>
          </a:ln>
          <a:effectLst/>
        </p:spPr>
        <p:txBody>
          <a:bodyPr lIns="0" tIns="0" rIns="0" bIns="0">
            <a:spAutoFit/>
          </a:bodyPr>
          <a:lstStyle/>
          <a:p>
            <a:pPr>
              <a:defRPr/>
            </a:pPr>
            <a:r>
              <a:rPr lang="en-US" sz="1400" b="1"/>
              <a:t>BUILDING STRONG</a:t>
            </a:r>
            <a:r>
              <a:rPr lang="en-US" sz="1400" b="1" baseline="-25000"/>
              <a:t>®</a:t>
            </a:r>
          </a:p>
        </p:txBody>
      </p:sp>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1" descr="P:\LCA MVN\ARNTM\LCA Photos\IMG_2799.jpg"/>
          <p:cNvPicPr>
            <a:picLocks noChangeAspect="1" noChangeArrowheads="1"/>
          </p:cNvPicPr>
          <p:nvPr/>
        </p:nvPicPr>
        <p:blipFill>
          <a:blip r:embed="rId13" cstate="print"/>
          <a:srcRect/>
          <a:stretch>
            <a:fillRect/>
          </a:stretch>
        </p:blipFill>
        <p:spPr bwMode="auto">
          <a:xfrm>
            <a:off x="3962400" y="3200400"/>
            <a:ext cx="5181600" cy="3657600"/>
          </a:xfrm>
          <a:prstGeom prst="rect">
            <a:avLst/>
          </a:prstGeom>
          <a:noFill/>
          <a:ln w="9525">
            <a:noFill/>
            <a:miter lim="800000"/>
            <a:headEnd/>
            <a:tailEnd/>
          </a:ln>
        </p:spPr>
      </p:pic>
      <p:pic>
        <p:nvPicPr>
          <p:cNvPr id="26627" name="Picture 2" descr="P:\LCA MVN\ARNTM\LCA Photos\Laurie May 6-7 site visit\LCA 017.jpg"/>
          <p:cNvPicPr>
            <a:picLocks noChangeAspect="1" noChangeArrowheads="1"/>
          </p:cNvPicPr>
          <p:nvPr/>
        </p:nvPicPr>
        <p:blipFill>
          <a:blip r:embed="rId14" cstate="print"/>
          <a:srcRect l="12308" t="47179" r="6154" b="11795"/>
          <a:stretch>
            <a:fillRect/>
          </a:stretch>
        </p:blipFill>
        <p:spPr bwMode="auto">
          <a:xfrm>
            <a:off x="4953000" y="1612900"/>
            <a:ext cx="4191000" cy="1739900"/>
          </a:xfrm>
          <a:prstGeom prst="rect">
            <a:avLst/>
          </a:prstGeom>
          <a:noFill/>
          <a:ln w="9525">
            <a:noFill/>
            <a:miter lim="800000"/>
            <a:headEnd/>
            <a:tailEnd/>
          </a:ln>
        </p:spPr>
      </p:pic>
      <p:pic>
        <p:nvPicPr>
          <p:cNvPr id="26628" name="Picture 5" descr="white_curve"/>
          <p:cNvPicPr>
            <a:picLocks noChangeAspect="1" noChangeArrowheads="1"/>
          </p:cNvPicPr>
          <p:nvPr/>
        </p:nvPicPr>
        <p:blipFill>
          <a:blip r:embed="rId15" cstate="print"/>
          <a:srcRect/>
          <a:stretch>
            <a:fillRect/>
          </a:stretch>
        </p:blipFill>
        <p:spPr bwMode="auto">
          <a:xfrm>
            <a:off x="3971925" y="1571625"/>
            <a:ext cx="5172075" cy="5286375"/>
          </a:xfrm>
          <a:prstGeom prst="rect">
            <a:avLst/>
          </a:prstGeom>
          <a:noFill/>
          <a:ln w="9525">
            <a:noFill/>
            <a:miter lim="800000"/>
            <a:headEnd/>
            <a:tailEnd/>
          </a:ln>
        </p:spPr>
      </p:pic>
      <p:pic>
        <p:nvPicPr>
          <p:cNvPr id="26629" name="Picture 6" descr="USACE_logo"/>
          <p:cNvPicPr>
            <a:picLocks noChangeAspect="1" noChangeArrowheads="1"/>
          </p:cNvPicPr>
          <p:nvPr/>
        </p:nvPicPr>
        <p:blipFill>
          <a:blip r:embed="rId16" cstate="print"/>
          <a:srcRect/>
          <a:stretch>
            <a:fillRect/>
          </a:stretch>
        </p:blipFill>
        <p:spPr bwMode="auto">
          <a:xfrm>
            <a:off x="228600" y="5081588"/>
            <a:ext cx="1371600" cy="938212"/>
          </a:xfrm>
          <a:prstGeom prst="rect">
            <a:avLst/>
          </a:prstGeom>
          <a:noFill/>
          <a:ln w="9525">
            <a:noFill/>
            <a:miter lim="800000"/>
            <a:headEnd/>
            <a:tailEnd/>
          </a:ln>
        </p:spPr>
      </p:pic>
      <p:sp>
        <p:nvSpPr>
          <p:cNvPr id="96263" name="Line 7"/>
          <p:cNvSpPr>
            <a:spLocks noChangeShapeType="1"/>
          </p:cNvSpPr>
          <p:nvPr/>
        </p:nvSpPr>
        <p:spPr bwMode="auto">
          <a:xfrm>
            <a:off x="5334000" y="3352800"/>
            <a:ext cx="3810000" cy="0"/>
          </a:xfrm>
          <a:prstGeom prst="line">
            <a:avLst/>
          </a:prstGeom>
          <a:noFill/>
          <a:ln w="63500">
            <a:solidFill>
              <a:schemeClr val="bg1"/>
            </a:solidFill>
            <a:round/>
            <a:headEnd/>
            <a:tailEnd/>
          </a:ln>
          <a:effectLst/>
        </p:spPr>
        <p:txBody>
          <a:bodyPr/>
          <a:lstStyle/>
          <a:p>
            <a:pPr>
              <a:defRPr/>
            </a:pPr>
            <a:endParaRPr lang="en-US"/>
          </a:p>
        </p:txBody>
      </p:sp>
      <p:sp>
        <p:nvSpPr>
          <p:cNvPr id="26631" name="Rectangle 8"/>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96265" name="Text Box 9"/>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pPr>
              <a:defRPr/>
            </a:pPr>
            <a:r>
              <a:rPr lang="en-US" sz="1200" b="1"/>
              <a:t>US Army Corps of Engineers</a:t>
            </a:r>
          </a:p>
          <a:p>
            <a:pPr>
              <a:defRPr/>
            </a:pPr>
            <a:r>
              <a:rPr lang="en-US" sz="1800" b="1"/>
              <a:t>BUILDING STRONG</a:t>
            </a:r>
            <a:r>
              <a:rPr lang="en-US" sz="1400" b="1" baseline="-25000"/>
              <a:t>®</a:t>
            </a:r>
          </a:p>
        </p:txBody>
      </p:sp>
      <p:pic>
        <p:nvPicPr>
          <p:cNvPr id="26633" name="Picture 4" descr="ppt_camo_bkgrnd-03"/>
          <p:cNvPicPr>
            <a:picLocks noChangeAspect="1" noChangeArrowheads="1"/>
          </p:cNvPicPr>
          <p:nvPr/>
        </p:nvPicPr>
        <p:blipFill>
          <a:blip r:embed="rId17" cstate="print"/>
          <a:srcRect/>
          <a:stretch>
            <a:fillRect/>
          </a:stretch>
        </p:blipFill>
        <p:spPr bwMode="auto">
          <a:xfrm>
            <a:off x="0" y="-3175"/>
            <a:ext cx="9144000" cy="6861175"/>
          </a:xfrm>
          <a:prstGeom prst="rect">
            <a:avLst/>
          </a:prstGeom>
          <a:noFill/>
          <a:ln w="9525">
            <a:noFill/>
            <a:miter lim="800000"/>
            <a:headEnd/>
            <a:tailEnd/>
          </a:ln>
        </p:spPr>
      </p:pic>
      <p:pic>
        <p:nvPicPr>
          <p:cNvPr id="26634" name="Picture 6" descr="LA state seal-Better"/>
          <p:cNvPicPr>
            <a:picLocks noChangeAspect="1" noChangeArrowheads="1"/>
          </p:cNvPicPr>
          <p:nvPr/>
        </p:nvPicPr>
        <p:blipFill>
          <a:blip r:embed="rId18" cstate="print"/>
          <a:srcRect/>
          <a:stretch>
            <a:fillRect/>
          </a:stretch>
        </p:blipFill>
        <p:spPr bwMode="auto">
          <a:xfrm>
            <a:off x="2590800" y="5638800"/>
            <a:ext cx="914400" cy="882650"/>
          </a:xfrm>
          <a:prstGeom prst="rect">
            <a:avLst/>
          </a:prstGeom>
          <a:noFill/>
          <a:ln w="9525">
            <a:noFill/>
            <a:miter lim="800000"/>
            <a:headEnd/>
            <a:tailEnd/>
          </a:ln>
        </p:spPr>
      </p:pic>
      <p:pic>
        <p:nvPicPr>
          <p:cNvPr id="26635" name="Picture 7" descr="USACE_logo"/>
          <p:cNvPicPr>
            <a:picLocks noChangeAspect="1" noChangeArrowheads="1"/>
          </p:cNvPicPr>
          <p:nvPr/>
        </p:nvPicPr>
        <p:blipFill>
          <a:blip r:embed="rId19" cstate="print"/>
          <a:srcRect/>
          <a:stretch>
            <a:fillRect/>
          </a:stretch>
        </p:blipFill>
        <p:spPr bwMode="auto">
          <a:xfrm>
            <a:off x="593725" y="5638800"/>
            <a:ext cx="758825" cy="519113"/>
          </a:xfrm>
          <a:prstGeom prst="rect">
            <a:avLst/>
          </a:prstGeom>
          <a:noFill/>
          <a:ln w="9525">
            <a:noFill/>
            <a:miter lim="800000"/>
            <a:headEnd/>
            <a:tailEnd/>
          </a:ln>
        </p:spPr>
      </p:pic>
      <p:sp>
        <p:nvSpPr>
          <p:cNvPr id="98312" name="Text Box 8"/>
          <p:cNvSpPr txBox="1">
            <a:spLocks noChangeArrowheads="1"/>
          </p:cNvSpPr>
          <p:nvPr/>
        </p:nvSpPr>
        <p:spPr bwMode="auto">
          <a:xfrm>
            <a:off x="593725" y="6340475"/>
            <a:ext cx="2606675" cy="212725"/>
          </a:xfrm>
          <a:prstGeom prst="rect">
            <a:avLst/>
          </a:prstGeom>
          <a:noFill/>
          <a:ln w="9525">
            <a:noFill/>
            <a:miter lim="800000"/>
            <a:headEnd/>
            <a:tailEnd/>
          </a:ln>
          <a:effectLst/>
        </p:spPr>
        <p:txBody>
          <a:bodyPr lIns="0" tIns="0" rIns="0" bIns="0">
            <a:spAutoFit/>
          </a:bodyPr>
          <a:lstStyle/>
          <a:p>
            <a:pPr>
              <a:defRPr/>
            </a:pPr>
            <a:r>
              <a:rPr lang="en-US" sz="1400" b="1"/>
              <a:t>BUILDING STRONG</a:t>
            </a:r>
            <a:r>
              <a:rPr lang="en-US" sz="1400" b="1" baseline="-25000"/>
              <a:t>®</a:t>
            </a:r>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3" name="Rectangle 3"/>
          <p:cNvSpPr>
            <a:spLocks noGrp="1" noChangeArrowheads="1"/>
          </p:cNvSpPr>
          <p:nvPr>
            <p:ph type="body" idx="1"/>
          </p:nvPr>
        </p:nvSpPr>
        <p:spPr bwMode="auto">
          <a:xfrm>
            <a:off x="1219200" y="1600200"/>
            <a:ext cx="7467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fld id="{4E6D6F31-EB51-4127-8ED6-EA8AE2725750}" type="slidenum">
              <a:rPr lang="en-US"/>
              <a:pPr>
                <a:defRPr/>
              </a:pPr>
              <a:t>‹#›</a:t>
            </a:fld>
            <a:endParaRPr lang="en-US"/>
          </a:p>
        </p:txBody>
      </p:sp>
      <p:sp>
        <p:nvSpPr>
          <p:cNvPr id="98309" name="Line 5"/>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2"/>
          <p:cNvSpPr>
            <a:spLocks noChangeArrowheads="1"/>
          </p:cNvSpPr>
          <p:nvPr/>
        </p:nvSpPr>
        <p:spPr bwMode="auto">
          <a:xfrm>
            <a:off x="0" y="0"/>
            <a:ext cx="9144000" cy="1676400"/>
          </a:xfrm>
          <a:prstGeom prst="rect">
            <a:avLst/>
          </a:prstGeom>
          <a:noFill/>
          <a:ln w="9525">
            <a:noFill/>
            <a:miter lim="800000"/>
            <a:headEnd/>
            <a:tailEnd/>
          </a:ln>
        </p:spPr>
        <p:txBody>
          <a:bodyPr anchor="ctr"/>
          <a:lstStyle/>
          <a:p>
            <a:pPr algn="ctr">
              <a:defRPr/>
            </a:pPr>
            <a:r>
              <a:rPr lang="en-US" sz="3200" b="1" dirty="0">
                <a:solidFill>
                  <a:srgbClr val="008000"/>
                </a:solidFill>
                <a:effectLst>
                  <a:outerShdw blurRad="38100" dist="38100" dir="2700000" algn="tl">
                    <a:srgbClr val="C0C0C0"/>
                  </a:outerShdw>
                </a:effectLst>
              </a:rPr>
              <a:t>Louisiana Coastal </a:t>
            </a:r>
            <a:r>
              <a:rPr lang="en-US" sz="3200" b="1" dirty="0" smtClean="0">
                <a:solidFill>
                  <a:srgbClr val="008000"/>
                </a:solidFill>
                <a:effectLst>
                  <a:outerShdw blurRad="38100" dist="38100" dir="2700000" algn="tl">
                    <a:srgbClr val="C0C0C0"/>
                  </a:outerShdw>
                </a:effectLst>
              </a:rPr>
              <a:t>Area</a:t>
            </a:r>
          </a:p>
          <a:p>
            <a:pPr algn="ctr">
              <a:defRPr/>
            </a:pPr>
            <a:endParaRPr lang="en-US" sz="900" b="1" dirty="0" smtClean="0">
              <a:solidFill>
                <a:srgbClr val="008000"/>
              </a:solidFill>
              <a:effectLst>
                <a:outerShdw blurRad="38100" dist="38100" dir="2700000" algn="tl">
                  <a:srgbClr val="C0C0C0"/>
                </a:outerShdw>
              </a:effectLst>
            </a:endParaRPr>
          </a:p>
          <a:p>
            <a:pPr algn="ctr">
              <a:defRPr/>
            </a:pPr>
            <a:r>
              <a:rPr lang="en-US" sz="3200" b="1" dirty="0" smtClean="0">
                <a:solidFill>
                  <a:srgbClr val="008000"/>
                </a:solidFill>
                <a:effectLst>
                  <a:outerShdw blurRad="38100" dist="38100" dir="2700000" algn="tl">
                    <a:srgbClr val="C0C0C0"/>
                  </a:outerShdw>
                </a:effectLst>
              </a:rPr>
              <a:t> </a:t>
            </a:r>
            <a:r>
              <a:rPr lang="en-US" sz="3600" b="1" dirty="0" smtClean="0">
                <a:solidFill>
                  <a:srgbClr val="008000"/>
                </a:solidFill>
                <a:effectLst>
                  <a:outerShdw blurRad="38100" dist="38100" dir="2700000" algn="tl">
                    <a:srgbClr val="C0C0C0"/>
                  </a:outerShdw>
                </a:effectLst>
              </a:rPr>
              <a:t>Medium Diversion with Dedicated Dredging at Myrtle Grove</a:t>
            </a:r>
            <a:endParaRPr lang="en-US" sz="3600" b="1" dirty="0">
              <a:solidFill>
                <a:srgbClr val="008000"/>
              </a:solidFill>
              <a:effectLst>
                <a:outerShdw blurRad="38100" dist="38100" dir="2700000" algn="tl">
                  <a:srgbClr val="C0C0C0"/>
                </a:outerShdw>
              </a:effectLst>
            </a:endParaRPr>
          </a:p>
        </p:txBody>
      </p:sp>
      <p:sp>
        <p:nvSpPr>
          <p:cNvPr id="65538" name="Rectangle 6"/>
          <p:cNvSpPr>
            <a:spLocks noChangeArrowheads="1"/>
          </p:cNvSpPr>
          <p:nvPr/>
        </p:nvSpPr>
        <p:spPr bwMode="auto">
          <a:xfrm>
            <a:off x="-228600" y="2362200"/>
            <a:ext cx="5867400" cy="2800767"/>
          </a:xfrm>
          <a:prstGeom prst="rect">
            <a:avLst/>
          </a:prstGeom>
          <a:noFill/>
          <a:ln w="9525">
            <a:noFill/>
            <a:miter lim="800000"/>
            <a:headEnd/>
            <a:tailEnd/>
          </a:ln>
        </p:spPr>
        <p:txBody>
          <a:bodyPr wrap="square">
            <a:spAutoFit/>
          </a:bodyPr>
          <a:lstStyle/>
          <a:p>
            <a:pPr algn="ctr"/>
            <a:r>
              <a:rPr lang="en-US" sz="2400" b="1" dirty="0" err="1" smtClean="0"/>
              <a:t>Barataria</a:t>
            </a:r>
            <a:r>
              <a:rPr lang="en-US" sz="2400" b="1" dirty="0" smtClean="0"/>
              <a:t>-Terrebonne</a:t>
            </a:r>
          </a:p>
          <a:p>
            <a:pPr algn="ctr"/>
            <a:r>
              <a:rPr lang="en-US" sz="2400" b="1" dirty="0" smtClean="0"/>
              <a:t>National Estuary Program</a:t>
            </a:r>
          </a:p>
          <a:p>
            <a:pPr algn="ctr"/>
            <a:r>
              <a:rPr lang="en-US" sz="2400" b="1" dirty="0" smtClean="0"/>
              <a:t>Management Conference Meeting</a:t>
            </a:r>
          </a:p>
          <a:p>
            <a:pPr algn="ctr"/>
            <a:r>
              <a:rPr lang="en-US" sz="2400" b="1" dirty="0" smtClean="0"/>
              <a:t>Study Update</a:t>
            </a:r>
          </a:p>
          <a:p>
            <a:pPr algn="ctr"/>
            <a:endParaRPr lang="en-US" sz="2400" b="1" dirty="0" smtClean="0"/>
          </a:p>
          <a:p>
            <a:pPr algn="ctr"/>
            <a:r>
              <a:rPr lang="en-US" sz="2400" b="1" dirty="0" smtClean="0"/>
              <a:t>11 Sept 2012</a:t>
            </a:r>
            <a:endParaRPr lang="en-US" sz="2400" b="1" dirty="0"/>
          </a:p>
          <a:p>
            <a:pPr algn="ctr"/>
            <a:endParaRPr lang="en-US" sz="2400" b="1" dirty="0"/>
          </a:p>
          <a:p>
            <a:endParaRPr lang="en-US" sz="8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76C63E-BEB1-48B2-B00A-B99B36EE1F28}" type="slidenum">
              <a:rPr lang="en-US" smtClean="0"/>
              <a:pPr>
                <a:defRPr/>
              </a:pPr>
              <a:t>10</a:t>
            </a:fld>
            <a:endParaRPr lang="en-US"/>
          </a:p>
        </p:txBody>
      </p:sp>
      <p:sp>
        <p:nvSpPr>
          <p:cNvPr id="5" name="Title 1"/>
          <p:cNvSpPr>
            <a:spLocks noGrp="1"/>
          </p:cNvSpPr>
          <p:nvPr>
            <p:ph type="title" idx="4294967295"/>
          </p:nvPr>
        </p:nvSpPr>
        <p:spPr>
          <a:xfrm>
            <a:off x="0" y="0"/>
            <a:ext cx="9144000" cy="990600"/>
          </a:xfrm>
        </p:spPr>
        <p:txBody>
          <a:bodyPr/>
          <a:lstStyle/>
          <a:p>
            <a:pPr>
              <a:defRPr/>
            </a:pPr>
            <a:r>
              <a:rPr lang="en-US" sz="4000" b="1" i="1" dirty="0" smtClean="0">
                <a:solidFill>
                  <a:srgbClr val="008000"/>
                </a:solidFill>
                <a:effectLst>
                  <a:outerShdw blurRad="38100" dist="38100" dir="2700000" algn="tl">
                    <a:srgbClr val="C0C0C0"/>
                  </a:outerShdw>
                </a:effectLst>
              </a:rPr>
              <a:t>Preliminary Screening</a:t>
            </a:r>
          </a:p>
        </p:txBody>
      </p:sp>
      <p:sp>
        <p:nvSpPr>
          <p:cNvPr id="6" name="Rectangle 3"/>
          <p:cNvSpPr txBox="1">
            <a:spLocks noChangeArrowheads="1"/>
          </p:cNvSpPr>
          <p:nvPr/>
        </p:nvSpPr>
        <p:spPr bwMode="auto">
          <a:xfrm>
            <a:off x="1066800" y="914400"/>
            <a:ext cx="7924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smtClean="0"/>
              <a:t>Screening will applied to reduce the total number of alternatives for full evaluation. This will be based on several variables including:</a:t>
            </a:r>
          </a:p>
          <a:p>
            <a:endParaRPr lang="en-US" sz="2000" dirty="0" smtClean="0"/>
          </a:p>
          <a:p>
            <a:pPr lvl="1">
              <a:buFont typeface="Arial" pitchFamily="34" charset="0"/>
              <a:buChar char="•"/>
            </a:pPr>
            <a:r>
              <a:rPr lang="en-US" sz="2000" dirty="0" smtClean="0"/>
              <a:t> What are the benefits of each alternative?</a:t>
            </a:r>
          </a:p>
          <a:p>
            <a:pPr lvl="1">
              <a:buFont typeface="Arial" pitchFamily="34" charset="0"/>
              <a:buChar char="•"/>
            </a:pPr>
            <a:endParaRPr lang="en-US" sz="2000" dirty="0" smtClean="0"/>
          </a:p>
          <a:p>
            <a:pPr lvl="1">
              <a:buFont typeface="Arial" pitchFamily="34" charset="0"/>
              <a:buChar char="•"/>
            </a:pPr>
            <a:r>
              <a:rPr lang="en-US" sz="2000" dirty="0" smtClean="0"/>
              <a:t> Does an alternative meet both objectives?</a:t>
            </a:r>
          </a:p>
          <a:p>
            <a:pPr lvl="1">
              <a:buFont typeface="Arial" pitchFamily="34" charset="0"/>
              <a:buChar char="•"/>
            </a:pPr>
            <a:endParaRPr lang="en-US" sz="2000" dirty="0" smtClean="0"/>
          </a:p>
          <a:p>
            <a:pPr lvl="1">
              <a:buFont typeface="Arial" pitchFamily="34" charset="0"/>
              <a:buChar char="•"/>
            </a:pPr>
            <a:r>
              <a:rPr lang="en-US" sz="2000" dirty="0" smtClean="0"/>
              <a:t> Which alternatives are most cost effective?</a:t>
            </a:r>
          </a:p>
          <a:p>
            <a:pPr lvl="1">
              <a:buFont typeface="Arial" pitchFamily="34" charset="0"/>
              <a:buChar char="•"/>
            </a:pPr>
            <a:endParaRPr lang="en-US" sz="2000" dirty="0" smtClean="0"/>
          </a:p>
          <a:p>
            <a:pPr lvl="1">
              <a:buFont typeface="Arial" pitchFamily="34" charset="0"/>
              <a:buChar char="•"/>
            </a:pPr>
            <a:r>
              <a:rPr lang="en-US" sz="2000" dirty="0" smtClean="0"/>
              <a:t> Which alternatives avoid constraints?</a:t>
            </a:r>
          </a:p>
          <a:p>
            <a:endParaRPr lang="en-US" sz="2000" dirty="0" smtClean="0"/>
          </a:p>
          <a:p>
            <a:r>
              <a:rPr lang="en-US" sz="2000" dirty="0" smtClean="0"/>
              <a:t>Screening is an iterative process and there may be additional criteria the PDT could develop to help further screen alternatives. The final array will hopefully consist of approximately five alternatives.</a:t>
            </a:r>
          </a:p>
          <a:p>
            <a:endParaRPr lang="en-US" sz="2000" dirty="0" smtClean="0"/>
          </a:p>
          <a:p>
            <a:endParaRPr lang="en-US" sz="2000" kern="0" baseline="0" dirty="0" smtClean="0">
              <a:cs typeface="+mn-cs"/>
            </a:endParaRPr>
          </a:p>
          <a:p>
            <a:endParaRPr lang="en-US" sz="2000" kern="0" baseline="0" dirty="0" smtClean="0">
              <a:cs typeface="+mn-cs"/>
            </a:endParaRPr>
          </a:p>
          <a:p>
            <a:pPr marR="0" lvl="0" algn="l" defTabSz="914400" rtl="0" eaLnBrk="0" fontAlgn="base" latinLnBrk="0" hangingPunct="0">
              <a:lnSpc>
                <a:spcPct val="100000"/>
              </a:lnSpc>
              <a:spcBef>
                <a:spcPct val="20000"/>
              </a:spcBef>
              <a:spcAft>
                <a:spcPct val="0"/>
              </a:spcAft>
              <a:buClrTx/>
              <a:buSzTx/>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76C63E-BEB1-48B2-B00A-B99B36EE1F28}" type="slidenum">
              <a:rPr lang="en-US" smtClean="0"/>
              <a:pPr>
                <a:defRPr/>
              </a:pPr>
              <a:t>11</a:t>
            </a:fld>
            <a:endParaRPr lang="en-US"/>
          </a:p>
        </p:txBody>
      </p:sp>
      <p:graphicFrame>
        <p:nvGraphicFramePr>
          <p:cNvPr id="5" name="Table 4"/>
          <p:cNvGraphicFramePr>
            <a:graphicFrameLocks noGrp="1"/>
          </p:cNvGraphicFramePr>
          <p:nvPr/>
        </p:nvGraphicFramePr>
        <p:xfrm>
          <a:off x="-3" y="838200"/>
          <a:ext cx="9144002" cy="6019807"/>
        </p:xfrm>
        <a:graphic>
          <a:graphicData uri="http://schemas.openxmlformats.org/drawingml/2006/table">
            <a:tbl>
              <a:tblPr/>
              <a:tblGrid>
                <a:gridCol w="726513"/>
                <a:gridCol w="726513"/>
                <a:gridCol w="832977"/>
                <a:gridCol w="917881"/>
                <a:gridCol w="987119"/>
                <a:gridCol w="990600"/>
                <a:gridCol w="990600"/>
                <a:gridCol w="990600"/>
                <a:gridCol w="990600"/>
                <a:gridCol w="990599"/>
              </a:tblGrid>
              <a:tr h="1915391">
                <a:tc rowSpan="9">
                  <a:txBody>
                    <a:bodyPr/>
                    <a:lstStyle/>
                    <a:p>
                      <a:pPr marL="0" marR="0" algn="ctr">
                        <a:lnSpc>
                          <a:spcPct val="115000"/>
                        </a:lnSpc>
                        <a:spcBef>
                          <a:spcPts val="0"/>
                        </a:spcBef>
                        <a:spcAft>
                          <a:spcPts val="0"/>
                        </a:spcAft>
                      </a:pPr>
                      <a:r>
                        <a:rPr lang="en-US" sz="1200" b="1" dirty="0">
                          <a:solidFill>
                            <a:srgbClr val="FFFFFF"/>
                          </a:solidFill>
                          <a:latin typeface="Times New Roman"/>
                          <a:ea typeface="Times New Roman"/>
                          <a:cs typeface="Times New Roman"/>
                        </a:rPr>
                        <a:t>Structure Design Capacity</a:t>
                      </a:r>
                      <a:endParaRPr lang="en-US" sz="1200" dirty="0">
                        <a:latin typeface="Calibri"/>
                        <a:ea typeface="Times New Roman"/>
                        <a:cs typeface="Times New Roman"/>
                      </a:endParaRPr>
                    </a:p>
                    <a:p>
                      <a:pPr marL="0" marR="0" algn="ctr">
                        <a:lnSpc>
                          <a:spcPct val="115000"/>
                        </a:lnSpc>
                        <a:spcBef>
                          <a:spcPts val="0"/>
                        </a:spcBef>
                        <a:spcAft>
                          <a:spcPts val="0"/>
                        </a:spcAft>
                      </a:pPr>
                      <a:r>
                        <a:rPr lang="en-US" sz="1200" b="1" dirty="0">
                          <a:solidFill>
                            <a:srgbClr val="FFFFFF"/>
                          </a:solidFill>
                          <a:latin typeface="Times New Roman"/>
                          <a:ea typeface="Times New Roman"/>
                          <a:cs typeface="Times New Roman"/>
                        </a:rPr>
                        <a:t>(When River is at 1M </a:t>
                      </a:r>
                      <a:r>
                        <a:rPr lang="en-US" sz="1200" b="1" dirty="0" err="1">
                          <a:solidFill>
                            <a:srgbClr val="FFFFFF"/>
                          </a:solidFill>
                          <a:latin typeface="Times New Roman"/>
                          <a:ea typeface="Times New Roman"/>
                          <a:cs typeface="Times New Roman"/>
                        </a:rPr>
                        <a:t>cfs</a:t>
                      </a:r>
                      <a:r>
                        <a:rPr lang="en-US" sz="1200" b="1" dirty="0">
                          <a:solidFill>
                            <a:srgbClr val="FFFFFF"/>
                          </a:solidFill>
                          <a:latin typeface="Times New Roman"/>
                          <a:ea typeface="Times New Roman"/>
                          <a:cs typeface="Times New Roman"/>
                        </a:rPr>
                        <a:t>)</a:t>
                      </a:r>
                      <a:endParaRPr lang="en-US" sz="1200" dirty="0">
                        <a:latin typeface="Calibri"/>
                        <a:ea typeface="Times New Roman"/>
                        <a:cs typeface="Times New Roman"/>
                      </a:endParaRPr>
                    </a:p>
                  </a:txBody>
                  <a:tcPr marL="63106" marR="63106"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l">
                        <a:lnSpc>
                          <a:spcPct val="115000"/>
                        </a:lnSpc>
                        <a:spcBef>
                          <a:spcPts val="0"/>
                        </a:spcBef>
                        <a:spcAft>
                          <a:spcPts val="1000"/>
                        </a:spcAft>
                      </a:pPr>
                      <a:endParaRPr lang="en-US" sz="1200" dirty="0">
                        <a:latin typeface="Calibri"/>
                        <a:ea typeface="Times New Roman"/>
                        <a:cs typeface="Times New Roman"/>
                      </a:endParaRPr>
                    </a:p>
                    <a:p>
                      <a:pPr marL="0" marR="0" algn="ctr">
                        <a:lnSpc>
                          <a:spcPct val="115000"/>
                        </a:lnSpc>
                        <a:spcBef>
                          <a:spcPts val="0"/>
                        </a:spcBef>
                        <a:spcAft>
                          <a:spcPts val="1000"/>
                        </a:spcAft>
                      </a:pPr>
                      <a:r>
                        <a:rPr lang="en-US" sz="1200" b="1" dirty="0" err="1">
                          <a:solidFill>
                            <a:srgbClr val="FFFFFF"/>
                          </a:solidFill>
                          <a:latin typeface="Times New Roman"/>
                          <a:ea typeface="Times New Roman"/>
                          <a:cs typeface="Times New Roman"/>
                        </a:rPr>
                        <a:t>cfs</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Continuous Flow through Structure</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Dec – May </a:t>
                      </a:r>
                      <a:r>
                        <a:rPr lang="en-US" sz="1200" dirty="0" smtClean="0">
                          <a:solidFill>
                            <a:srgbClr val="FFFFFF"/>
                          </a:solidFill>
                          <a:latin typeface="Times New Roman"/>
                          <a:ea typeface="Times New Roman"/>
                          <a:cs typeface="Times New Roman"/>
                        </a:rPr>
                        <a:t>Hydrograph</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Dec – </a:t>
                      </a:r>
                      <a:r>
                        <a:rPr lang="en-US" sz="1200" dirty="0" smtClean="0">
                          <a:solidFill>
                            <a:srgbClr val="FFFFFF"/>
                          </a:solidFill>
                          <a:latin typeface="Times New Roman"/>
                          <a:ea typeface="Times New Roman"/>
                          <a:cs typeface="Times New Roman"/>
                        </a:rPr>
                        <a:t>Mar</a:t>
                      </a:r>
                    </a:p>
                    <a:p>
                      <a:pPr marL="0" marR="0" algn="ctr">
                        <a:lnSpc>
                          <a:spcPct val="115000"/>
                        </a:lnSpc>
                        <a:spcBef>
                          <a:spcPts val="300"/>
                        </a:spcBef>
                        <a:spcAft>
                          <a:spcPts val="300"/>
                        </a:spcAft>
                      </a:pPr>
                      <a:r>
                        <a:rPr lang="en-US" sz="1200" dirty="0" smtClean="0">
                          <a:solidFill>
                            <a:srgbClr val="FFFFFF"/>
                          </a:solidFill>
                          <a:latin typeface="Times New Roman"/>
                          <a:ea typeface="Times New Roman"/>
                          <a:cs typeface="Times New Roman"/>
                        </a:rPr>
                        <a:t>Hydrograph</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Top 33% Occurrence for Sediment</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Top 20% Occurrence for Sediment</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Top 10% Occurrence for Sediment</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Top 1% Occurrence for Sediment</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Top 37.5% Occurrence for Sediment</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5,000</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1A</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2A</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3A</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4A</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5A</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6A</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7A</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8A</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15,000</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1B</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2B</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3B</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4B</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5B</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6B</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7B</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8B</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30,000</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1C</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2C</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3C</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4C</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5C</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6C</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7C</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8C</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45,000</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1D</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2D</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3D</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4D</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5D</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6D</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7D</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8D</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60,000</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1E</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a:solidFill>
                            <a:schemeClr val="bg1"/>
                          </a:solidFill>
                          <a:latin typeface="Times New Roman"/>
                          <a:ea typeface="Times New Roman"/>
                          <a:cs typeface="Times New Roman"/>
                        </a:rPr>
                        <a:t>2E</a:t>
                      </a:r>
                      <a:endParaRPr lang="en-US" sz="120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a:solidFill>
                            <a:schemeClr val="bg1"/>
                          </a:solidFill>
                          <a:latin typeface="Times New Roman"/>
                          <a:ea typeface="Times New Roman"/>
                          <a:cs typeface="Times New Roman"/>
                        </a:rPr>
                        <a:t>3E</a:t>
                      </a:r>
                      <a:endParaRPr lang="en-US" sz="120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a:solidFill>
                            <a:schemeClr val="bg1"/>
                          </a:solidFill>
                          <a:latin typeface="Times New Roman"/>
                          <a:ea typeface="Times New Roman"/>
                          <a:cs typeface="Times New Roman"/>
                        </a:rPr>
                        <a:t>4E</a:t>
                      </a:r>
                      <a:endParaRPr lang="en-US" sz="120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a:solidFill>
                            <a:schemeClr val="bg1"/>
                          </a:solidFill>
                          <a:latin typeface="Times New Roman"/>
                          <a:ea typeface="Times New Roman"/>
                          <a:cs typeface="Times New Roman"/>
                        </a:rPr>
                        <a:t>5E</a:t>
                      </a:r>
                      <a:endParaRPr lang="en-US" sz="120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6E</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7E</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8E</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75,000</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1F</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2F</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3F</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4F</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5F</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6F</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7F</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8F</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100,000</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1G</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2G</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a:solidFill>
                            <a:schemeClr val="bg1"/>
                          </a:solidFill>
                          <a:latin typeface="Times New Roman"/>
                          <a:ea typeface="Times New Roman"/>
                          <a:cs typeface="Times New Roman"/>
                        </a:rPr>
                        <a:t>3G</a:t>
                      </a:r>
                      <a:endParaRPr lang="en-US" sz="120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4G</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5G</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6G</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7G</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8G</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125,000 </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solidFill>
                            <a:schemeClr val="bg1"/>
                          </a:solidFill>
                          <a:latin typeface="Times New Roman"/>
                          <a:ea typeface="Times New Roman"/>
                          <a:cs typeface="Times New Roman"/>
                        </a:rPr>
                        <a:t>1H</a:t>
                      </a:r>
                      <a:endParaRPr lang="en-US" sz="120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2H</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3H</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4H</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5H</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6H</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solidFill>
                            <a:schemeClr val="bg1"/>
                          </a:solidFill>
                          <a:latin typeface="Times New Roman"/>
                          <a:ea typeface="Times New Roman"/>
                          <a:cs typeface="Times New Roman"/>
                        </a:rPr>
                        <a:t>7H</a:t>
                      </a:r>
                      <a:endParaRPr lang="en-US" sz="1200" dirty="0">
                        <a:solidFill>
                          <a:schemeClr val="bg1"/>
                        </a:solidFill>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8H</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bl>
          </a:graphicData>
        </a:graphic>
      </p:graphicFrame>
      <p:sp>
        <p:nvSpPr>
          <p:cNvPr id="8" name="Title 1"/>
          <p:cNvSpPr>
            <a:spLocks noGrp="1"/>
          </p:cNvSpPr>
          <p:nvPr>
            <p:ph type="title" idx="4294967295"/>
          </p:nvPr>
        </p:nvSpPr>
        <p:spPr>
          <a:xfrm>
            <a:off x="0" y="0"/>
            <a:ext cx="9144000" cy="990600"/>
          </a:xfrm>
        </p:spPr>
        <p:txBody>
          <a:bodyPr/>
          <a:lstStyle/>
          <a:p>
            <a:pPr>
              <a:defRPr/>
            </a:pPr>
            <a:r>
              <a:rPr lang="en-US" sz="4000" b="1" i="1" dirty="0" smtClean="0">
                <a:solidFill>
                  <a:srgbClr val="008000"/>
                </a:solidFill>
                <a:effectLst>
                  <a:outerShdw blurRad="38100" dist="38100" dir="2700000" algn="tl">
                    <a:srgbClr val="C0C0C0"/>
                  </a:outerShdw>
                </a:effectLst>
              </a:rPr>
              <a:t>Diversion Alternatives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76C63E-BEB1-48B2-B00A-B99B36EE1F28}" type="slidenum">
              <a:rPr lang="en-US" smtClean="0"/>
              <a:pPr>
                <a:defRPr/>
              </a:pPr>
              <a:t>12</a:t>
            </a:fld>
            <a:endParaRPr lang="en-US"/>
          </a:p>
        </p:txBody>
      </p:sp>
      <p:graphicFrame>
        <p:nvGraphicFramePr>
          <p:cNvPr id="5" name="Table 4"/>
          <p:cNvGraphicFramePr>
            <a:graphicFrameLocks noGrp="1"/>
          </p:cNvGraphicFramePr>
          <p:nvPr/>
        </p:nvGraphicFramePr>
        <p:xfrm>
          <a:off x="1143000" y="1371114"/>
          <a:ext cx="7620001" cy="4115286"/>
        </p:xfrm>
        <a:graphic>
          <a:graphicData uri="http://schemas.openxmlformats.org/drawingml/2006/table">
            <a:tbl>
              <a:tblPr/>
              <a:tblGrid>
                <a:gridCol w="442451"/>
                <a:gridCol w="1034896"/>
                <a:gridCol w="2488164"/>
                <a:gridCol w="2663889"/>
                <a:gridCol w="990601"/>
              </a:tblGrid>
              <a:tr h="949512">
                <a:tc rowSpan="7">
                  <a:txBody>
                    <a:bodyPr/>
                    <a:lstStyle/>
                    <a:p>
                      <a:pPr marL="0" marR="0" algn="ctr">
                        <a:lnSpc>
                          <a:spcPct val="115000"/>
                        </a:lnSpc>
                        <a:spcBef>
                          <a:spcPts val="0"/>
                        </a:spcBef>
                        <a:spcAft>
                          <a:spcPts val="0"/>
                        </a:spcAft>
                      </a:pPr>
                      <a:r>
                        <a:rPr lang="en-US" sz="1600" b="1" dirty="0">
                          <a:latin typeface="+mn-lt"/>
                          <a:ea typeface="Times New Roman"/>
                          <a:cs typeface="Times New Roman"/>
                        </a:rPr>
                        <a:t>Priority Area Strategy</a:t>
                      </a:r>
                    </a:p>
                  </a:txBody>
                  <a:tcPr marL="66989" marR="6698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smtClean="0">
                          <a:latin typeface="+mn-lt"/>
                          <a:ea typeface="Times New Roman"/>
                          <a:cs typeface="Times New Roman"/>
                        </a:rPr>
                        <a:t>Feature</a:t>
                      </a:r>
                      <a:endParaRPr lang="en-US" sz="1800" b="1"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latin typeface="+mn-lt"/>
                          <a:ea typeface="Times New Roman"/>
                          <a:cs typeface="Times New Roman"/>
                        </a:rPr>
                        <a:t>Concept</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latin typeface="+mn-lt"/>
                          <a:ea typeface="Times New Roman"/>
                          <a:cs typeface="Times New Roman"/>
                        </a:rPr>
                        <a:t>Description</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latin typeface="+mn-lt"/>
                          <a:ea typeface="Times New Roman"/>
                          <a:cs typeface="Times New Roman"/>
                        </a:rPr>
                        <a:t>Total Acres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629">
                <a:tc vMerge="1">
                  <a:txBody>
                    <a:bodyPr/>
                    <a:lstStyle/>
                    <a:p>
                      <a:endParaRPr lang="en-US"/>
                    </a:p>
                  </a:txBody>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MC-7A</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Priority Area Completion Approach – Small Scale</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pPr>
                      <a:r>
                        <a:rPr lang="en-US" sz="1400" b="0" dirty="0">
                          <a:latin typeface="+mn-lt"/>
                          <a:ea typeface="Times New Roman"/>
                          <a:cs typeface="Times New Roman"/>
                        </a:rPr>
                        <a:t>6.5mcy per dredge cycle </a:t>
                      </a:r>
                      <a:r>
                        <a:rPr lang="en-US" sz="1400" b="0" dirty="0" smtClean="0">
                          <a:latin typeface="+mn-lt"/>
                          <a:ea typeface="Times New Roman"/>
                          <a:cs typeface="Times New Roman"/>
                        </a:rPr>
                        <a:t>(~946 </a:t>
                      </a:r>
                      <a:r>
                        <a:rPr lang="en-US" sz="1400" b="0" dirty="0">
                          <a:latin typeface="+mn-lt"/>
                          <a:ea typeface="Times New Roman"/>
                          <a:cs typeface="Times New Roman"/>
                        </a:rPr>
                        <a:t>ac created in each of 5 cycles)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4,730</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27629">
                <a:tc vMerge="1">
                  <a:txBody>
                    <a:bodyPr/>
                    <a:lstStyle/>
                    <a:p>
                      <a:endParaRPr lang="en-US"/>
                    </a:p>
                  </a:txBody>
                  <a:tcPr/>
                </a:tc>
                <a:tc>
                  <a:txBody>
                    <a:bodyPr/>
                    <a:lstStyle/>
                    <a:p>
                      <a:pPr marL="0" marR="0" algn="ctr">
                        <a:lnSpc>
                          <a:spcPct val="115000"/>
                        </a:lnSpc>
                        <a:spcBef>
                          <a:spcPts val="600"/>
                        </a:spcBef>
                        <a:spcAft>
                          <a:spcPts val="600"/>
                        </a:spcAft>
                      </a:pPr>
                      <a:r>
                        <a:rPr lang="en-US" sz="1400" b="0">
                          <a:latin typeface="+mn-lt"/>
                          <a:ea typeface="Times New Roman"/>
                          <a:cs typeface="Times New Roman"/>
                        </a:rPr>
                        <a:t>MC-7B</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Priority Area Completion Approach – Medium Scale</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pPr>
                      <a:r>
                        <a:rPr lang="en-US" sz="1400" b="0" dirty="0">
                          <a:latin typeface="+mn-lt"/>
                          <a:ea typeface="Times New Roman"/>
                          <a:cs typeface="Times New Roman"/>
                        </a:rPr>
                        <a:t>6.5mcy per dredge cycle </a:t>
                      </a:r>
                      <a:r>
                        <a:rPr lang="en-US" sz="1400" b="0" dirty="0" smtClean="0">
                          <a:latin typeface="+mn-lt"/>
                          <a:ea typeface="Times New Roman"/>
                          <a:cs typeface="Times New Roman"/>
                        </a:rPr>
                        <a:t>(~946 </a:t>
                      </a:r>
                      <a:r>
                        <a:rPr lang="en-US" sz="1400" b="0" dirty="0">
                          <a:latin typeface="+mn-lt"/>
                          <a:ea typeface="Times New Roman"/>
                          <a:cs typeface="Times New Roman"/>
                        </a:rPr>
                        <a:t>ac created in each of 8 cycles)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7,568</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27629">
                <a:tc vMerge="1">
                  <a:txBody>
                    <a:bodyPr/>
                    <a:lstStyle/>
                    <a:p>
                      <a:endParaRPr lang="en-US"/>
                    </a:p>
                  </a:txBody>
                  <a:tcPr/>
                </a:tc>
                <a:tc>
                  <a:txBody>
                    <a:bodyPr/>
                    <a:lstStyle/>
                    <a:p>
                      <a:pPr marL="0" marR="0" algn="ctr">
                        <a:lnSpc>
                          <a:spcPct val="115000"/>
                        </a:lnSpc>
                        <a:spcBef>
                          <a:spcPts val="600"/>
                        </a:spcBef>
                        <a:spcAft>
                          <a:spcPts val="600"/>
                        </a:spcAft>
                      </a:pPr>
                      <a:r>
                        <a:rPr lang="en-US" sz="1400" b="0">
                          <a:latin typeface="+mn-lt"/>
                          <a:ea typeface="Times New Roman"/>
                          <a:cs typeface="Times New Roman"/>
                        </a:rPr>
                        <a:t>MC-7C</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pPr>
                      <a:r>
                        <a:rPr lang="en-US" sz="1400" b="0">
                          <a:latin typeface="+mn-lt"/>
                          <a:ea typeface="Times New Roman"/>
                          <a:cs typeface="Times New Roman"/>
                        </a:rPr>
                        <a:t>Priority Area Completion Approach – Large Scale</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pPr>
                      <a:r>
                        <a:rPr lang="en-US" sz="1400" b="0" dirty="0">
                          <a:latin typeface="+mn-lt"/>
                          <a:ea typeface="Times New Roman"/>
                          <a:cs typeface="Times New Roman"/>
                        </a:rPr>
                        <a:t>6.5mcy per dredge cycle </a:t>
                      </a:r>
                      <a:r>
                        <a:rPr lang="en-US" sz="1400" b="0" dirty="0" smtClean="0">
                          <a:latin typeface="+mn-lt"/>
                          <a:ea typeface="Times New Roman"/>
                          <a:cs typeface="Times New Roman"/>
                        </a:rPr>
                        <a:t>(~946 </a:t>
                      </a:r>
                      <a:r>
                        <a:rPr lang="en-US" sz="1400" b="0" dirty="0">
                          <a:latin typeface="+mn-lt"/>
                          <a:ea typeface="Times New Roman"/>
                          <a:cs typeface="Times New Roman"/>
                        </a:rPr>
                        <a:t>ac created in each of 13 cycles)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12,298</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27629">
                <a:tc vMerge="1">
                  <a:txBody>
                    <a:bodyPr/>
                    <a:lstStyle/>
                    <a:p>
                      <a:endParaRPr lang="en-US"/>
                    </a:p>
                  </a:txBody>
                  <a:tcPr/>
                </a:tc>
                <a:tc>
                  <a:txBody>
                    <a:bodyPr/>
                    <a:lstStyle/>
                    <a:p>
                      <a:pPr marL="0" marR="0" algn="ctr">
                        <a:lnSpc>
                          <a:spcPct val="115000"/>
                        </a:lnSpc>
                        <a:spcBef>
                          <a:spcPts val="600"/>
                        </a:spcBef>
                        <a:spcAft>
                          <a:spcPts val="600"/>
                        </a:spcAft>
                      </a:pPr>
                      <a:r>
                        <a:rPr lang="en-US" sz="1400" b="0" dirty="0">
                          <a:solidFill>
                            <a:schemeClr val="bg1"/>
                          </a:solidFill>
                          <a:latin typeface="+mn-lt"/>
                          <a:ea typeface="Times New Roman"/>
                          <a:cs typeface="Times New Roman"/>
                        </a:rPr>
                        <a:t>D7-1</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400" b="0" dirty="0">
                          <a:solidFill>
                            <a:schemeClr val="bg1"/>
                          </a:solidFill>
                          <a:latin typeface="+mn-lt"/>
                          <a:ea typeface="Times New Roman"/>
                          <a:cs typeface="Times New Roman"/>
                        </a:rPr>
                        <a:t>Infuse Diversion w/ Sediment Small Scale Dredging</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00000"/>
                        </a:lnSpc>
                        <a:spcBef>
                          <a:spcPts val="0"/>
                        </a:spcBef>
                        <a:spcAft>
                          <a:spcPts val="0"/>
                        </a:spcAft>
                      </a:pPr>
                      <a:r>
                        <a:rPr lang="en-US" sz="1400" b="0" dirty="0">
                          <a:solidFill>
                            <a:schemeClr val="bg1"/>
                          </a:solidFill>
                          <a:latin typeface="+mn-lt"/>
                          <a:ea typeface="Times New Roman"/>
                          <a:cs typeface="Times New Roman"/>
                        </a:rPr>
                        <a:t>6.5mcy per dredge cycle </a:t>
                      </a:r>
                      <a:endParaRPr lang="en-US" sz="1400" b="0" dirty="0" smtClean="0">
                        <a:solidFill>
                          <a:schemeClr val="bg1"/>
                        </a:solidFill>
                        <a:latin typeface="+mn-lt"/>
                        <a:ea typeface="Times New Roman"/>
                        <a:cs typeface="Times New Roman"/>
                      </a:endParaRPr>
                    </a:p>
                    <a:p>
                      <a:pPr marL="0" marR="0">
                        <a:lnSpc>
                          <a:spcPct val="100000"/>
                        </a:lnSpc>
                        <a:spcBef>
                          <a:spcPts val="0"/>
                        </a:spcBef>
                        <a:spcAft>
                          <a:spcPts val="0"/>
                        </a:spcAft>
                      </a:pPr>
                      <a:r>
                        <a:rPr lang="en-US" sz="1400" b="0" dirty="0" smtClean="0">
                          <a:solidFill>
                            <a:schemeClr val="bg1"/>
                          </a:solidFill>
                          <a:latin typeface="+mn-lt"/>
                          <a:ea typeface="Times New Roman"/>
                          <a:cs typeface="Times New Roman"/>
                        </a:rPr>
                        <a:t>(</a:t>
                      </a:r>
                      <a:r>
                        <a:rPr lang="en-US" sz="1400" b="0" dirty="0">
                          <a:solidFill>
                            <a:schemeClr val="bg1"/>
                          </a:solidFill>
                          <a:latin typeface="+mn-lt"/>
                          <a:ea typeface="Times New Roman"/>
                          <a:cs typeface="Times New Roman"/>
                        </a:rPr>
                        <a:t>for 5 cycles)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400" b="0" dirty="0">
                          <a:solidFill>
                            <a:schemeClr val="bg1"/>
                          </a:solidFill>
                          <a:latin typeface="+mn-lt"/>
                          <a:ea typeface="Times New Roman"/>
                          <a:cs typeface="Times New Roman"/>
                        </a:rPr>
                        <a:t>TBD</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527629">
                <a:tc vMerge="1">
                  <a:txBody>
                    <a:bodyPr/>
                    <a:lstStyle/>
                    <a:p>
                      <a:endParaRPr lang="en-US"/>
                    </a:p>
                  </a:txBody>
                  <a:tcPr/>
                </a:tc>
                <a:tc>
                  <a:txBody>
                    <a:bodyPr/>
                    <a:lstStyle/>
                    <a:p>
                      <a:pPr marL="0" marR="0" algn="ctr">
                        <a:lnSpc>
                          <a:spcPct val="115000"/>
                        </a:lnSpc>
                        <a:spcBef>
                          <a:spcPts val="600"/>
                        </a:spcBef>
                        <a:spcAft>
                          <a:spcPts val="600"/>
                        </a:spcAft>
                      </a:pPr>
                      <a:r>
                        <a:rPr lang="en-US" sz="1400" b="0">
                          <a:solidFill>
                            <a:schemeClr val="bg1"/>
                          </a:solidFill>
                          <a:latin typeface="+mn-lt"/>
                          <a:ea typeface="Times New Roman"/>
                          <a:cs typeface="Times New Roman"/>
                        </a:rPr>
                        <a:t>D7-2</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400" b="0">
                          <a:solidFill>
                            <a:schemeClr val="bg1"/>
                          </a:solidFill>
                          <a:latin typeface="+mn-lt"/>
                          <a:ea typeface="Times New Roman"/>
                          <a:cs typeface="Times New Roman"/>
                        </a:rPr>
                        <a:t>Infuse Diversion w/ Sediment Medium Scale Dredging</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00000"/>
                        </a:lnSpc>
                        <a:spcBef>
                          <a:spcPts val="0"/>
                        </a:spcBef>
                        <a:spcAft>
                          <a:spcPts val="0"/>
                        </a:spcAft>
                      </a:pPr>
                      <a:r>
                        <a:rPr lang="en-US" sz="1400" b="0" dirty="0">
                          <a:solidFill>
                            <a:schemeClr val="bg1"/>
                          </a:solidFill>
                          <a:latin typeface="+mn-lt"/>
                          <a:ea typeface="Times New Roman"/>
                          <a:cs typeface="Times New Roman"/>
                        </a:rPr>
                        <a:t>6.5mcy per dredge cycle </a:t>
                      </a:r>
                      <a:endParaRPr lang="en-US" sz="1400" b="0" dirty="0" smtClean="0">
                        <a:solidFill>
                          <a:schemeClr val="bg1"/>
                        </a:solidFill>
                        <a:latin typeface="+mn-lt"/>
                        <a:ea typeface="Times New Roman"/>
                        <a:cs typeface="Times New Roman"/>
                      </a:endParaRPr>
                    </a:p>
                    <a:p>
                      <a:pPr marL="0" marR="0">
                        <a:lnSpc>
                          <a:spcPct val="100000"/>
                        </a:lnSpc>
                        <a:spcBef>
                          <a:spcPts val="0"/>
                        </a:spcBef>
                        <a:spcAft>
                          <a:spcPts val="0"/>
                        </a:spcAft>
                      </a:pPr>
                      <a:r>
                        <a:rPr lang="en-US" sz="1400" b="0" dirty="0" smtClean="0">
                          <a:solidFill>
                            <a:schemeClr val="bg1"/>
                          </a:solidFill>
                          <a:latin typeface="+mn-lt"/>
                          <a:ea typeface="Times New Roman"/>
                          <a:cs typeface="Times New Roman"/>
                        </a:rPr>
                        <a:t>(</a:t>
                      </a:r>
                      <a:r>
                        <a:rPr lang="en-US" sz="1400" b="0" dirty="0">
                          <a:solidFill>
                            <a:schemeClr val="bg1"/>
                          </a:solidFill>
                          <a:latin typeface="+mn-lt"/>
                          <a:ea typeface="Times New Roman"/>
                          <a:cs typeface="Times New Roman"/>
                        </a:rPr>
                        <a:t>for 8 cycles)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400" b="0" dirty="0">
                          <a:solidFill>
                            <a:schemeClr val="bg1"/>
                          </a:solidFill>
                          <a:latin typeface="+mn-lt"/>
                          <a:ea typeface="Times New Roman"/>
                          <a:cs typeface="Times New Roman"/>
                        </a:rPr>
                        <a:t>TBD</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527629">
                <a:tc vMerge="1">
                  <a:txBody>
                    <a:bodyPr/>
                    <a:lstStyle/>
                    <a:p>
                      <a:endParaRPr lang="en-US"/>
                    </a:p>
                  </a:txBody>
                  <a:tcPr/>
                </a:tc>
                <a:tc>
                  <a:txBody>
                    <a:bodyPr/>
                    <a:lstStyle/>
                    <a:p>
                      <a:pPr marL="0" marR="0" algn="ctr">
                        <a:lnSpc>
                          <a:spcPct val="115000"/>
                        </a:lnSpc>
                        <a:spcBef>
                          <a:spcPts val="600"/>
                        </a:spcBef>
                        <a:spcAft>
                          <a:spcPts val="600"/>
                        </a:spcAft>
                      </a:pPr>
                      <a:r>
                        <a:rPr lang="en-US" sz="1400" b="0">
                          <a:solidFill>
                            <a:schemeClr val="bg1"/>
                          </a:solidFill>
                          <a:latin typeface="+mn-lt"/>
                          <a:ea typeface="Times New Roman"/>
                          <a:cs typeface="Times New Roman"/>
                        </a:rPr>
                        <a:t>D7-3</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400" b="0">
                          <a:solidFill>
                            <a:schemeClr val="bg1"/>
                          </a:solidFill>
                          <a:latin typeface="+mn-lt"/>
                          <a:ea typeface="Times New Roman"/>
                          <a:cs typeface="Times New Roman"/>
                        </a:rPr>
                        <a:t>Infuse Diversion w/ Sediment Large Scale Dredging</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nSpc>
                          <a:spcPct val="100000"/>
                        </a:lnSpc>
                        <a:spcBef>
                          <a:spcPts val="0"/>
                        </a:spcBef>
                        <a:spcAft>
                          <a:spcPts val="0"/>
                        </a:spcAft>
                      </a:pPr>
                      <a:r>
                        <a:rPr lang="en-US" sz="1400" b="0" dirty="0">
                          <a:solidFill>
                            <a:schemeClr val="bg1"/>
                          </a:solidFill>
                          <a:latin typeface="+mn-lt"/>
                          <a:ea typeface="Times New Roman"/>
                          <a:cs typeface="Times New Roman"/>
                        </a:rPr>
                        <a:t>6.5mcy per dredge cycle </a:t>
                      </a:r>
                      <a:endParaRPr lang="en-US" sz="1400" b="0" dirty="0" smtClean="0">
                        <a:solidFill>
                          <a:schemeClr val="bg1"/>
                        </a:solidFill>
                        <a:latin typeface="+mn-lt"/>
                        <a:ea typeface="Times New Roman"/>
                        <a:cs typeface="Times New Roman"/>
                      </a:endParaRPr>
                    </a:p>
                    <a:p>
                      <a:pPr marL="0" marR="0">
                        <a:lnSpc>
                          <a:spcPct val="100000"/>
                        </a:lnSpc>
                        <a:spcBef>
                          <a:spcPts val="0"/>
                        </a:spcBef>
                        <a:spcAft>
                          <a:spcPts val="0"/>
                        </a:spcAft>
                      </a:pPr>
                      <a:r>
                        <a:rPr lang="en-US" sz="1400" b="0" dirty="0" smtClean="0">
                          <a:solidFill>
                            <a:schemeClr val="bg1"/>
                          </a:solidFill>
                          <a:latin typeface="+mn-lt"/>
                          <a:ea typeface="Times New Roman"/>
                          <a:cs typeface="Times New Roman"/>
                        </a:rPr>
                        <a:t>(</a:t>
                      </a:r>
                      <a:r>
                        <a:rPr lang="en-US" sz="1400" b="0" dirty="0">
                          <a:solidFill>
                            <a:schemeClr val="bg1"/>
                          </a:solidFill>
                          <a:latin typeface="+mn-lt"/>
                          <a:ea typeface="Times New Roman"/>
                          <a:cs typeface="Times New Roman"/>
                        </a:rPr>
                        <a:t>for 13 cycles)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lnSpc>
                          <a:spcPct val="115000"/>
                        </a:lnSpc>
                        <a:spcBef>
                          <a:spcPts val="600"/>
                        </a:spcBef>
                        <a:spcAft>
                          <a:spcPts val="600"/>
                        </a:spcAft>
                      </a:pPr>
                      <a:r>
                        <a:rPr lang="en-US" sz="1400" b="0" dirty="0">
                          <a:solidFill>
                            <a:schemeClr val="bg1"/>
                          </a:solidFill>
                          <a:latin typeface="+mn-lt"/>
                          <a:ea typeface="Times New Roman"/>
                          <a:cs typeface="Times New Roman"/>
                        </a:rPr>
                        <a:t>TBD</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6" name="Title 1"/>
          <p:cNvSpPr>
            <a:spLocks noGrp="1"/>
          </p:cNvSpPr>
          <p:nvPr>
            <p:ph type="title" idx="4294967295"/>
          </p:nvPr>
        </p:nvSpPr>
        <p:spPr>
          <a:xfrm>
            <a:off x="0" y="0"/>
            <a:ext cx="9144000" cy="990600"/>
          </a:xfrm>
        </p:spPr>
        <p:txBody>
          <a:bodyPr/>
          <a:lstStyle/>
          <a:p>
            <a:pPr>
              <a:defRPr/>
            </a:pPr>
            <a:r>
              <a:rPr lang="en-US" sz="4000" b="1" i="1" dirty="0" smtClean="0">
                <a:solidFill>
                  <a:srgbClr val="008000"/>
                </a:solidFill>
                <a:effectLst>
                  <a:outerShdw blurRad="38100" dist="38100" dir="2700000" algn="tl">
                    <a:srgbClr val="C0C0C0"/>
                  </a:outerShdw>
                </a:effectLst>
              </a:rPr>
              <a:t>Dredging Scales </a:t>
            </a:r>
            <a:br>
              <a:rPr lang="en-US" sz="4000" b="1" i="1" dirty="0" smtClean="0">
                <a:solidFill>
                  <a:srgbClr val="008000"/>
                </a:solidFill>
                <a:effectLst>
                  <a:outerShdw blurRad="38100" dist="38100" dir="2700000" algn="tl">
                    <a:srgbClr val="C0C0C0"/>
                  </a:outerShdw>
                </a:effectLst>
              </a:rPr>
            </a:br>
            <a:r>
              <a:rPr lang="en-US" sz="1800" b="1" i="1" dirty="0" smtClean="0">
                <a:solidFill>
                  <a:srgbClr val="008000"/>
                </a:solidFill>
                <a:effectLst>
                  <a:outerShdw blurRad="38100" dist="38100" dir="2700000" algn="tl">
                    <a:srgbClr val="C0C0C0"/>
                  </a:outerShdw>
                </a:effectLst>
              </a:rPr>
              <a:t>(to be paired with a diversion alternative)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76C63E-BEB1-48B2-B00A-B99B36EE1F28}" type="slidenum">
              <a:rPr lang="en-US" smtClean="0"/>
              <a:pPr>
                <a:defRPr/>
              </a:pPr>
              <a:t>13</a:t>
            </a:fld>
            <a:endParaRPr lang="en-US"/>
          </a:p>
        </p:txBody>
      </p:sp>
      <p:sp>
        <p:nvSpPr>
          <p:cNvPr id="5" name="Title 1"/>
          <p:cNvSpPr>
            <a:spLocks noGrp="1"/>
          </p:cNvSpPr>
          <p:nvPr>
            <p:ph type="title" idx="4294967295"/>
          </p:nvPr>
        </p:nvSpPr>
        <p:spPr>
          <a:xfrm>
            <a:off x="0" y="0"/>
            <a:ext cx="9144000" cy="990600"/>
          </a:xfrm>
        </p:spPr>
        <p:txBody>
          <a:bodyPr/>
          <a:lstStyle/>
          <a:p>
            <a:pPr>
              <a:defRPr/>
            </a:pPr>
            <a:r>
              <a:rPr lang="en-US" sz="4000" b="1" i="1" dirty="0" smtClean="0">
                <a:solidFill>
                  <a:srgbClr val="008000"/>
                </a:solidFill>
                <a:effectLst>
                  <a:outerShdw blurRad="38100" dist="38100" dir="2700000" algn="tl">
                    <a:srgbClr val="C0C0C0"/>
                  </a:outerShdw>
                </a:effectLst>
              </a:rPr>
              <a:t>Draft Final Array of Alternatives</a:t>
            </a:r>
          </a:p>
        </p:txBody>
      </p:sp>
      <p:graphicFrame>
        <p:nvGraphicFramePr>
          <p:cNvPr id="6" name="Table 5"/>
          <p:cNvGraphicFramePr>
            <a:graphicFrameLocks noGrp="1"/>
          </p:cNvGraphicFramePr>
          <p:nvPr/>
        </p:nvGraphicFramePr>
        <p:xfrm>
          <a:off x="1066800" y="1066800"/>
          <a:ext cx="7924800" cy="4513359"/>
        </p:xfrm>
        <a:graphic>
          <a:graphicData uri="http://schemas.openxmlformats.org/drawingml/2006/table">
            <a:tbl>
              <a:tblPr/>
              <a:tblGrid>
                <a:gridCol w="381000"/>
                <a:gridCol w="1752600"/>
                <a:gridCol w="1162440"/>
                <a:gridCol w="1352160"/>
                <a:gridCol w="3276600"/>
              </a:tblGrid>
              <a:tr h="949512">
                <a:tc rowSpan="8">
                  <a:txBody>
                    <a:bodyPr/>
                    <a:lstStyle/>
                    <a:p>
                      <a:pPr marL="0" marR="0" algn="ctr">
                        <a:lnSpc>
                          <a:spcPct val="115000"/>
                        </a:lnSpc>
                        <a:spcBef>
                          <a:spcPts val="0"/>
                        </a:spcBef>
                        <a:spcAft>
                          <a:spcPts val="0"/>
                        </a:spcAft>
                      </a:pPr>
                      <a:r>
                        <a:rPr lang="en-US" sz="1600" b="1" dirty="0" smtClean="0">
                          <a:latin typeface="+mn-lt"/>
                          <a:ea typeface="Times New Roman"/>
                          <a:cs typeface="Times New Roman"/>
                        </a:rPr>
                        <a:t>Alternatives</a:t>
                      </a:r>
                      <a:endParaRPr lang="en-US" sz="1600" b="1" dirty="0">
                        <a:latin typeface="+mn-lt"/>
                        <a:ea typeface="Times New Roman"/>
                        <a:cs typeface="Times New Roman"/>
                      </a:endParaRPr>
                    </a:p>
                  </a:txBody>
                  <a:tcPr marL="66989" marR="6698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smtClean="0">
                          <a:latin typeface="+mn-lt"/>
                          <a:ea typeface="Times New Roman"/>
                          <a:cs typeface="Times New Roman"/>
                        </a:rPr>
                        <a:t>Identifier</a:t>
                      </a:r>
                      <a:endParaRPr lang="en-US" sz="1800" b="1"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smtClean="0">
                          <a:latin typeface="+mn-lt"/>
                          <a:ea typeface="Times New Roman"/>
                          <a:cs typeface="Times New Roman"/>
                        </a:rPr>
                        <a:t>Structure Size</a:t>
                      </a:r>
                      <a:endParaRPr lang="en-US" sz="1800" b="1"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smtClean="0">
                          <a:latin typeface="+mn-lt"/>
                          <a:ea typeface="Times New Roman"/>
                          <a:cs typeface="Times New Roman"/>
                        </a:rPr>
                        <a:t>Marsh Creation</a:t>
                      </a:r>
                      <a:endParaRPr lang="en-US" sz="1800" b="1"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smtClean="0">
                          <a:latin typeface="+mn-lt"/>
                          <a:ea typeface="Times New Roman"/>
                          <a:cs typeface="Times New Roman"/>
                        </a:rPr>
                        <a:t>Flow Regime</a:t>
                      </a:r>
                      <a:endParaRPr lang="en-US" sz="1800" b="1"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121">
                <a:tc vMerge="1">
                  <a:txBody>
                    <a:bodyPr/>
                    <a:lstStyle/>
                    <a:p>
                      <a:endParaRPr lang="en-US"/>
                    </a:p>
                  </a:txBody>
                  <a:tcPr/>
                </a:tc>
                <a:tc>
                  <a:txBody>
                    <a:bodyPr/>
                    <a:lstStyle/>
                    <a:p>
                      <a:pPr marL="0" marR="0" algn="ctr">
                        <a:lnSpc>
                          <a:spcPct val="100000"/>
                        </a:lnSpc>
                        <a:spcBef>
                          <a:spcPts val="0"/>
                        </a:spcBef>
                        <a:spcAft>
                          <a:spcPts val="0"/>
                        </a:spcAft>
                      </a:pPr>
                      <a:r>
                        <a:rPr lang="en-US" sz="1400" b="0" dirty="0" smtClean="0">
                          <a:latin typeface="+mn-lt"/>
                          <a:ea typeface="Times New Roman"/>
                          <a:cs typeface="Times New Roman"/>
                        </a:rPr>
                        <a:t>1B (LCA 2004 Recommendation)</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15,000 </a:t>
                      </a:r>
                      <a:r>
                        <a:rPr lang="en-US" sz="1400" b="0" dirty="0" err="1" smtClean="0">
                          <a:latin typeface="+mn-lt"/>
                          <a:ea typeface="Times New Roman"/>
                          <a:cs typeface="Times New Roman"/>
                        </a:rPr>
                        <a:t>cfs</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6,286</a:t>
                      </a:r>
                      <a:r>
                        <a:rPr lang="en-US" sz="1400" b="0" baseline="0" dirty="0" smtClean="0">
                          <a:latin typeface="+mn-lt"/>
                          <a:ea typeface="Times New Roman"/>
                          <a:cs typeface="Times New Roman"/>
                        </a:rPr>
                        <a:t> Acres</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smtClean="0">
                          <a:latin typeface="+mn-lt"/>
                          <a:ea typeface="Times New Roman"/>
                          <a:cs typeface="Times New Roman"/>
                        </a:rPr>
                        <a:t>Year-Round</a:t>
                      </a:r>
                      <a:r>
                        <a:rPr lang="en-US" sz="1400" b="0" baseline="0" dirty="0" smtClean="0">
                          <a:latin typeface="+mn-lt"/>
                          <a:ea typeface="Times New Roman"/>
                          <a:cs typeface="Times New Roman"/>
                        </a:rPr>
                        <a:t> </a:t>
                      </a:r>
                    </a:p>
                    <a:p>
                      <a:pPr marL="0" marR="0" algn="ctr">
                        <a:lnSpc>
                          <a:spcPct val="100000"/>
                        </a:lnSpc>
                        <a:spcBef>
                          <a:spcPts val="0"/>
                        </a:spcBef>
                        <a:spcAft>
                          <a:spcPts val="0"/>
                        </a:spcAft>
                      </a:pPr>
                      <a:r>
                        <a:rPr lang="en-US" sz="1400" b="0" baseline="0" dirty="0" smtClean="0">
                          <a:latin typeface="+mn-lt"/>
                          <a:ea typeface="Times New Roman"/>
                          <a:cs typeface="Times New Roman"/>
                        </a:rPr>
                        <a:t>(No Flow Below 150,000 </a:t>
                      </a:r>
                      <a:r>
                        <a:rPr lang="en-US" sz="1400" b="0" baseline="0" dirty="0" err="1" smtClean="0">
                          <a:latin typeface="+mn-lt"/>
                          <a:ea typeface="Times New Roman"/>
                          <a:cs typeface="Times New Roman"/>
                        </a:rPr>
                        <a:t>cfs</a:t>
                      </a:r>
                      <a:r>
                        <a:rPr lang="en-US" sz="1400" b="0" baseline="0" dirty="0" smtClean="0">
                          <a:latin typeface="+mn-lt"/>
                          <a:ea typeface="Times New Roman"/>
                          <a:cs typeface="Times New Roman"/>
                        </a:rPr>
                        <a:t> in River)</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121">
                <a:tc vMerge="1">
                  <a:txBody>
                    <a:bodyPr/>
                    <a:lstStyle/>
                    <a:p>
                      <a:endParaRPr lang="en-US"/>
                    </a:p>
                  </a:txBody>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8F-Small</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75,000 </a:t>
                      </a:r>
                      <a:r>
                        <a:rPr lang="en-US" sz="1400" b="0" dirty="0" err="1" smtClean="0">
                          <a:latin typeface="+mn-lt"/>
                          <a:ea typeface="Times New Roman"/>
                          <a:cs typeface="Times New Roman"/>
                        </a:rPr>
                        <a:t>cfs</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4,730 Acres</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smtClean="0">
                          <a:latin typeface="+mn-lt"/>
                          <a:ea typeface="Times New Roman"/>
                          <a:cs typeface="Times New Roman"/>
                        </a:rPr>
                        <a:t>Sediment</a:t>
                      </a:r>
                      <a:r>
                        <a:rPr lang="en-US" sz="1400" b="0" baseline="0" dirty="0" smtClean="0">
                          <a:latin typeface="+mn-lt"/>
                          <a:ea typeface="Times New Roman"/>
                          <a:cs typeface="Times New Roman"/>
                        </a:rPr>
                        <a:t> Threshold &gt; 136 mg/L</a:t>
                      </a:r>
                    </a:p>
                    <a:p>
                      <a:pPr marL="0" marR="0" algn="ctr">
                        <a:lnSpc>
                          <a:spcPct val="100000"/>
                        </a:lnSpc>
                        <a:spcBef>
                          <a:spcPts val="0"/>
                        </a:spcBef>
                        <a:spcAft>
                          <a:spcPts val="0"/>
                        </a:spcAft>
                      </a:pPr>
                      <a:r>
                        <a:rPr lang="en-US" sz="1400" b="0" baseline="0" dirty="0" smtClean="0">
                          <a:latin typeface="+mn-lt"/>
                          <a:ea typeface="Times New Roman"/>
                          <a:cs typeface="Times New Roman"/>
                        </a:rPr>
                        <a:t>(No Flow Below 600,000 </a:t>
                      </a:r>
                      <a:r>
                        <a:rPr lang="en-US" sz="1400" b="0" baseline="0" dirty="0" err="1" smtClean="0">
                          <a:latin typeface="+mn-lt"/>
                          <a:ea typeface="Times New Roman"/>
                          <a:cs typeface="Times New Roman"/>
                        </a:rPr>
                        <a:t>cfs</a:t>
                      </a:r>
                      <a:r>
                        <a:rPr lang="en-US" sz="1400" b="0" baseline="0" dirty="0" smtClean="0">
                          <a:latin typeface="+mn-lt"/>
                          <a:ea typeface="Times New Roman"/>
                          <a:cs typeface="Times New Roman"/>
                        </a:rPr>
                        <a:t> in River)</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121">
                <a:tc vMerge="1">
                  <a:txBody>
                    <a:bodyPr/>
                    <a:lstStyle/>
                    <a:p>
                      <a:endParaRPr lang="en-US"/>
                    </a:p>
                  </a:txBody>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8G-Small</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100,000 </a:t>
                      </a:r>
                      <a:r>
                        <a:rPr lang="en-US" sz="1400" b="0" dirty="0" err="1" smtClean="0">
                          <a:latin typeface="+mn-lt"/>
                          <a:ea typeface="Times New Roman"/>
                          <a:cs typeface="Times New Roman"/>
                        </a:rPr>
                        <a:t>cfs</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400" b="0" dirty="0" smtClean="0">
                          <a:latin typeface="+mn-lt"/>
                          <a:ea typeface="Times New Roman"/>
                          <a:cs typeface="Times New Roman"/>
                        </a:rPr>
                        <a:t>4,730 Acres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smtClean="0">
                          <a:latin typeface="+mn-lt"/>
                          <a:ea typeface="Times New Roman"/>
                          <a:cs typeface="Times New Roman"/>
                        </a:rPr>
                        <a:t>Sediment</a:t>
                      </a:r>
                      <a:r>
                        <a:rPr lang="en-US" sz="1400" b="0" baseline="0" dirty="0" smtClean="0">
                          <a:latin typeface="+mn-lt"/>
                          <a:ea typeface="Times New Roman"/>
                          <a:cs typeface="Times New Roman"/>
                        </a:rPr>
                        <a:t> Threshold &gt; 136 mg/L</a:t>
                      </a:r>
                    </a:p>
                    <a:p>
                      <a:pPr marL="0" marR="0" algn="ctr">
                        <a:lnSpc>
                          <a:spcPct val="100000"/>
                        </a:lnSpc>
                        <a:spcBef>
                          <a:spcPts val="0"/>
                        </a:spcBef>
                        <a:spcAft>
                          <a:spcPts val="0"/>
                        </a:spcAft>
                      </a:pPr>
                      <a:r>
                        <a:rPr lang="en-US" sz="1400" b="0" baseline="0" dirty="0" smtClean="0">
                          <a:latin typeface="+mn-lt"/>
                          <a:ea typeface="Times New Roman"/>
                          <a:cs typeface="Times New Roman"/>
                        </a:rPr>
                        <a:t>(No Flow Below 600,000 </a:t>
                      </a:r>
                      <a:r>
                        <a:rPr lang="en-US" sz="1400" b="0" baseline="0" dirty="0" err="1" smtClean="0">
                          <a:latin typeface="+mn-lt"/>
                          <a:ea typeface="Times New Roman"/>
                          <a:cs typeface="Times New Roman"/>
                        </a:rPr>
                        <a:t>cfs</a:t>
                      </a:r>
                      <a:r>
                        <a:rPr lang="en-US" sz="1400" b="0" baseline="0" dirty="0" smtClean="0">
                          <a:latin typeface="+mn-lt"/>
                          <a:ea typeface="Times New Roman"/>
                          <a:cs typeface="Times New Roman"/>
                        </a:rPr>
                        <a:t> in River)</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121">
                <a:tc vMerge="1">
                  <a:txBody>
                    <a:bodyPr/>
                    <a:lstStyle/>
                    <a:p>
                      <a:endParaRPr lang="en-US"/>
                    </a:p>
                  </a:txBody>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8H-Small</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125,000 </a:t>
                      </a:r>
                      <a:r>
                        <a:rPr lang="en-US" sz="1400" b="0" dirty="0" err="1" smtClean="0">
                          <a:latin typeface="+mn-lt"/>
                          <a:ea typeface="Times New Roman"/>
                          <a:cs typeface="Times New Roman"/>
                        </a:rPr>
                        <a:t>cfs</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400" b="0" dirty="0" smtClean="0">
                          <a:latin typeface="+mn-lt"/>
                          <a:ea typeface="Times New Roman"/>
                          <a:cs typeface="Times New Roman"/>
                        </a:rPr>
                        <a:t>4,730 Acres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smtClean="0">
                          <a:latin typeface="+mn-lt"/>
                          <a:ea typeface="Times New Roman"/>
                          <a:cs typeface="Times New Roman"/>
                        </a:rPr>
                        <a:t>Sediment</a:t>
                      </a:r>
                      <a:r>
                        <a:rPr lang="en-US" sz="1400" b="0" baseline="0" dirty="0" smtClean="0">
                          <a:latin typeface="+mn-lt"/>
                          <a:ea typeface="Times New Roman"/>
                          <a:cs typeface="Times New Roman"/>
                        </a:rPr>
                        <a:t> Threshold &gt; 136 mg/L</a:t>
                      </a:r>
                    </a:p>
                    <a:p>
                      <a:pPr marL="0" marR="0" algn="ctr">
                        <a:lnSpc>
                          <a:spcPct val="100000"/>
                        </a:lnSpc>
                        <a:spcBef>
                          <a:spcPts val="0"/>
                        </a:spcBef>
                        <a:spcAft>
                          <a:spcPts val="0"/>
                        </a:spcAft>
                      </a:pPr>
                      <a:r>
                        <a:rPr lang="en-US" sz="1400" b="0" baseline="0" dirty="0" smtClean="0">
                          <a:latin typeface="+mn-lt"/>
                          <a:ea typeface="Times New Roman"/>
                          <a:cs typeface="Times New Roman"/>
                        </a:rPr>
                        <a:t>(No Flow Below 600,000 </a:t>
                      </a:r>
                      <a:r>
                        <a:rPr lang="en-US" sz="1400" b="0" baseline="0" dirty="0" err="1" smtClean="0">
                          <a:latin typeface="+mn-lt"/>
                          <a:ea typeface="Times New Roman"/>
                          <a:cs typeface="Times New Roman"/>
                        </a:rPr>
                        <a:t>cfs</a:t>
                      </a:r>
                      <a:r>
                        <a:rPr lang="en-US" sz="1400" b="0" baseline="0" dirty="0" smtClean="0">
                          <a:latin typeface="+mn-lt"/>
                          <a:ea typeface="Times New Roman"/>
                          <a:cs typeface="Times New Roman"/>
                        </a:rPr>
                        <a:t> in River)</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121">
                <a:tc vMerge="1">
                  <a:txBody>
                    <a:bodyPr/>
                    <a:lstStyle/>
                    <a:p>
                      <a:endParaRPr lang="en-US"/>
                    </a:p>
                  </a:txBody>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8G-Medium</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100,000 </a:t>
                      </a:r>
                      <a:r>
                        <a:rPr lang="en-US" sz="1400" b="0" dirty="0" err="1" smtClean="0">
                          <a:latin typeface="+mn-lt"/>
                          <a:ea typeface="Times New Roman"/>
                          <a:cs typeface="Times New Roman"/>
                        </a:rPr>
                        <a:t>cfs</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7,254 Acres</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smtClean="0">
                          <a:latin typeface="+mn-lt"/>
                          <a:ea typeface="Times New Roman"/>
                          <a:cs typeface="Times New Roman"/>
                        </a:rPr>
                        <a:t>Sediment</a:t>
                      </a:r>
                      <a:r>
                        <a:rPr lang="en-US" sz="1400" b="0" baseline="0" dirty="0" smtClean="0">
                          <a:latin typeface="+mn-lt"/>
                          <a:ea typeface="Times New Roman"/>
                          <a:cs typeface="Times New Roman"/>
                        </a:rPr>
                        <a:t> Threshold &gt; 136 mg/L</a:t>
                      </a:r>
                    </a:p>
                    <a:p>
                      <a:pPr marL="0" marR="0" algn="ctr">
                        <a:lnSpc>
                          <a:spcPct val="100000"/>
                        </a:lnSpc>
                        <a:spcBef>
                          <a:spcPts val="0"/>
                        </a:spcBef>
                        <a:spcAft>
                          <a:spcPts val="0"/>
                        </a:spcAft>
                      </a:pPr>
                      <a:r>
                        <a:rPr lang="en-US" sz="1400" b="0" baseline="0" dirty="0" smtClean="0">
                          <a:latin typeface="+mn-lt"/>
                          <a:ea typeface="Times New Roman"/>
                          <a:cs typeface="Times New Roman"/>
                        </a:rPr>
                        <a:t>(No Flow Below 600,000 </a:t>
                      </a:r>
                      <a:r>
                        <a:rPr lang="en-US" sz="1400" b="0" baseline="0" dirty="0" err="1" smtClean="0">
                          <a:latin typeface="+mn-lt"/>
                          <a:ea typeface="Times New Roman"/>
                          <a:cs typeface="Times New Roman"/>
                        </a:rPr>
                        <a:t>cfs</a:t>
                      </a:r>
                      <a:r>
                        <a:rPr lang="en-US" sz="1400" b="0" baseline="0" dirty="0" smtClean="0">
                          <a:latin typeface="+mn-lt"/>
                          <a:ea typeface="Times New Roman"/>
                          <a:cs typeface="Times New Roman"/>
                        </a:rPr>
                        <a:t> in River)</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121">
                <a:tc vMerge="1">
                  <a:txBody>
                    <a:bodyPr/>
                    <a:lstStyle/>
                    <a:p>
                      <a:endParaRPr lang="en-US"/>
                    </a:p>
                  </a:txBody>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8H-Medium</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125,000 </a:t>
                      </a:r>
                      <a:r>
                        <a:rPr lang="en-US" sz="1400" b="0" dirty="0" err="1" smtClean="0">
                          <a:latin typeface="+mn-lt"/>
                          <a:ea typeface="Times New Roman"/>
                          <a:cs typeface="Times New Roman"/>
                        </a:rPr>
                        <a:t>cfs</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7,254 Acres</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smtClean="0">
                          <a:latin typeface="+mn-lt"/>
                          <a:ea typeface="Times New Roman"/>
                          <a:cs typeface="Times New Roman"/>
                        </a:rPr>
                        <a:t>Sediment</a:t>
                      </a:r>
                      <a:r>
                        <a:rPr lang="en-US" sz="1400" b="0" baseline="0" dirty="0" smtClean="0">
                          <a:latin typeface="+mn-lt"/>
                          <a:ea typeface="Times New Roman"/>
                          <a:cs typeface="Times New Roman"/>
                        </a:rPr>
                        <a:t> Threshold &gt; 136 mg/L</a:t>
                      </a:r>
                    </a:p>
                    <a:p>
                      <a:pPr marL="0" marR="0" algn="ctr">
                        <a:lnSpc>
                          <a:spcPct val="100000"/>
                        </a:lnSpc>
                        <a:spcBef>
                          <a:spcPts val="0"/>
                        </a:spcBef>
                        <a:spcAft>
                          <a:spcPts val="0"/>
                        </a:spcAft>
                      </a:pPr>
                      <a:r>
                        <a:rPr lang="en-US" sz="1400" b="0" baseline="0" dirty="0" smtClean="0">
                          <a:latin typeface="+mn-lt"/>
                          <a:ea typeface="Times New Roman"/>
                          <a:cs typeface="Times New Roman"/>
                        </a:rPr>
                        <a:t>(No Flow Below 600,000 </a:t>
                      </a:r>
                      <a:r>
                        <a:rPr lang="en-US" sz="1400" b="0" baseline="0" dirty="0" err="1" smtClean="0">
                          <a:latin typeface="+mn-lt"/>
                          <a:ea typeface="Times New Roman"/>
                          <a:cs typeface="Times New Roman"/>
                        </a:rPr>
                        <a:t>cfs</a:t>
                      </a:r>
                      <a:r>
                        <a:rPr lang="en-US" sz="1400" b="0" baseline="0" dirty="0" smtClean="0">
                          <a:latin typeface="+mn-lt"/>
                          <a:ea typeface="Times New Roman"/>
                          <a:cs typeface="Times New Roman"/>
                        </a:rPr>
                        <a:t> in River)</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121">
                <a:tc vMerge="1">
                  <a:txBody>
                    <a:bodyPr/>
                    <a:lstStyle/>
                    <a:p>
                      <a:pPr marL="0" marR="0" algn="ctr">
                        <a:lnSpc>
                          <a:spcPct val="115000"/>
                        </a:lnSpc>
                        <a:spcBef>
                          <a:spcPts val="0"/>
                        </a:spcBef>
                        <a:spcAft>
                          <a:spcPts val="0"/>
                        </a:spcAft>
                      </a:pPr>
                      <a:endParaRPr lang="en-US" sz="1200" b="1" dirty="0">
                        <a:latin typeface="+mn-lt"/>
                        <a:ea typeface="Times New Roman"/>
                        <a:cs typeface="Times New Roman"/>
                      </a:endParaRPr>
                    </a:p>
                  </a:txBody>
                  <a:tcPr marL="66989" marR="6698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8H-Large</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125,000 </a:t>
                      </a:r>
                      <a:r>
                        <a:rPr lang="en-US" sz="1400" b="0" dirty="0" err="1" smtClean="0">
                          <a:latin typeface="+mn-lt"/>
                          <a:ea typeface="Times New Roman"/>
                          <a:cs typeface="Times New Roman"/>
                        </a:rPr>
                        <a:t>cfs</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400" b="0" dirty="0" smtClean="0">
                          <a:latin typeface="+mn-lt"/>
                          <a:ea typeface="Times New Roman"/>
                          <a:cs typeface="Times New Roman"/>
                        </a:rPr>
                        <a:t>12,118 Acres</a:t>
                      </a:r>
                      <a:endParaRPr lang="en-US" sz="1400" b="0"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400" b="0" dirty="0" smtClean="0">
                          <a:latin typeface="+mn-lt"/>
                          <a:ea typeface="Times New Roman"/>
                          <a:cs typeface="Times New Roman"/>
                        </a:rPr>
                        <a:t>Sediment</a:t>
                      </a:r>
                      <a:r>
                        <a:rPr lang="en-US" sz="1400" b="0" baseline="0" dirty="0" smtClean="0">
                          <a:latin typeface="+mn-lt"/>
                          <a:ea typeface="Times New Roman"/>
                          <a:cs typeface="Times New Roman"/>
                        </a:rPr>
                        <a:t> Threshold &gt; 136 mg/L</a:t>
                      </a:r>
                    </a:p>
                    <a:p>
                      <a:pPr marL="0" marR="0" algn="ctr">
                        <a:lnSpc>
                          <a:spcPct val="100000"/>
                        </a:lnSpc>
                        <a:spcBef>
                          <a:spcPts val="0"/>
                        </a:spcBef>
                        <a:spcAft>
                          <a:spcPts val="0"/>
                        </a:spcAft>
                      </a:pPr>
                      <a:r>
                        <a:rPr lang="en-US" sz="1400" b="0" baseline="0" dirty="0" smtClean="0">
                          <a:latin typeface="+mn-lt"/>
                          <a:ea typeface="Times New Roman"/>
                          <a:cs typeface="Times New Roman"/>
                        </a:rPr>
                        <a:t>(No Flow Below 600,000 </a:t>
                      </a:r>
                      <a:r>
                        <a:rPr lang="en-US" sz="1400" b="0" baseline="0" dirty="0" err="1" smtClean="0">
                          <a:latin typeface="+mn-lt"/>
                          <a:ea typeface="Times New Roman"/>
                          <a:cs typeface="Times New Roman"/>
                        </a:rPr>
                        <a:t>cfs</a:t>
                      </a:r>
                      <a:r>
                        <a:rPr lang="en-US" sz="1400" b="0" baseline="0" dirty="0" smtClean="0">
                          <a:latin typeface="+mn-lt"/>
                          <a:ea typeface="Times New Roman"/>
                          <a:cs typeface="Times New Roman"/>
                        </a:rPr>
                        <a:t> in River)</a:t>
                      </a:r>
                      <a:endParaRPr lang="en-US" sz="1400" b="0" dirty="0" smtClean="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76C63E-BEB1-48B2-B00A-B99B36EE1F28}" type="slidenum">
              <a:rPr lang="en-US" smtClean="0"/>
              <a:pPr>
                <a:defRPr/>
              </a:pPr>
              <a:t>14</a:t>
            </a:fld>
            <a:endParaRPr lang="en-US"/>
          </a:p>
        </p:txBody>
      </p:sp>
      <p:pic>
        <p:nvPicPr>
          <p:cNvPr id="1027" name="Picture 3" descr="\\mvd\mvn\data\pm\AthruL\Louisiana Coastal Areas Program\LCA Study, PED and CG Files - Standardized\Section 7006(c) Projects  The 5\Medium Diversion at Myrtle Grove\GIS\Maps\Myrtle-Grove_Marsh-Creation-Sequencing.jpg"/>
          <p:cNvPicPr>
            <a:picLocks noChangeAspect="1" noChangeArrowheads="1"/>
          </p:cNvPicPr>
          <p:nvPr/>
        </p:nvPicPr>
        <p:blipFill>
          <a:blip r:embed="rId2" cstate="print"/>
          <a:srcRect/>
          <a:stretch>
            <a:fillRect/>
          </a:stretch>
        </p:blipFill>
        <p:spPr bwMode="auto">
          <a:xfrm>
            <a:off x="1" y="-76199"/>
            <a:ext cx="9144000" cy="706581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76C63E-BEB1-48B2-B00A-B99B36EE1F28}" type="slidenum">
              <a:rPr lang="en-US" smtClean="0"/>
              <a:pPr>
                <a:defRPr/>
              </a:pPr>
              <a:t>15</a:t>
            </a:fld>
            <a:endParaRPr lang="en-US"/>
          </a:p>
        </p:txBody>
      </p:sp>
      <p:sp>
        <p:nvSpPr>
          <p:cNvPr id="5" name="Rectangle 3"/>
          <p:cNvSpPr txBox="1">
            <a:spLocks noChangeArrowheads="1"/>
          </p:cNvSpPr>
          <p:nvPr/>
        </p:nvSpPr>
        <p:spPr bwMode="auto">
          <a:xfrm>
            <a:off x="1066800" y="914400"/>
            <a:ext cx="7924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smtClean="0"/>
              <a:t>Several additional evaluation steps will be initiated to further analyze and describe alternatives</a:t>
            </a:r>
            <a:r>
              <a:rPr lang="en-US" sz="2000" kern="0" dirty="0" smtClean="0">
                <a:cs typeface="+mn-cs"/>
              </a:rPr>
              <a:t>. Upcoming activities include:</a:t>
            </a:r>
          </a:p>
          <a:p>
            <a:endParaRPr lang="en-US" sz="2000" kern="0" baseline="0" dirty="0" smtClean="0">
              <a:cs typeface="+mn-cs"/>
            </a:endParaRPr>
          </a:p>
          <a:p>
            <a:pPr lvl="1">
              <a:buFont typeface="Arial" pitchFamily="34" charset="0"/>
              <a:buChar char="•"/>
            </a:pPr>
            <a:r>
              <a:rPr lang="en-US" sz="2000" kern="0" dirty="0" smtClean="0">
                <a:cs typeface="+mn-cs"/>
              </a:rPr>
              <a:t> Hydrodynamic modeling in the </a:t>
            </a:r>
            <a:r>
              <a:rPr lang="en-US" sz="2000" kern="0" dirty="0" err="1" smtClean="0">
                <a:cs typeface="+mn-cs"/>
              </a:rPr>
              <a:t>Barataria</a:t>
            </a:r>
            <a:r>
              <a:rPr lang="en-US" sz="2000" kern="0" dirty="0" smtClean="0">
                <a:cs typeface="+mn-cs"/>
              </a:rPr>
              <a:t> Basin to determine stage, salinity, and velocity effects for alternatives</a:t>
            </a:r>
          </a:p>
          <a:p>
            <a:pPr lvl="1">
              <a:buFont typeface="Arial" pitchFamily="34" charset="0"/>
              <a:buChar char="•"/>
            </a:pPr>
            <a:endParaRPr lang="en-US" sz="2000" kern="0" baseline="0" dirty="0" smtClean="0">
              <a:cs typeface="+mn-cs"/>
            </a:endParaRPr>
          </a:p>
          <a:p>
            <a:pPr lvl="1">
              <a:buFont typeface="Arial" pitchFamily="34" charset="0"/>
              <a:buChar char="•"/>
            </a:pPr>
            <a:r>
              <a:rPr lang="en-US" sz="2000" kern="0" dirty="0" smtClean="0">
                <a:cs typeface="+mn-cs"/>
              </a:rPr>
              <a:t> Wetland Value Assessments/Fisheries Modeling</a:t>
            </a:r>
          </a:p>
          <a:p>
            <a:pPr lvl="1">
              <a:buFont typeface="Arial" pitchFamily="34" charset="0"/>
              <a:buChar char="•"/>
            </a:pPr>
            <a:endParaRPr lang="en-US" sz="2000" kern="0" dirty="0" smtClean="0">
              <a:cs typeface="+mn-cs"/>
            </a:endParaRPr>
          </a:p>
          <a:p>
            <a:pPr lvl="1">
              <a:buFont typeface="Arial" pitchFamily="34" charset="0"/>
              <a:buChar char="•"/>
            </a:pPr>
            <a:r>
              <a:rPr lang="en-US" sz="2000" kern="0" dirty="0" smtClean="0">
                <a:cs typeface="+mn-cs"/>
              </a:rPr>
              <a:t> River Modeling</a:t>
            </a:r>
          </a:p>
          <a:p>
            <a:pPr lvl="1">
              <a:buFont typeface="Arial" pitchFamily="34" charset="0"/>
              <a:buChar char="•"/>
            </a:pPr>
            <a:endParaRPr lang="en-US" sz="2000" kern="0" baseline="0" dirty="0" smtClean="0">
              <a:cs typeface="+mn-cs"/>
            </a:endParaRPr>
          </a:p>
          <a:p>
            <a:pPr lvl="1">
              <a:buFont typeface="Arial" pitchFamily="34" charset="0"/>
              <a:buChar char="•"/>
            </a:pPr>
            <a:r>
              <a:rPr lang="en-US" sz="2000" kern="0" dirty="0" smtClean="0">
                <a:cs typeface="+mn-cs"/>
              </a:rPr>
              <a:t> Detailed Cost Estimates and Project Design</a:t>
            </a:r>
          </a:p>
          <a:p>
            <a:pPr lvl="1">
              <a:buFont typeface="Arial" pitchFamily="34" charset="0"/>
              <a:buChar char="•"/>
            </a:pPr>
            <a:endParaRPr lang="en-US" sz="2000" kern="0" dirty="0" smtClean="0">
              <a:cs typeface="+mn-cs"/>
            </a:endParaRPr>
          </a:p>
          <a:p>
            <a:pPr lvl="1">
              <a:buFont typeface="Arial" pitchFamily="34" charset="0"/>
              <a:buChar char="•"/>
            </a:pPr>
            <a:r>
              <a:rPr lang="en-US" sz="2000" kern="0" dirty="0" smtClean="0">
                <a:cs typeface="+mn-cs"/>
              </a:rPr>
              <a:t> State to initiate PED phase</a:t>
            </a:r>
          </a:p>
          <a:p>
            <a:pPr lvl="1">
              <a:buFont typeface="Arial" pitchFamily="34" charset="0"/>
              <a:buChar char="•"/>
            </a:pPr>
            <a:endParaRPr lang="en-US" sz="2000" kern="0" baseline="0" dirty="0" smtClean="0">
              <a:cs typeface="+mn-cs"/>
            </a:endParaRPr>
          </a:p>
          <a:p>
            <a:r>
              <a:rPr lang="en-US" sz="2000" kern="0" dirty="0" smtClean="0">
                <a:cs typeface="+mn-cs"/>
              </a:rPr>
              <a:t>A TSP is scheduled for May 2013 and a Chief’s Report in Oct 2014.</a:t>
            </a:r>
            <a:endParaRPr lang="en-US" sz="2000" kern="0" baseline="0" dirty="0" smtClean="0">
              <a:cs typeface="+mn-cs"/>
            </a:endParaRPr>
          </a:p>
          <a:p>
            <a:endParaRPr lang="en-US" sz="2000" kern="0" baseline="0" dirty="0" smtClean="0">
              <a:cs typeface="+mn-cs"/>
            </a:endParaRPr>
          </a:p>
          <a:p>
            <a:pPr marR="0" lvl="0" algn="l" defTabSz="914400" rtl="0" eaLnBrk="0" fontAlgn="base" latinLnBrk="0" hangingPunct="0">
              <a:lnSpc>
                <a:spcPct val="100000"/>
              </a:lnSpc>
              <a:spcBef>
                <a:spcPct val="20000"/>
              </a:spcBef>
              <a:spcAft>
                <a:spcPct val="0"/>
              </a:spcAft>
              <a:buClrTx/>
              <a:buSzTx/>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a:ln>
                <a:noFill/>
              </a:ln>
              <a:solidFill>
                <a:schemeClr val="tx1"/>
              </a:solidFill>
              <a:effectLst/>
              <a:uLnTx/>
              <a:uFillTx/>
              <a:latin typeface="Arial" charset="0"/>
              <a:ea typeface="+mn-ea"/>
              <a:cs typeface="+mn-cs"/>
            </a:endParaRPr>
          </a:p>
        </p:txBody>
      </p:sp>
      <p:sp>
        <p:nvSpPr>
          <p:cNvPr id="6" name="Title 1"/>
          <p:cNvSpPr>
            <a:spLocks noGrp="1"/>
          </p:cNvSpPr>
          <p:nvPr>
            <p:ph type="title" idx="4294967295"/>
          </p:nvPr>
        </p:nvSpPr>
        <p:spPr>
          <a:xfrm>
            <a:off x="0" y="0"/>
            <a:ext cx="9144000" cy="990600"/>
          </a:xfrm>
        </p:spPr>
        <p:txBody>
          <a:bodyPr/>
          <a:lstStyle/>
          <a:p>
            <a:pPr>
              <a:defRPr/>
            </a:pPr>
            <a:r>
              <a:rPr lang="en-US" sz="4000" b="1" i="1" dirty="0" smtClean="0">
                <a:solidFill>
                  <a:srgbClr val="008000"/>
                </a:solidFill>
                <a:effectLst>
                  <a:outerShdw blurRad="38100" dist="38100" dir="2700000" algn="tl">
                    <a:srgbClr val="C0C0C0"/>
                  </a:outerShdw>
                </a:effectLst>
              </a:rPr>
              <a:t>Next Steps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76C63E-BEB1-48B2-B00A-B99B36EE1F28}" type="slidenum">
              <a:rPr lang="en-US" smtClean="0"/>
              <a:pPr>
                <a:defRPr/>
              </a:pPr>
              <a:t>16</a:t>
            </a:fld>
            <a:endParaRPr lang="en-US"/>
          </a:p>
        </p:txBody>
      </p:sp>
      <p:sp>
        <p:nvSpPr>
          <p:cNvPr id="6" name="Title 1"/>
          <p:cNvSpPr>
            <a:spLocks noGrp="1"/>
          </p:cNvSpPr>
          <p:nvPr>
            <p:ph type="title" idx="4294967295"/>
          </p:nvPr>
        </p:nvSpPr>
        <p:spPr>
          <a:xfrm>
            <a:off x="0" y="2667000"/>
            <a:ext cx="9144000" cy="990600"/>
          </a:xfrm>
        </p:spPr>
        <p:txBody>
          <a:bodyPr/>
          <a:lstStyle/>
          <a:p>
            <a:pPr>
              <a:defRPr/>
            </a:pPr>
            <a:r>
              <a:rPr lang="en-US" sz="4000" b="1" i="1" dirty="0" smtClean="0">
                <a:solidFill>
                  <a:srgbClr val="008000"/>
                </a:solidFill>
                <a:effectLst>
                  <a:outerShdw blurRad="38100" dist="38100" dir="2700000" algn="tl">
                    <a:srgbClr val="C0C0C0"/>
                  </a:outerShdw>
                </a:effectLst>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Grp="1" noChangeArrowheads="1"/>
          </p:cNvSpPr>
          <p:nvPr>
            <p:ph type="body" idx="1"/>
          </p:nvPr>
        </p:nvSpPr>
        <p:spPr>
          <a:xfrm>
            <a:off x="457200" y="1752600"/>
            <a:ext cx="8229600" cy="4495800"/>
          </a:xfrm>
        </p:spPr>
        <p:txBody>
          <a:bodyPr/>
          <a:lstStyle/>
          <a:p>
            <a:pPr marL="0" indent="0">
              <a:spcBef>
                <a:spcPct val="0"/>
              </a:spcBef>
              <a:buFontTx/>
              <a:buNone/>
              <a:tabLst>
                <a:tab pos="1774825" algn="l"/>
              </a:tabLst>
            </a:pPr>
            <a:endParaRPr lang="en-US" sz="3200" i="0" dirty="0">
              <a:solidFill>
                <a:schemeClr val="tx1"/>
              </a:solidFill>
            </a:endParaRPr>
          </a:p>
          <a:p>
            <a:pPr marL="0" indent="0">
              <a:spcBef>
                <a:spcPct val="0"/>
              </a:spcBef>
              <a:buFontTx/>
              <a:buNone/>
              <a:tabLst>
                <a:tab pos="1774825" algn="l"/>
              </a:tabLst>
            </a:pPr>
            <a:endParaRPr lang="en-US" sz="2000" i="0" dirty="0">
              <a:solidFill>
                <a:schemeClr val="tx1"/>
              </a:solidFill>
            </a:endParaRPr>
          </a:p>
          <a:p>
            <a:pPr marL="0" indent="0" algn="l">
              <a:buFontTx/>
              <a:buNone/>
              <a:tabLst>
                <a:tab pos="1774825" algn="l"/>
              </a:tabLst>
            </a:pPr>
            <a:endParaRPr lang="en-US" sz="2000" i="0" dirty="0">
              <a:solidFill>
                <a:schemeClr val="tx1"/>
              </a:solidFill>
            </a:endParaRPr>
          </a:p>
          <a:p>
            <a:pPr marL="0" indent="0" algn="l">
              <a:buFontTx/>
              <a:buNone/>
              <a:tabLst>
                <a:tab pos="1774825" algn="l"/>
              </a:tabLst>
            </a:pPr>
            <a:endParaRPr lang="en-US" sz="2000" i="0" dirty="0">
              <a:solidFill>
                <a:schemeClr val="tx1"/>
              </a:solidFill>
            </a:endParaRPr>
          </a:p>
          <a:p>
            <a:pPr marL="0" indent="0" algn="l">
              <a:buFontTx/>
              <a:buNone/>
              <a:tabLst>
                <a:tab pos="1774825" algn="l"/>
              </a:tabLst>
            </a:pPr>
            <a:endParaRPr lang="en-US" sz="1400" dirty="0"/>
          </a:p>
          <a:p>
            <a:pPr marL="514350" lvl="2" indent="0">
              <a:buFontTx/>
              <a:buNone/>
              <a:tabLst>
                <a:tab pos="1774825" algn="l"/>
              </a:tabLst>
            </a:pPr>
            <a:endParaRPr lang="en-US" sz="2000" i="1" dirty="0">
              <a:latin typeface="Times New Roman" pitchFamily="18" charset="0"/>
            </a:endParaRPr>
          </a:p>
        </p:txBody>
      </p:sp>
      <p:sp>
        <p:nvSpPr>
          <p:cNvPr id="202756" name="Rectangle 4"/>
          <p:cNvSpPr>
            <a:spLocks noChangeArrowheads="1"/>
          </p:cNvSpPr>
          <p:nvPr/>
        </p:nvSpPr>
        <p:spPr bwMode="auto">
          <a:xfrm>
            <a:off x="1143000" y="1219200"/>
            <a:ext cx="7924800" cy="4800600"/>
          </a:xfrm>
          <a:prstGeom prst="rect">
            <a:avLst/>
          </a:prstGeom>
          <a:noFill/>
          <a:ln w="9525">
            <a:noFill/>
            <a:miter lim="800000"/>
            <a:headEnd/>
            <a:tailEnd/>
          </a:ln>
          <a:effectLst/>
        </p:spPr>
        <p:txBody>
          <a:bodyPr/>
          <a:lstStyle/>
          <a:p>
            <a:pPr marL="330200" indent="-330200">
              <a:lnSpc>
                <a:spcPct val="80000"/>
              </a:lnSpc>
              <a:spcBef>
                <a:spcPct val="20000"/>
              </a:spcBef>
            </a:pPr>
            <a:r>
              <a:rPr lang="en-US" sz="1600" b="1" dirty="0" smtClean="0">
                <a:cs typeface="Times New Roman" pitchFamily="18" charset="0"/>
              </a:rPr>
              <a:t>	Title VII, Sec. 7006(c)(1) </a:t>
            </a:r>
            <a:r>
              <a:rPr lang="en-US" sz="1600" b="1" dirty="0">
                <a:cs typeface="Times New Roman" pitchFamily="18" charset="0"/>
              </a:rPr>
              <a:t>of the Water Resources Development Act </a:t>
            </a:r>
            <a:r>
              <a:rPr lang="en-US" sz="1600" b="1" dirty="0" smtClean="0">
                <a:cs typeface="Times New Roman" pitchFamily="18" charset="0"/>
              </a:rPr>
              <a:t>of 2007 (WRDA)</a:t>
            </a:r>
            <a:r>
              <a:rPr lang="en-US" sz="1600" b="1" dirty="0" smtClean="0"/>
              <a:t> authorizes the Secretary to carry out the following projects substantially in accordance with the restoration plan:</a:t>
            </a:r>
            <a:endParaRPr lang="en-US" sz="1600" b="1" dirty="0">
              <a:solidFill>
                <a:srgbClr val="CC0000"/>
              </a:solidFill>
              <a:cs typeface="Times New Roman" pitchFamily="18" charset="0"/>
            </a:endParaRPr>
          </a:p>
          <a:p>
            <a:pPr marL="330200" indent="-330200" algn="l">
              <a:lnSpc>
                <a:spcPct val="80000"/>
              </a:lnSpc>
              <a:spcBef>
                <a:spcPct val="20000"/>
              </a:spcBef>
            </a:pPr>
            <a:endParaRPr lang="en-US" sz="1000" b="1" i="1" dirty="0">
              <a:solidFill>
                <a:srgbClr val="4D4D4D"/>
              </a:solidFill>
              <a:latin typeface="Times New Roman" pitchFamily="18" charset="0"/>
              <a:ea typeface="Times New Roman" pitchFamily="18" charset="0"/>
              <a:cs typeface="NewCenturySchlbk-Roman"/>
            </a:endParaRPr>
          </a:p>
          <a:p>
            <a:pPr marL="342900" indent="-342900" algn="l">
              <a:lnSpc>
                <a:spcPct val="80000"/>
              </a:lnSpc>
              <a:spcBef>
                <a:spcPct val="20000"/>
              </a:spcBef>
              <a:buFont typeface="+mj-lt"/>
              <a:buAutoNum type="alphaUcPeriod"/>
            </a:pPr>
            <a:r>
              <a:rPr lang="en-US" sz="1400" b="1" dirty="0" smtClean="0">
                <a:solidFill>
                  <a:srgbClr val="4D4D4D"/>
                </a:solidFill>
                <a:ea typeface="Times New Roman" pitchFamily="18" charset="0"/>
                <a:cs typeface="NewCenturySchlbk-Roman"/>
              </a:rPr>
              <a:t>Mississippi River-Gulf Outlet  Environmental Restoration at a total cost of $105,300,000.</a:t>
            </a:r>
            <a:endParaRPr lang="en-US" sz="1400" b="1" dirty="0">
              <a:solidFill>
                <a:srgbClr val="4D4D4D"/>
              </a:solidFill>
              <a:ea typeface="Times New Roman" pitchFamily="18" charset="0"/>
              <a:cs typeface="NewCenturySchlbk-Roman"/>
            </a:endParaRPr>
          </a:p>
          <a:p>
            <a:pPr marL="330200" indent="-330200" algn="l">
              <a:lnSpc>
                <a:spcPct val="80000"/>
              </a:lnSpc>
              <a:spcBef>
                <a:spcPct val="20000"/>
              </a:spcBef>
              <a:buFontTx/>
              <a:buAutoNum type="alphaUcPeriod"/>
            </a:pPr>
            <a:endParaRPr lang="en-US" sz="1400" b="1" dirty="0">
              <a:solidFill>
                <a:srgbClr val="4D4D4D"/>
              </a:solidFill>
              <a:ea typeface="Times New Roman" pitchFamily="18" charset="0"/>
              <a:cs typeface="NewCenturySchlbk-Roman"/>
            </a:endParaRPr>
          </a:p>
          <a:p>
            <a:pPr marL="330200" indent="-330200" algn="l">
              <a:lnSpc>
                <a:spcPct val="80000"/>
              </a:lnSpc>
              <a:spcBef>
                <a:spcPct val="20000"/>
              </a:spcBef>
              <a:buFontTx/>
              <a:buAutoNum type="alphaUcPeriod"/>
            </a:pPr>
            <a:r>
              <a:rPr lang="en-US" sz="1400" b="1" dirty="0" smtClean="0">
                <a:solidFill>
                  <a:srgbClr val="4D4D4D"/>
                </a:solidFill>
                <a:ea typeface="Times New Roman" pitchFamily="18" charset="0"/>
                <a:cs typeface="NewCenturySchlbk-Roman"/>
              </a:rPr>
              <a:t>Small Diversion at Hope Canal </a:t>
            </a:r>
            <a:r>
              <a:rPr lang="en-US" sz="1400" b="1" dirty="0">
                <a:solidFill>
                  <a:srgbClr val="4D4D4D"/>
                </a:solidFill>
                <a:ea typeface="Times New Roman" pitchFamily="18" charset="0"/>
                <a:cs typeface="NewCenturySchlbk-Roman"/>
              </a:rPr>
              <a:t>at a total cost of </a:t>
            </a:r>
            <a:r>
              <a:rPr lang="en-US" sz="1400" b="1" dirty="0" smtClean="0">
                <a:solidFill>
                  <a:srgbClr val="4D4D4D"/>
                </a:solidFill>
                <a:ea typeface="Times New Roman" pitchFamily="18" charset="0"/>
                <a:cs typeface="NewCenturySchlbk-Roman"/>
              </a:rPr>
              <a:t>$68,600,000</a:t>
            </a:r>
            <a:r>
              <a:rPr lang="en-US" sz="1400" b="1" dirty="0">
                <a:solidFill>
                  <a:srgbClr val="4D4D4D"/>
                </a:solidFill>
                <a:ea typeface="Times New Roman" pitchFamily="18" charset="0"/>
                <a:cs typeface="NewCenturySchlbk-Roman"/>
              </a:rPr>
              <a:t>.</a:t>
            </a:r>
          </a:p>
          <a:p>
            <a:pPr marL="330200" indent="-330200" algn="l">
              <a:lnSpc>
                <a:spcPct val="80000"/>
              </a:lnSpc>
              <a:spcBef>
                <a:spcPct val="20000"/>
              </a:spcBef>
              <a:buFontTx/>
              <a:buAutoNum type="alphaUcPeriod"/>
            </a:pPr>
            <a:endParaRPr lang="en-US" sz="1400" b="1" dirty="0">
              <a:solidFill>
                <a:srgbClr val="4D4D4D"/>
              </a:solidFill>
              <a:ea typeface="Times New Roman" pitchFamily="18" charset="0"/>
              <a:cs typeface="NewCenturySchlbk-Roman"/>
            </a:endParaRPr>
          </a:p>
          <a:p>
            <a:pPr marL="330200" indent="-330200" algn="l">
              <a:lnSpc>
                <a:spcPct val="80000"/>
              </a:lnSpc>
              <a:spcBef>
                <a:spcPct val="20000"/>
              </a:spcBef>
              <a:buFontTx/>
              <a:buAutoNum type="alphaUcPeriod"/>
            </a:pPr>
            <a:r>
              <a:rPr lang="en-US" sz="1400" b="1" dirty="0" err="1" smtClean="0">
                <a:solidFill>
                  <a:srgbClr val="4D4D4D"/>
                </a:solidFill>
                <a:ea typeface="Times New Roman" pitchFamily="18" charset="0"/>
                <a:cs typeface="NewCenturySchlbk-Roman"/>
              </a:rPr>
              <a:t>Barataria</a:t>
            </a:r>
            <a:r>
              <a:rPr lang="en-US" sz="1400" b="1" dirty="0" smtClean="0">
                <a:solidFill>
                  <a:srgbClr val="4D4D4D"/>
                </a:solidFill>
                <a:ea typeface="Times New Roman" pitchFamily="18" charset="0"/>
                <a:cs typeface="NewCenturySchlbk-Roman"/>
              </a:rPr>
              <a:t> Basin Barrier Shoreline Restoration at </a:t>
            </a:r>
            <a:r>
              <a:rPr lang="en-US" sz="1400" b="1" dirty="0">
                <a:solidFill>
                  <a:srgbClr val="4D4D4D"/>
                </a:solidFill>
                <a:ea typeface="Times New Roman" pitchFamily="18" charset="0"/>
                <a:cs typeface="NewCenturySchlbk-Roman"/>
              </a:rPr>
              <a:t>a total cost of  </a:t>
            </a:r>
            <a:r>
              <a:rPr lang="en-US" sz="1400" b="1" dirty="0" smtClean="0">
                <a:solidFill>
                  <a:srgbClr val="4D4D4D"/>
                </a:solidFill>
                <a:ea typeface="Times New Roman" pitchFamily="18" charset="0"/>
                <a:cs typeface="NewCenturySchlbk-Roman"/>
              </a:rPr>
              <a:t>$242,600,000</a:t>
            </a:r>
            <a:r>
              <a:rPr lang="en-US" sz="1400" b="1" dirty="0">
                <a:solidFill>
                  <a:srgbClr val="4D4D4D"/>
                </a:solidFill>
                <a:ea typeface="Times New Roman" pitchFamily="18" charset="0"/>
                <a:cs typeface="NewCenturySchlbk-Roman"/>
              </a:rPr>
              <a:t>.</a:t>
            </a:r>
          </a:p>
          <a:p>
            <a:pPr marL="330200" indent="-330200" algn="l">
              <a:lnSpc>
                <a:spcPct val="80000"/>
              </a:lnSpc>
              <a:spcBef>
                <a:spcPct val="20000"/>
              </a:spcBef>
              <a:buFontTx/>
              <a:buAutoNum type="alphaUcPeriod"/>
            </a:pPr>
            <a:endParaRPr lang="en-US" sz="1400" b="1" dirty="0">
              <a:solidFill>
                <a:srgbClr val="4D4D4D"/>
              </a:solidFill>
              <a:ea typeface="Times New Roman" pitchFamily="18" charset="0"/>
              <a:cs typeface="NewCenturySchlbk-Roman"/>
            </a:endParaRPr>
          </a:p>
          <a:p>
            <a:pPr marL="330200" indent="-330200" algn="l">
              <a:lnSpc>
                <a:spcPct val="80000"/>
              </a:lnSpc>
              <a:spcBef>
                <a:spcPct val="20000"/>
              </a:spcBef>
              <a:buFontTx/>
              <a:buAutoNum type="alphaUcPeriod"/>
            </a:pPr>
            <a:r>
              <a:rPr lang="en-US" sz="1400" b="1" dirty="0" smtClean="0">
                <a:solidFill>
                  <a:srgbClr val="4D4D4D"/>
                </a:solidFill>
                <a:ea typeface="Times New Roman" pitchFamily="18" charset="0"/>
                <a:cs typeface="NewCenturySchlbk-Roman"/>
              </a:rPr>
              <a:t>Small Bayou Lafourche Reintroduction at </a:t>
            </a:r>
            <a:r>
              <a:rPr lang="en-US" sz="1400" b="1" dirty="0">
                <a:solidFill>
                  <a:srgbClr val="4D4D4D"/>
                </a:solidFill>
                <a:ea typeface="Times New Roman" pitchFamily="18" charset="0"/>
                <a:cs typeface="NewCenturySchlbk-Roman"/>
              </a:rPr>
              <a:t>a total cost of </a:t>
            </a:r>
            <a:r>
              <a:rPr lang="en-US" sz="1400" b="1" dirty="0" smtClean="0">
                <a:solidFill>
                  <a:srgbClr val="4D4D4D"/>
                </a:solidFill>
                <a:ea typeface="Times New Roman" pitchFamily="18" charset="0"/>
                <a:cs typeface="NewCenturySchlbk-Roman"/>
              </a:rPr>
              <a:t>$133,500,000</a:t>
            </a:r>
            <a:r>
              <a:rPr lang="en-US" sz="1400" b="1" dirty="0">
                <a:solidFill>
                  <a:srgbClr val="4D4D4D"/>
                </a:solidFill>
                <a:ea typeface="Times New Roman" pitchFamily="18" charset="0"/>
                <a:cs typeface="NewCenturySchlbk-Roman"/>
              </a:rPr>
              <a:t>.</a:t>
            </a:r>
          </a:p>
          <a:p>
            <a:pPr marL="330200" indent="-330200" algn="l">
              <a:lnSpc>
                <a:spcPct val="80000"/>
              </a:lnSpc>
              <a:spcBef>
                <a:spcPct val="20000"/>
              </a:spcBef>
              <a:buFontTx/>
              <a:buAutoNum type="alphaUcPeriod"/>
            </a:pPr>
            <a:endParaRPr lang="en-US" sz="1400" b="1" dirty="0">
              <a:solidFill>
                <a:srgbClr val="4D4D4D"/>
              </a:solidFill>
              <a:ea typeface="Times New Roman" pitchFamily="18" charset="0"/>
              <a:cs typeface="NewCenturySchlbk-Roman"/>
            </a:endParaRPr>
          </a:p>
          <a:p>
            <a:pPr marL="330200" indent="-330200" algn="l">
              <a:lnSpc>
                <a:spcPct val="80000"/>
              </a:lnSpc>
              <a:spcBef>
                <a:spcPct val="20000"/>
              </a:spcBef>
              <a:buFontTx/>
              <a:buAutoNum type="alphaUcPeriod"/>
            </a:pPr>
            <a:r>
              <a:rPr lang="en-US" sz="1800" b="1" dirty="0">
                <a:solidFill>
                  <a:srgbClr val="CC0000"/>
                </a:solidFill>
                <a:ea typeface="Times New Roman" pitchFamily="18" charset="0"/>
                <a:cs typeface="NewCenturySchlbk-Roman"/>
              </a:rPr>
              <a:t>Medium Diversion at </a:t>
            </a:r>
            <a:r>
              <a:rPr lang="en-US" sz="1800" b="1" dirty="0" smtClean="0">
                <a:solidFill>
                  <a:srgbClr val="CC0000"/>
                </a:solidFill>
                <a:ea typeface="Times New Roman" pitchFamily="18" charset="0"/>
                <a:cs typeface="NewCenturySchlbk-Roman"/>
              </a:rPr>
              <a:t>Myrtle Grove with Dedicated Dredging at </a:t>
            </a:r>
            <a:r>
              <a:rPr lang="en-US" sz="1800" b="1" dirty="0">
                <a:solidFill>
                  <a:srgbClr val="CC0000"/>
                </a:solidFill>
                <a:ea typeface="Times New Roman" pitchFamily="18" charset="0"/>
                <a:cs typeface="NewCenturySchlbk-Roman"/>
              </a:rPr>
              <a:t>a total cost of </a:t>
            </a:r>
            <a:r>
              <a:rPr lang="en-US" sz="1800" b="1" dirty="0" smtClean="0">
                <a:solidFill>
                  <a:srgbClr val="CC0000"/>
                </a:solidFill>
                <a:ea typeface="Times New Roman" pitchFamily="18" charset="0"/>
                <a:cs typeface="NewCenturySchlbk-Roman"/>
              </a:rPr>
              <a:t>$278,300,000.</a:t>
            </a:r>
          </a:p>
          <a:p>
            <a:pPr marL="330200" indent="-330200" algn="l">
              <a:lnSpc>
                <a:spcPct val="80000"/>
              </a:lnSpc>
              <a:spcBef>
                <a:spcPct val="20000"/>
              </a:spcBef>
              <a:buFontTx/>
              <a:buAutoNum type="alphaUcPeriod"/>
            </a:pPr>
            <a:endParaRPr lang="en-US" sz="1800" b="1" dirty="0" smtClean="0">
              <a:solidFill>
                <a:srgbClr val="CC0000"/>
              </a:solidFill>
              <a:ea typeface="Times New Roman" pitchFamily="18" charset="0"/>
              <a:cs typeface="NewCenturySchlbk-Roman"/>
            </a:endParaRPr>
          </a:p>
          <a:p>
            <a:r>
              <a:rPr lang="en-US" sz="1600" dirty="0" smtClean="0"/>
              <a:t>Before the Secretary may begin construction of any project under this subsection, the Secretary shall submit a report documenting any modifications to the project, including cost changes, to the Committee on Transportation and Infrastructure of the House of Representatives and the Committee on Environment and Public Works of the Senate</a:t>
            </a:r>
            <a:endParaRPr lang="en-US" sz="1600" b="1" dirty="0" smtClean="0">
              <a:solidFill>
                <a:srgbClr val="CC0000"/>
              </a:solidFill>
              <a:ea typeface="Times New Roman" pitchFamily="18" charset="0"/>
              <a:cs typeface="NewCenturySchlbk-Roman"/>
            </a:endParaRPr>
          </a:p>
          <a:p>
            <a:pPr marL="330200" indent="-330200" algn="l">
              <a:lnSpc>
                <a:spcPct val="80000"/>
              </a:lnSpc>
              <a:spcBef>
                <a:spcPct val="20000"/>
              </a:spcBef>
            </a:pPr>
            <a:endParaRPr lang="en-US" sz="1800" b="1" dirty="0" smtClean="0">
              <a:solidFill>
                <a:srgbClr val="CC0000"/>
              </a:solidFill>
              <a:ea typeface="Times New Roman" pitchFamily="18" charset="0"/>
              <a:cs typeface="NewCenturySchlbk-Roman"/>
            </a:endParaRPr>
          </a:p>
          <a:p>
            <a:pPr marL="330200" indent="-330200" algn="l">
              <a:lnSpc>
                <a:spcPct val="80000"/>
              </a:lnSpc>
              <a:spcBef>
                <a:spcPct val="20000"/>
              </a:spcBef>
            </a:pPr>
            <a:endParaRPr lang="en-US" sz="1800" b="1" dirty="0" smtClean="0">
              <a:solidFill>
                <a:srgbClr val="CC0000"/>
              </a:solidFill>
              <a:ea typeface="Times New Roman" pitchFamily="18" charset="0"/>
              <a:cs typeface="NewCenturySchlbk-Roman"/>
            </a:endParaRPr>
          </a:p>
          <a:p>
            <a:pPr marL="330200" indent="-330200" algn="l">
              <a:lnSpc>
                <a:spcPct val="80000"/>
              </a:lnSpc>
              <a:spcBef>
                <a:spcPct val="20000"/>
              </a:spcBef>
            </a:pPr>
            <a:r>
              <a:rPr lang="en-US" sz="1800" b="1" dirty="0" smtClean="0">
                <a:solidFill>
                  <a:srgbClr val="CC0000"/>
                </a:solidFill>
                <a:ea typeface="Times New Roman" pitchFamily="18" charset="0"/>
                <a:cs typeface="NewCenturySchlbk-Roman"/>
              </a:rPr>
              <a:t>	</a:t>
            </a:r>
          </a:p>
          <a:p>
            <a:pPr marL="330200" indent="-330200" algn="l">
              <a:lnSpc>
                <a:spcPct val="80000"/>
              </a:lnSpc>
              <a:spcBef>
                <a:spcPct val="20000"/>
              </a:spcBef>
            </a:pPr>
            <a:endParaRPr lang="en-US" sz="1800" b="1" dirty="0" smtClean="0">
              <a:solidFill>
                <a:srgbClr val="CC0000"/>
              </a:solidFill>
              <a:ea typeface="Times New Roman" pitchFamily="18" charset="0"/>
              <a:cs typeface="NewCenturySchlbk-Roman"/>
            </a:endParaRPr>
          </a:p>
          <a:p>
            <a:pPr marL="330200" indent="-330200" algn="l">
              <a:lnSpc>
                <a:spcPct val="80000"/>
              </a:lnSpc>
              <a:spcBef>
                <a:spcPct val="20000"/>
              </a:spcBef>
            </a:pPr>
            <a:endParaRPr lang="en-US" sz="1800" b="1" dirty="0" smtClean="0">
              <a:solidFill>
                <a:srgbClr val="CC0000"/>
              </a:solidFill>
              <a:ea typeface="Times New Roman" pitchFamily="18" charset="0"/>
              <a:cs typeface="NewCenturySchlbk-Roman"/>
            </a:endParaRPr>
          </a:p>
          <a:p>
            <a:pPr marL="330200" indent="-330200" algn="l">
              <a:lnSpc>
                <a:spcPct val="80000"/>
              </a:lnSpc>
              <a:spcBef>
                <a:spcPct val="20000"/>
              </a:spcBef>
            </a:pPr>
            <a:endParaRPr lang="en-US" sz="1800" b="1" dirty="0" smtClean="0">
              <a:solidFill>
                <a:srgbClr val="CC0000"/>
              </a:solidFill>
              <a:ea typeface="Times New Roman" pitchFamily="18" charset="0"/>
              <a:cs typeface="NewCenturySchlbk-Roman"/>
            </a:endParaRPr>
          </a:p>
          <a:p>
            <a:pPr marL="330200" indent="-330200" algn="l">
              <a:lnSpc>
                <a:spcPct val="80000"/>
              </a:lnSpc>
              <a:spcBef>
                <a:spcPct val="20000"/>
              </a:spcBef>
            </a:pPr>
            <a:endParaRPr lang="en-US" sz="1800" b="1" dirty="0">
              <a:solidFill>
                <a:srgbClr val="CC0000"/>
              </a:solidFill>
              <a:ea typeface="Times New Roman" pitchFamily="18" charset="0"/>
              <a:cs typeface="NewCenturySchlbk-Roman"/>
            </a:endParaRPr>
          </a:p>
        </p:txBody>
      </p:sp>
      <p:sp>
        <p:nvSpPr>
          <p:cNvPr id="8" name="Title 1"/>
          <p:cNvSpPr>
            <a:spLocks noGrp="1"/>
          </p:cNvSpPr>
          <p:nvPr>
            <p:ph type="title" idx="4294967295"/>
          </p:nvPr>
        </p:nvSpPr>
        <p:spPr>
          <a:xfrm>
            <a:off x="0" y="0"/>
            <a:ext cx="9144000" cy="1066800"/>
          </a:xfrm>
        </p:spPr>
        <p:txBody>
          <a:bodyPr/>
          <a:lstStyle/>
          <a:p>
            <a:pPr>
              <a:defRPr/>
            </a:pPr>
            <a:r>
              <a:rPr lang="en-US" sz="4000" b="1" i="1" dirty="0" smtClean="0">
                <a:solidFill>
                  <a:srgbClr val="008000"/>
                </a:solidFill>
                <a:effectLst>
                  <a:outerShdw blurRad="38100" dist="38100" dir="2700000" algn="tl">
                    <a:srgbClr val="C0C0C0"/>
                  </a:outerShdw>
                </a:effectLst>
              </a:rPr>
              <a:t>Study Authority</a:t>
            </a:r>
          </a:p>
        </p:txBody>
      </p:sp>
      <p:sp>
        <p:nvSpPr>
          <p:cNvPr id="5" name="Slide Number Placeholder 4"/>
          <p:cNvSpPr>
            <a:spLocks noGrp="1"/>
          </p:cNvSpPr>
          <p:nvPr>
            <p:ph type="sldNum" sz="quarter" idx="10"/>
          </p:nvPr>
        </p:nvSpPr>
        <p:spPr/>
        <p:txBody>
          <a:bodyPr/>
          <a:lstStyle/>
          <a:p>
            <a:pPr>
              <a:defRPr/>
            </a:pPr>
            <a:fld id="{8976C63E-BEB1-48B2-B00A-B99B36EE1F2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0" y="0"/>
            <a:ext cx="9144000" cy="990600"/>
          </a:xfrm>
        </p:spPr>
        <p:txBody>
          <a:bodyPr/>
          <a:lstStyle/>
          <a:p>
            <a:pPr>
              <a:defRPr/>
            </a:pPr>
            <a:r>
              <a:rPr lang="en-US" sz="4000" b="1" i="1" dirty="0" smtClean="0">
                <a:solidFill>
                  <a:srgbClr val="008000"/>
                </a:solidFill>
                <a:effectLst>
                  <a:outerShdw blurRad="38100" dist="38100" dir="2700000" algn="tl">
                    <a:srgbClr val="C0C0C0"/>
                  </a:outerShdw>
                </a:effectLst>
              </a:rPr>
              <a:t>LCA Critical Needs</a:t>
            </a:r>
          </a:p>
        </p:txBody>
      </p:sp>
      <p:sp>
        <p:nvSpPr>
          <p:cNvPr id="5" name="Slide Number Placeholder 4"/>
          <p:cNvSpPr>
            <a:spLocks noGrp="1"/>
          </p:cNvSpPr>
          <p:nvPr>
            <p:ph type="sldNum" sz="quarter" idx="10"/>
          </p:nvPr>
        </p:nvSpPr>
        <p:spPr/>
        <p:txBody>
          <a:bodyPr/>
          <a:lstStyle/>
          <a:p>
            <a:pPr>
              <a:defRPr/>
            </a:pPr>
            <a:fld id="{8976C63E-BEB1-48B2-B00A-B99B36EE1F28}" type="slidenum">
              <a:rPr lang="en-US" smtClean="0"/>
              <a:pPr>
                <a:defRPr/>
              </a:pPr>
              <a:t>3</a:t>
            </a:fld>
            <a:endParaRPr lang="en-US"/>
          </a:p>
        </p:txBody>
      </p:sp>
      <p:sp>
        <p:nvSpPr>
          <p:cNvPr id="6" name="Rectangle 3"/>
          <p:cNvSpPr txBox="1">
            <a:spLocks noChangeArrowheads="1"/>
          </p:cNvSpPr>
          <p:nvPr/>
        </p:nvSpPr>
        <p:spPr bwMode="auto">
          <a:xfrm>
            <a:off x="1066800" y="990600"/>
            <a:ext cx="784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1" indent="-457200" algn="l" defTabSz="914400" rtl="0" eaLnBrk="0" fontAlgn="base" latinLnBrk="0" hangingPunct="0">
              <a:lnSpc>
                <a:spcPct val="100000"/>
              </a:lnSpc>
              <a:spcBef>
                <a:spcPct val="20000"/>
              </a:spcBef>
              <a:spcAft>
                <a:spcPct val="0"/>
              </a:spcAft>
              <a:buClrTx/>
              <a:buSzPct val="75000"/>
              <a:tabLst/>
              <a:defRPr/>
            </a:pPr>
            <a:endParaRPr kumimoji="0" lang="en-US" sz="18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Pct val="75000"/>
              <a:buFont typeface="Arial" charset="0"/>
              <a:buChar char="►"/>
              <a:tabLst/>
              <a:defRPr/>
            </a:pPr>
            <a:endParaRPr kumimoji="0" 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2400" b="0" i="0" u="none" strike="noStrike" kern="0" cap="none" spc="0" normalizeH="0" baseline="0" noProof="0" dirty="0">
              <a:ln>
                <a:noFill/>
              </a:ln>
              <a:solidFill>
                <a:schemeClr val="tx1"/>
              </a:solidFill>
              <a:effectLst/>
              <a:uLnTx/>
              <a:uFillTx/>
              <a:latin typeface="Arial" pitchFamily="34" charset="0"/>
              <a:ea typeface="+mn-ea"/>
              <a:cs typeface="+mn-cs"/>
            </a:endParaRPr>
          </a:p>
        </p:txBody>
      </p:sp>
      <p:sp>
        <p:nvSpPr>
          <p:cNvPr id="7" name="Content Placeholder 6"/>
          <p:cNvSpPr>
            <a:spLocks noGrp="1"/>
          </p:cNvSpPr>
          <p:nvPr>
            <p:ph idx="1"/>
          </p:nvPr>
        </p:nvSpPr>
        <p:spPr>
          <a:xfrm>
            <a:off x="1143000" y="990600"/>
            <a:ext cx="7772400" cy="4724400"/>
          </a:xfrm>
        </p:spPr>
        <p:txBody>
          <a:bodyPr/>
          <a:lstStyle/>
          <a:p>
            <a:r>
              <a:rPr lang="en-US" sz="2400" dirty="0" smtClean="0"/>
              <a:t>Prevent future land loss where predicted to occur</a:t>
            </a:r>
          </a:p>
          <a:p>
            <a:endParaRPr lang="en-US" sz="800" dirty="0" smtClean="0"/>
          </a:p>
          <a:p>
            <a:r>
              <a:rPr lang="en-US" sz="2400" dirty="0" smtClean="0"/>
              <a:t>Restore fundamentally impaired or mimic deltaic processes through river reintroduction</a:t>
            </a:r>
          </a:p>
          <a:p>
            <a:endParaRPr lang="en-US" sz="800" dirty="0" smtClean="0"/>
          </a:p>
          <a:p>
            <a:r>
              <a:rPr lang="en-US" sz="2400" dirty="0" smtClean="0"/>
              <a:t>Restore or preserve endangered critical geomorphic structures</a:t>
            </a:r>
          </a:p>
          <a:p>
            <a:endParaRPr lang="en-US" sz="800" dirty="0" smtClean="0"/>
          </a:p>
          <a:p>
            <a:r>
              <a:rPr lang="en-US" sz="2400" dirty="0" smtClean="0"/>
              <a:t>Protect vital local, regional, and national socio-economic resources</a:t>
            </a:r>
            <a:endParaRPr lang="en-US" sz="1800" dirty="0" smtClean="0"/>
          </a:p>
          <a:p>
            <a:endParaRPr lang="en-US" sz="2200" dirty="0" smtClean="0"/>
          </a:p>
          <a:p>
            <a:endParaRPr lang="en-US" sz="2000" dirty="0" smtClean="0"/>
          </a:p>
          <a:p>
            <a:endParaRPr lang="en-US" sz="2000" dirty="0" smtClean="0"/>
          </a:p>
          <a:p>
            <a:endParaRPr lang="en-US" sz="2000" dirty="0" smtClean="0"/>
          </a:p>
          <a:p>
            <a:endParaRPr lang="en-US" sz="2000" dirty="0" smtClean="0"/>
          </a:p>
        </p:txBody>
      </p:sp>
    </p:spTree>
    <p:extLst>
      <p:ext uri="{BB962C8B-B14F-4D97-AF65-F5344CB8AC3E}">
        <p14:creationId xmlns="" xmlns:p14="http://schemas.microsoft.com/office/powerpoint/2010/main" val="3325229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0" y="0"/>
            <a:ext cx="9144000" cy="990600"/>
          </a:xfrm>
        </p:spPr>
        <p:txBody>
          <a:bodyPr/>
          <a:lstStyle/>
          <a:p>
            <a:pPr>
              <a:defRPr/>
            </a:pPr>
            <a:r>
              <a:rPr lang="en-US" sz="4000" b="1" i="1" dirty="0" smtClean="0">
                <a:solidFill>
                  <a:srgbClr val="008000"/>
                </a:solidFill>
                <a:effectLst>
                  <a:outerShdw blurRad="38100" dist="38100" dir="2700000" algn="tl">
                    <a:srgbClr val="C0C0C0"/>
                  </a:outerShdw>
                </a:effectLst>
              </a:rPr>
              <a:t>Overview</a:t>
            </a:r>
          </a:p>
        </p:txBody>
      </p:sp>
      <p:sp>
        <p:nvSpPr>
          <p:cNvPr id="6" name="Rectangle 3"/>
          <p:cNvSpPr txBox="1">
            <a:spLocks noChangeArrowheads="1"/>
          </p:cNvSpPr>
          <p:nvPr/>
        </p:nvSpPr>
        <p:spPr bwMode="auto">
          <a:xfrm>
            <a:off x="1066800" y="914400"/>
            <a:ext cx="7924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smtClean="0"/>
              <a:t>The feasibility study has an overarching goal to “</a:t>
            </a:r>
            <a:r>
              <a:rPr lang="en-US" sz="2000" i="1" dirty="0" smtClean="0"/>
              <a:t>Use river resources (in a combination of diversion and dedicated dredging) to increase Area 1 wetlands quantity and quality</a:t>
            </a:r>
            <a:r>
              <a:rPr lang="en-US" sz="2000" dirty="0" smtClean="0">
                <a:ea typeface="Calibri"/>
                <a:cs typeface="Times New Roman"/>
              </a:rPr>
              <a:t>”.</a:t>
            </a:r>
          </a:p>
          <a:p>
            <a:endParaRPr lang="en-US" sz="2000" dirty="0" smtClean="0">
              <a:ea typeface="Calibri"/>
              <a:cs typeface="Times New Roman"/>
            </a:endParaRPr>
          </a:p>
          <a:p>
            <a:r>
              <a:rPr lang="en-US" sz="2000" dirty="0" smtClean="0">
                <a:ea typeface="Calibri"/>
                <a:cs typeface="Times New Roman"/>
              </a:rPr>
              <a:t>From this goal, study specific objectives were developed:</a:t>
            </a:r>
          </a:p>
          <a:p>
            <a:endParaRPr lang="en-US" sz="2000" dirty="0" smtClean="0">
              <a:ea typeface="Calibri"/>
              <a:cs typeface="Times New Roman"/>
            </a:endParaRPr>
          </a:p>
          <a:p>
            <a:pPr lvl="0"/>
            <a:r>
              <a:rPr lang="en-US" sz="2000" dirty="0" smtClean="0">
                <a:ea typeface="Calibri"/>
                <a:cs typeface="Times New Roman"/>
              </a:rPr>
              <a:t>1. 	</a:t>
            </a:r>
            <a:r>
              <a:rPr lang="en-US" sz="2000" dirty="0" smtClean="0"/>
              <a:t>Establish geomorphic connection from the river to the 	estuary to introduce sediments to build and sustain Area 1 	wetlands.</a:t>
            </a:r>
          </a:p>
          <a:p>
            <a:pPr lvl="0"/>
            <a:endParaRPr lang="en-US" sz="2000" dirty="0" smtClean="0"/>
          </a:p>
          <a:p>
            <a:pPr lvl="0"/>
            <a:r>
              <a:rPr lang="en-US" sz="2000" dirty="0" smtClean="0"/>
              <a:t>2. 	Deposit and retain </a:t>
            </a:r>
            <a:r>
              <a:rPr lang="en-US" sz="2000" dirty="0" err="1" smtClean="0"/>
              <a:t>riverine</a:t>
            </a:r>
            <a:r>
              <a:rPr lang="en-US" sz="2000" dirty="0" smtClean="0"/>
              <a:t> resources to maintain 33,880 	marsh acres in Area 1 over the 50-year period of analysis</a:t>
            </a:r>
            <a:r>
              <a:rPr lang="en-US" sz="2000" i="1" dirty="0" smtClean="0"/>
              <a:t>. </a:t>
            </a:r>
            <a:endParaRPr lang="en-US" sz="2000" dirty="0" smtClean="0"/>
          </a:p>
          <a:p>
            <a:endParaRPr lang="en-US" sz="1400" dirty="0" smtClean="0">
              <a:ea typeface="Calibri"/>
              <a:cs typeface="Times New Roman"/>
            </a:endParaRPr>
          </a:p>
          <a:p>
            <a:pPr marR="0" lvl="0" algn="l" defTabSz="914400" rtl="0" eaLnBrk="0" fontAlgn="base" latinLnBrk="0" hangingPunct="0">
              <a:lnSpc>
                <a:spcPct val="100000"/>
              </a:lnSpc>
              <a:spcBef>
                <a:spcPct val="20000"/>
              </a:spcBef>
              <a:spcAft>
                <a:spcPct val="0"/>
              </a:spcAft>
              <a:buClrTx/>
              <a:buSzTx/>
              <a:tabLst/>
              <a:defRPr/>
            </a:pPr>
            <a:r>
              <a:rPr lang="en-US" sz="2000" kern="0" baseline="0" dirty="0" smtClean="0">
                <a:cs typeface="+mn-cs"/>
              </a:rPr>
              <a:t>Alternatives have been developed that seek to support the study goal and accomplish</a:t>
            </a:r>
            <a:r>
              <a:rPr lang="en-US" sz="2000" kern="0" dirty="0" smtClean="0">
                <a:cs typeface="+mn-cs"/>
              </a:rPr>
              <a:t> the study objectives.</a:t>
            </a:r>
            <a:endParaRPr lang="en-US" sz="2000" kern="0" baseline="0" dirty="0" smtClean="0">
              <a:cs typeface="+mn-cs"/>
            </a:endParaRPr>
          </a:p>
          <a:p>
            <a:pPr marR="0" lvl="0" algn="l" defTabSz="914400" rtl="0" eaLnBrk="0" fontAlgn="base" latinLnBrk="0" hangingPunct="0">
              <a:lnSpc>
                <a:spcPct val="100000"/>
              </a:lnSpc>
              <a:spcBef>
                <a:spcPct val="20000"/>
              </a:spcBef>
              <a:spcAft>
                <a:spcPct val="0"/>
              </a:spcAft>
              <a:buClrTx/>
              <a:buSzTx/>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976C63E-BEB1-48B2-B00A-B99B36EE1F28}" type="slidenum">
              <a:rPr lang="en-US" smtClean="0"/>
              <a:pPr>
                <a:defRPr/>
              </a:pPr>
              <a:t>5</a:t>
            </a:fld>
            <a:endParaRPr lang="en-US"/>
          </a:p>
        </p:txBody>
      </p:sp>
      <p:pic>
        <p:nvPicPr>
          <p:cNvPr id="6" name="Picture 5" descr="Myrtle-Grove_Project-and-Study-Area"/>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5763457" y="1524000"/>
            <a:ext cx="865943" cy="276999"/>
          </a:xfrm>
          <a:prstGeom prst="rect">
            <a:avLst/>
          </a:prstGeom>
          <a:noFill/>
        </p:spPr>
        <p:txBody>
          <a:bodyPr wrap="none" rtlCol="0">
            <a:spAutoFit/>
          </a:bodyPr>
          <a:lstStyle/>
          <a:p>
            <a:r>
              <a:rPr lang="en-US" sz="1200" b="1" dirty="0" smtClean="0">
                <a:solidFill>
                  <a:schemeClr val="bg1"/>
                </a:solidFill>
              </a:rPr>
              <a:t>Preferred</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76C63E-BEB1-48B2-B00A-B99B36EE1F28}" type="slidenum">
              <a:rPr lang="en-US" smtClean="0"/>
              <a:pPr>
                <a:defRPr/>
              </a:pPr>
              <a:t>6</a:t>
            </a:fld>
            <a:endParaRPr lang="en-US"/>
          </a:p>
        </p:txBody>
      </p:sp>
      <p:sp>
        <p:nvSpPr>
          <p:cNvPr id="5" name="Title 1"/>
          <p:cNvSpPr>
            <a:spLocks noGrp="1"/>
          </p:cNvSpPr>
          <p:nvPr>
            <p:ph type="title" idx="4294967295"/>
          </p:nvPr>
        </p:nvSpPr>
        <p:spPr>
          <a:xfrm>
            <a:off x="0" y="0"/>
            <a:ext cx="9144000" cy="990600"/>
          </a:xfrm>
        </p:spPr>
        <p:txBody>
          <a:bodyPr/>
          <a:lstStyle/>
          <a:p>
            <a:pPr>
              <a:defRPr/>
            </a:pPr>
            <a:r>
              <a:rPr lang="en-US" sz="4000" b="1" i="1" dirty="0" smtClean="0">
                <a:solidFill>
                  <a:srgbClr val="008000"/>
                </a:solidFill>
                <a:effectLst>
                  <a:outerShdw blurRad="38100" dist="38100" dir="2700000" algn="tl">
                    <a:srgbClr val="C0C0C0"/>
                  </a:outerShdw>
                </a:effectLst>
              </a:rPr>
              <a:t>Initial Array of Alternatives</a:t>
            </a:r>
          </a:p>
        </p:txBody>
      </p:sp>
      <p:sp>
        <p:nvSpPr>
          <p:cNvPr id="6" name="Rectangle 3"/>
          <p:cNvSpPr txBox="1">
            <a:spLocks noChangeArrowheads="1"/>
          </p:cNvSpPr>
          <p:nvPr/>
        </p:nvSpPr>
        <p:spPr bwMode="auto">
          <a:xfrm>
            <a:off x="1066800" y="914400"/>
            <a:ext cx="7924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smtClean="0"/>
              <a:t>Alternatives were developed in concert with project objectives and to address problems in the study area. They represent different combinations of diversion structure size, flow regime, and marsh creation scale. Each alternative was evaluated for benefits (marsh acres) and preliminary costs.</a:t>
            </a:r>
          </a:p>
          <a:p>
            <a:endParaRPr lang="en-US" sz="2000" dirty="0" smtClean="0"/>
          </a:p>
          <a:p>
            <a:pPr lvl="1">
              <a:buFont typeface="Arial" pitchFamily="34" charset="0"/>
              <a:buChar char="•"/>
            </a:pPr>
            <a:r>
              <a:rPr lang="en-US" sz="2000" dirty="0" smtClean="0"/>
              <a:t> Alternatives represent:</a:t>
            </a:r>
          </a:p>
          <a:p>
            <a:pPr lvl="2">
              <a:buFont typeface="Courier New" pitchFamily="49" charset="0"/>
              <a:buChar char="o"/>
            </a:pPr>
            <a:r>
              <a:rPr lang="en-US" sz="2000" dirty="0" smtClean="0"/>
              <a:t> Small to large diversion sizes</a:t>
            </a:r>
          </a:p>
          <a:p>
            <a:pPr lvl="2">
              <a:buFont typeface="Courier New" pitchFamily="49" charset="0"/>
              <a:buChar char="o"/>
            </a:pPr>
            <a:r>
              <a:rPr lang="en-US" sz="2000" dirty="0" smtClean="0"/>
              <a:t> Restrained to aggressive flow regimes</a:t>
            </a:r>
          </a:p>
          <a:p>
            <a:pPr lvl="3">
              <a:buFont typeface="Courier New" pitchFamily="49" charset="0"/>
              <a:buChar char="o"/>
            </a:pPr>
            <a:r>
              <a:rPr lang="en-US" sz="2000" dirty="0" smtClean="0"/>
              <a:t> Calendar based</a:t>
            </a:r>
          </a:p>
          <a:p>
            <a:pPr lvl="3">
              <a:buFont typeface="Courier New" pitchFamily="49" charset="0"/>
              <a:buChar char="o"/>
            </a:pPr>
            <a:r>
              <a:rPr lang="en-US" sz="2000" dirty="0" smtClean="0"/>
              <a:t> Sediment thresholds</a:t>
            </a:r>
          </a:p>
          <a:p>
            <a:pPr lvl="2">
              <a:buFont typeface="Courier New" pitchFamily="49" charset="0"/>
              <a:buChar char="o"/>
            </a:pPr>
            <a:r>
              <a:rPr lang="en-US" sz="2000" dirty="0" smtClean="0"/>
              <a:t> Scales of marsh creation over time</a:t>
            </a:r>
          </a:p>
          <a:p>
            <a:pPr lvl="1">
              <a:buFont typeface="Arial" pitchFamily="34" charset="0"/>
              <a:buChar char="•"/>
            </a:pPr>
            <a:endParaRPr lang="en-US" sz="2000" dirty="0" smtClean="0"/>
          </a:p>
          <a:p>
            <a:pPr lvl="1">
              <a:buFont typeface="Arial" pitchFamily="34" charset="0"/>
              <a:buChar char="•"/>
            </a:pPr>
            <a:r>
              <a:rPr lang="en-US" sz="2000" dirty="0" smtClean="0"/>
              <a:t> 60 alternatives met both objectives</a:t>
            </a:r>
          </a:p>
          <a:p>
            <a:pPr lvl="1">
              <a:buFont typeface="Arial" pitchFamily="34" charset="0"/>
              <a:buChar char="•"/>
            </a:pPr>
            <a:endParaRPr lang="en-US" sz="2000" dirty="0" smtClean="0"/>
          </a:p>
          <a:p>
            <a:pPr lvl="1">
              <a:buFont typeface="Arial" pitchFamily="34" charset="0"/>
              <a:buChar char="•"/>
            </a:pPr>
            <a:r>
              <a:rPr lang="en-US" sz="2000" dirty="0" smtClean="0"/>
              <a:t> We are carrying through the 2004 Recommendation</a:t>
            </a:r>
          </a:p>
          <a:p>
            <a:endParaRPr lang="en-US" sz="2000" dirty="0" smtClean="0"/>
          </a:p>
          <a:p>
            <a:endParaRPr lang="en-US" sz="2000" kern="0" baseline="0" dirty="0" smtClean="0">
              <a:cs typeface="+mn-cs"/>
            </a:endParaRPr>
          </a:p>
          <a:p>
            <a:endParaRPr lang="en-US" sz="2000" kern="0" baseline="0" dirty="0" smtClean="0">
              <a:cs typeface="+mn-cs"/>
            </a:endParaRPr>
          </a:p>
          <a:p>
            <a:pPr marR="0" lvl="0" algn="l" defTabSz="914400" rtl="0" eaLnBrk="0" fontAlgn="base" latinLnBrk="0" hangingPunct="0">
              <a:lnSpc>
                <a:spcPct val="100000"/>
              </a:lnSpc>
              <a:spcBef>
                <a:spcPct val="20000"/>
              </a:spcBef>
              <a:spcAft>
                <a:spcPct val="0"/>
              </a:spcAft>
              <a:buClrTx/>
              <a:buSzTx/>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Wingdings" pitchFamily="2" charset="2"/>
              <a:buChar char="§"/>
              <a:tabLst/>
              <a:defRPr/>
            </a:pPr>
            <a:endParaRPr kumimoji="0" lang="en-US" sz="1400" b="0" i="0" u="none" strike="noStrike" kern="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76C63E-BEB1-48B2-B00A-B99B36EE1F28}" type="slidenum">
              <a:rPr lang="en-US" smtClean="0"/>
              <a:pPr>
                <a:defRPr/>
              </a:pPr>
              <a:t>7</a:t>
            </a:fld>
            <a:endParaRPr lang="en-US"/>
          </a:p>
        </p:txBody>
      </p:sp>
      <p:graphicFrame>
        <p:nvGraphicFramePr>
          <p:cNvPr id="5" name="Table 4"/>
          <p:cNvGraphicFramePr>
            <a:graphicFrameLocks noGrp="1"/>
          </p:cNvGraphicFramePr>
          <p:nvPr/>
        </p:nvGraphicFramePr>
        <p:xfrm>
          <a:off x="-3" y="838200"/>
          <a:ext cx="9144002" cy="6019807"/>
        </p:xfrm>
        <a:graphic>
          <a:graphicData uri="http://schemas.openxmlformats.org/drawingml/2006/table">
            <a:tbl>
              <a:tblPr/>
              <a:tblGrid>
                <a:gridCol w="726513"/>
                <a:gridCol w="726513"/>
                <a:gridCol w="832977"/>
                <a:gridCol w="917881"/>
                <a:gridCol w="987119"/>
                <a:gridCol w="990600"/>
                <a:gridCol w="990600"/>
                <a:gridCol w="990600"/>
                <a:gridCol w="990600"/>
                <a:gridCol w="990599"/>
              </a:tblGrid>
              <a:tr h="1915391">
                <a:tc rowSpan="9">
                  <a:txBody>
                    <a:bodyPr/>
                    <a:lstStyle/>
                    <a:p>
                      <a:pPr marL="0" marR="0" algn="ctr">
                        <a:lnSpc>
                          <a:spcPct val="115000"/>
                        </a:lnSpc>
                        <a:spcBef>
                          <a:spcPts val="0"/>
                        </a:spcBef>
                        <a:spcAft>
                          <a:spcPts val="0"/>
                        </a:spcAft>
                      </a:pPr>
                      <a:r>
                        <a:rPr lang="en-US" sz="1200" b="1" dirty="0">
                          <a:solidFill>
                            <a:srgbClr val="FFFFFF"/>
                          </a:solidFill>
                          <a:latin typeface="Times New Roman"/>
                          <a:ea typeface="Times New Roman"/>
                          <a:cs typeface="Times New Roman"/>
                        </a:rPr>
                        <a:t>Structure Design Capacity</a:t>
                      </a:r>
                      <a:endParaRPr lang="en-US" sz="1200" dirty="0">
                        <a:latin typeface="Calibri"/>
                        <a:ea typeface="Times New Roman"/>
                        <a:cs typeface="Times New Roman"/>
                      </a:endParaRPr>
                    </a:p>
                    <a:p>
                      <a:pPr marL="0" marR="0" algn="ctr">
                        <a:lnSpc>
                          <a:spcPct val="115000"/>
                        </a:lnSpc>
                        <a:spcBef>
                          <a:spcPts val="0"/>
                        </a:spcBef>
                        <a:spcAft>
                          <a:spcPts val="0"/>
                        </a:spcAft>
                      </a:pPr>
                      <a:r>
                        <a:rPr lang="en-US" sz="1200" b="1" dirty="0">
                          <a:solidFill>
                            <a:srgbClr val="FFFFFF"/>
                          </a:solidFill>
                          <a:latin typeface="Times New Roman"/>
                          <a:ea typeface="Times New Roman"/>
                          <a:cs typeface="Times New Roman"/>
                        </a:rPr>
                        <a:t>(When River is at 1M </a:t>
                      </a:r>
                      <a:r>
                        <a:rPr lang="en-US" sz="1200" b="1" dirty="0" err="1">
                          <a:solidFill>
                            <a:srgbClr val="FFFFFF"/>
                          </a:solidFill>
                          <a:latin typeface="Times New Roman"/>
                          <a:ea typeface="Times New Roman"/>
                          <a:cs typeface="Times New Roman"/>
                        </a:rPr>
                        <a:t>cfs</a:t>
                      </a:r>
                      <a:r>
                        <a:rPr lang="en-US" sz="1200" b="1" dirty="0">
                          <a:solidFill>
                            <a:srgbClr val="FFFFFF"/>
                          </a:solidFill>
                          <a:latin typeface="Times New Roman"/>
                          <a:ea typeface="Times New Roman"/>
                          <a:cs typeface="Times New Roman"/>
                        </a:rPr>
                        <a:t>)</a:t>
                      </a:r>
                      <a:endParaRPr lang="en-US" sz="1200" dirty="0">
                        <a:latin typeface="Calibri"/>
                        <a:ea typeface="Times New Roman"/>
                        <a:cs typeface="Times New Roman"/>
                      </a:endParaRPr>
                    </a:p>
                  </a:txBody>
                  <a:tcPr marL="63106" marR="63106" marT="0" marB="0" vert="vert27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l">
                        <a:lnSpc>
                          <a:spcPct val="115000"/>
                        </a:lnSpc>
                        <a:spcBef>
                          <a:spcPts val="0"/>
                        </a:spcBef>
                        <a:spcAft>
                          <a:spcPts val="1000"/>
                        </a:spcAft>
                      </a:pPr>
                      <a:endParaRPr lang="en-US" sz="1200" dirty="0">
                        <a:latin typeface="Calibri"/>
                        <a:ea typeface="Times New Roman"/>
                        <a:cs typeface="Times New Roman"/>
                      </a:endParaRPr>
                    </a:p>
                    <a:p>
                      <a:pPr marL="0" marR="0" algn="ctr">
                        <a:lnSpc>
                          <a:spcPct val="115000"/>
                        </a:lnSpc>
                        <a:spcBef>
                          <a:spcPts val="0"/>
                        </a:spcBef>
                        <a:spcAft>
                          <a:spcPts val="1000"/>
                        </a:spcAft>
                      </a:pPr>
                      <a:r>
                        <a:rPr lang="en-US" sz="1200" b="1" dirty="0" err="1">
                          <a:solidFill>
                            <a:srgbClr val="FFFFFF"/>
                          </a:solidFill>
                          <a:latin typeface="Times New Roman"/>
                          <a:ea typeface="Times New Roman"/>
                          <a:cs typeface="Times New Roman"/>
                        </a:rPr>
                        <a:t>cfs</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Continuous Flow through Structure</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Dec – May </a:t>
                      </a:r>
                      <a:r>
                        <a:rPr lang="en-US" sz="1200" dirty="0" smtClean="0">
                          <a:solidFill>
                            <a:srgbClr val="FFFFFF"/>
                          </a:solidFill>
                          <a:latin typeface="Times New Roman"/>
                          <a:ea typeface="Times New Roman"/>
                          <a:cs typeface="Times New Roman"/>
                        </a:rPr>
                        <a:t>Hydrograph</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Dec – </a:t>
                      </a:r>
                      <a:r>
                        <a:rPr lang="en-US" sz="1200" dirty="0" smtClean="0">
                          <a:solidFill>
                            <a:srgbClr val="FFFFFF"/>
                          </a:solidFill>
                          <a:latin typeface="Times New Roman"/>
                          <a:ea typeface="Times New Roman"/>
                          <a:cs typeface="Times New Roman"/>
                        </a:rPr>
                        <a:t>Mar</a:t>
                      </a:r>
                    </a:p>
                    <a:p>
                      <a:pPr marL="0" marR="0" algn="ctr">
                        <a:lnSpc>
                          <a:spcPct val="115000"/>
                        </a:lnSpc>
                        <a:spcBef>
                          <a:spcPts val="300"/>
                        </a:spcBef>
                        <a:spcAft>
                          <a:spcPts val="300"/>
                        </a:spcAft>
                      </a:pPr>
                      <a:r>
                        <a:rPr lang="en-US" sz="1200" dirty="0" smtClean="0">
                          <a:solidFill>
                            <a:srgbClr val="FFFFFF"/>
                          </a:solidFill>
                          <a:latin typeface="Times New Roman"/>
                          <a:ea typeface="Times New Roman"/>
                          <a:cs typeface="Times New Roman"/>
                        </a:rPr>
                        <a:t>Hydrograph</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Top 33% Occurrence for Sediment</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Top 20% Occurrence for Sediment</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Top 10% Occurrence for Sediment</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Top 1% Occurrence for Sediment</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15000"/>
                        </a:lnSpc>
                        <a:spcBef>
                          <a:spcPts val="300"/>
                        </a:spcBef>
                        <a:spcAft>
                          <a:spcPts val="300"/>
                        </a:spcAft>
                      </a:pPr>
                      <a:r>
                        <a:rPr lang="en-US" sz="1200" dirty="0">
                          <a:solidFill>
                            <a:srgbClr val="FFFFFF"/>
                          </a:solidFill>
                          <a:latin typeface="Times New Roman"/>
                          <a:ea typeface="Times New Roman"/>
                          <a:cs typeface="Times New Roman"/>
                        </a:rPr>
                        <a:t>Top 37.5% Occurrence for Sediment</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5,000</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1A</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2A</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3A</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4A</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5A</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6A</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7A</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8A</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15,000</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1B</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2B</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3B</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4B</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5B</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6B</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7B</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8B</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30,000</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1C</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2C</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3C</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4C</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5C</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6C</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7C</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8C</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45,000</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1D</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2D</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3D</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4D</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5D</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6D</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7D</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8D</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60,000</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1E</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2E</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3E</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4E</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5E</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6E</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7E</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8E</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75,000</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1F</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2F</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3F</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4F</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5F</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6F</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7F</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8F</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100,000</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1G</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2G</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3G</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4G</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5G</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6G</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7G</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8G</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513052">
                <a:tc vMerge="1">
                  <a:txBody>
                    <a:bodyPr/>
                    <a:lstStyle/>
                    <a:p>
                      <a:endParaRPr lang="en-US"/>
                    </a:p>
                  </a:txBody>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125,000 </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1H</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2H</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3H</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4H</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5H</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a:latin typeface="Times New Roman"/>
                          <a:ea typeface="Times New Roman"/>
                          <a:cs typeface="Times New Roman"/>
                        </a:rPr>
                        <a:t>6H</a:t>
                      </a:r>
                      <a:endParaRPr lang="en-US" sz="120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7H</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marL="0" marR="0" algn="ctr">
                        <a:lnSpc>
                          <a:spcPct val="115000"/>
                        </a:lnSpc>
                        <a:spcBef>
                          <a:spcPts val="600"/>
                        </a:spcBef>
                        <a:spcAft>
                          <a:spcPts val="600"/>
                        </a:spcAft>
                      </a:pPr>
                      <a:r>
                        <a:rPr lang="en-US" sz="1200" dirty="0">
                          <a:latin typeface="Times New Roman"/>
                          <a:ea typeface="Times New Roman"/>
                          <a:cs typeface="Times New Roman"/>
                        </a:rPr>
                        <a:t>8H</a:t>
                      </a:r>
                      <a:endParaRPr lang="en-US" sz="1200" dirty="0">
                        <a:latin typeface="Calibri"/>
                        <a:ea typeface="Times New Roman"/>
                        <a:cs typeface="Times New Roman"/>
                      </a:endParaRPr>
                    </a:p>
                  </a:txBody>
                  <a:tcPr marL="63106" marR="6310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sp>
        <p:nvSpPr>
          <p:cNvPr id="8" name="Title 1"/>
          <p:cNvSpPr>
            <a:spLocks noGrp="1"/>
          </p:cNvSpPr>
          <p:nvPr>
            <p:ph type="title" idx="4294967295"/>
          </p:nvPr>
        </p:nvSpPr>
        <p:spPr>
          <a:xfrm>
            <a:off x="0" y="0"/>
            <a:ext cx="9144000" cy="990600"/>
          </a:xfrm>
        </p:spPr>
        <p:txBody>
          <a:bodyPr/>
          <a:lstStyle/>
          <a:p>
            <a:pPr>
              <a:defRPr/>
            </a:pPr>
            <a:r>
              <a:rPr lang="en-US" sz="4000" b="1" i="1" dirty="0" smtClean="0">
                <a:solidFill>
                  <a:srgbClr val="008000"/>
                </a:solidFill>
                <a:effectLst>
                  <a:outerShdw blurRad="38100" dist="38100" dir="2700000" algn="tl">
                    <a:srgbClr val="C0C0C0"/>
                  </a:outerShdw>
                </a:effectLst>
              </a:rPr>
              <a:t>Structure &amp; Operation Alternatives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76C63E-BEB1-48B2-B00A-B99B36EE1F28}" type="slidenum">
              <a:rPr lang="en-US" smtClean="0"/>
              <a:pPr>
                <a:defRPr/>
              </a:pPr>
              <a:t>8</a:t>
            </a:fld>
            <a:endParaRPr lang="en-US"/>
          </a:p>
        </p:txBody>
      </p:sp>
      <p:graphicFrame>
        <p:nvGraphicFramePr>
          <p:cNvPr id="5" name="Table 4"/>
          <p:cNvGraphicFramePr>
            <a:graphicFrameLocks noGrp="1"/>
          </p:cNvGraphicFramePr>
          <p:nvPr/>
        </p:nvGraphicFramePr>
        <p:xfrm>
          <a:off x="1143000" y="1371114"/>
          <a:ext cx="7620001" cy="4115286"/>
        </p:xfrm>
        <a:graphic>
          <a:graphicData uri="http://schemas.openxmlformats.org/drawingml/2006/table">
            <a:tbl>
              <a:tblPr/>
              <a:tblGrid>
                <a:gridCol w="442451"/>
                <a:gridCol w="1034896"/>
                <a:gridCol w="2488164"/>
                <a:gridCol w="2663889"/>
                <a:gridCol w="990601"/>
              </a:tblGrid>
              <a:tr h="949512">
                <a:tc rowSpan="7">
                  <a:txBody>
                    <a:bodyPr/>
                    <a:lstStyle/>
                    <a:p>
                      <a:pPr marL="0" marR="0" algn="ctr">
                        <a:lnSpc>
                          <a:spcPct val="115000"/>
                        </a:lnSpc>
                        <a:spcBef>
                          <a:spcPts val="0"/>
                        </a:spcBef>
                        <a:spcAft>
                          <a:spcPts val="0"/>
                        </a:spcAft>
                      </a:pPr>
                      <a:r>
                        <a:rPr lang="en-US" sz="1600" b="1" dirty="0" smtClean="0">
                          <a:latin typeface="+mn-lt"/>
                          <a:ea typeface="Times New Roman"/>
                          <a:cs typeface="Times New Roman"/>
                        </a:rPr>
                        <a:t>Marsh Creation Strategy</a:t>
                      </a:r>
                      <a:endParaRPr lang="en-US" sz="1600" b="1" dirty="0">
                        <a:latin typeface="+mn-lt"/>
                        <a:ea typeface="Times New Roman"/>
                        <a:cs typeface="Times New Roman"/>
                      </a:endParaRPr>
                    </a:p>
                  </a:txBody>
                  <a:tcPr marL="66989" marR="6698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smtClean="0">
                          <a:latin typeface="+mn-lt"/>
                          <a:ea typeface="Times New Roman"/>
                          <a:cs typeface="Times New Roman"/>
                        </a:rPr>
                        <a:t>Feature</a:t>
                      </a:r>
                      <a:endParaRPr lang="en-US" sz="1800" b="1" dirty="0">
                        <a:latin typeface="+mn-lt"/>
                        <a:ea typeface="Times New Roman"/>
                        <a:cs typeface="Times New Roman"/>
                      </a:endParaRP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latin typeface="+mn-lt"/>
                          <a:ea typeface="Times New Roman"/>
                          <a:cs typeface="Times New Roman"/>
                        </a:rPr>
                        <a:t>Concept</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latin typeface="+mn-lt"/>
                          <a:ea typeface="Times New Roman"/>
                          <a:cs typeface="Times New Roman"/>
                        </a:rPr>
                        <a:t>Description</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800" b="1" dirty="0">
                          <a:latin typeface="+mn-lt"/>
                          <a:ea typeface="Times New Roman"/>
                          <a:cs typeface="Times New Roman"/>
                        </a:rPr>
                        <a:t>Total Acres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629">
                <a:tc vMerge="1">
                  <a:txBody>
                    <a:bodyPr/>
                    <a:lstStyle/>
                    <a:p>
                      <a:endParaRPr lang="en-US"/>
                    </a:p>
                  </a:txBody>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MC-7A</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Priority Area Completion Approach – Small Scale</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600"/>
                        </a:spcAft>
                      </a:pPr>
                      <a:r>
                        <a:rPr lang="en-US" sz="1400" b="0" dirty="0">
                          <a:latin typeface="+mn-lt"/>
                          <a:ea typeface="Times New Roman"/>
                          <a:cs typeface="Times New Roman"/>
                        </a:rPr>
                        <a:t>6.5mcy per dredge cycle </a:t>
                      </a:r>
                      <a:r>
                        <a:rPr lang="en-US" sz="1400" b="0" dirty="0" smtClean="0">
                          <a:latin typeface="+mn-lt"/>
                          <a:ea typeface="Times New Roman"/>
                          <a:cs typeface="Times New Roman"/>
                        </a:rPr>
                        <a:t>(~946 </a:t>
                      </a:r>
                      <a:r>
                        <a:rPr lang="en-US" sz="1400" b="0" dirty="0">
                          <a:latin typeface="+mn-lt"/>
                          <a:ea typeface="Times New Roman"/>
                          <a:cs typeface="Times New Roman"/>
                        </a:rPr>
                        <a:t>ac created in each of 5 cycles)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4,730</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629">
                <a:tc vMerge="1">
                  <a:txBody>
                    <a:bodyPr/>
                    <a:lstStyle/>
                    <a:p>
                      <a:endParaRPr lang="en-US"/>
                    </a:p>
                  </a:txBody>
                  <a:tcPr/>
                </a:tc>
                <a:tc>
                  <a:txBody>
                    <a:bodyPr/>
                    <a:lstStyle/>
                    <a:p>
                      <a:pPr marL="0" marR="0" algn="ctr">
                        <a:lnSpc>
                          <a:spcPct val="115000"/>
                        </a:lnSpc>
                        <a:spcBef>
                          <a:spcPts val="600"/>
                        </a:spcBef>
                        <a:spcAft>
                          <a:spcPts val="600"/>
                        </a:spcAft>
                      </a:pPr>
                      <a:r>
                        <a:rPr lang="en-US" sz="1400" b="0">
                          <a:latin typeface="+mn-lt"/>
                          <a:ea typeface="Times New Roman"/>
                          <a:cs typeface="Times New Roman"/>
                        </a:rPr>
                        <a:t>MC-7B</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Priority Area Completion Approach – Medium Scale</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600"/>
                        </a:spcAft>
                      </a:pPr>
                      <a:r>
                        <a:rPr lang="en-US" sz="1400" b="0" dirty="0">
                          <a:latin typeface="+mn-lt"/>
                          <a:ea typeface="Times New Roman"/>
                          <a:cs typeface="Times New Roman"/>
                        </a:rPr>
                        <a:t>6.5mcy per dredge cycle </a:t>
                      </a:r>
                      <a:r>
                        <a:rPr lang="en-US" sz="1400" b="0" dirty="0" smtClean="0">
                          <a:latin typeface="+mn-lt"/>
                          <a:ea typeface="Times New Roman"/>
                          <a:cs typeface="Times New Roman"/>
                        </a:rPr>
                        <a:t>(~946 </a:t>
                      </a:r>
                      <a:r>
                        <a:rPr lang="en-US" sz="1400" b="0" dirty="0">
                          <a:latin typeface="+mn-lt"/>
                          <a:ea typeface="Times New Roman"/>
                          <a:cs typeface="Times New Roman"/>
                        </a:rPr>
                        <a:t>ac created in each of 8 cycles)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7,568</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629">
                <a:tc vMerge="1">
                  <a:txBody>
                    <a:bodyPr/>
                    <a:lstStyle/>
                    <a:p>
                      <a:endParaRPr lang="en-US"/>
                    </a:p>
                  </a:txBody>
                  <a:tcPr/>
                </a:tc>
                <a:tc>
                  <a:txBody>
                    <a:bodyPr/>
                    <a:lstStyle/>
                    <a:p>
                      <a:pPr marL="0" marR="0" algn="ctr">
                        <a:lnSpc>
                          <a:spcPct val="115000"/>
                        </a:lnSpc>
                        <a:spcBef>
                          <a:spcPts val="600"/>
                        </a:spcBef>
                        <a:spcAft>
                          <a:spcPts val="600"/>
                        </a:spcAft>
                      </a:pPr>
                      <a:r>
                        <a:rPr lang="en-US" sz="1400" b="0">
                          <a:latin typeface="+mn-lt"/>
                          <a:ea typeface="Times New Roman"/>
                          <a:cs typeface="Times New Roman"/>
                        </a:rPr>
                        <a:t>MC-7C</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400" b="0">
                          <a:latin typeface="+mn-lt"/>
                          <a:ea typeface="Times New Roman"/>
                          <a:cs typeface="Times New Roman"/>
                        </a:rPr>
                        <a:t>Priority Area Completion Approach – Large Scale</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600"/>
                        </a:spcAft>
                      </a:pPr>
                      <a:r>
                        <a:rPr lang="en-US" sz="1400" b="0" dirty="0">
                          <a:latin typeface="+mn-lt"/>
                          <a:ea typeface="Times New Roman"/>
                          <a:cs typeface="Times New Roman"/>
                        </a:rPr>
                        <a:t>6.5mcy per dredge cycle </a:t>
                      </a:r>
                      <a:r>
                        <a:rPr lang="en-US" sz="1400" b="0" dirty="0" smtClean="0">
                          <a:latin typeface="+mn-lt"/>
                          <a:ea typeface="Times New Roman"/>
                          <a:cs typeface="Times New Roman"/>
                        </a:rPr>
                        <a:t>(~946 </a:t>
                      </a:r>
                      <a:r>
                        <a:rPr lang="en-US" sz="1400" b="0" dirty="0">
                          <a:latin typeface="+mn-lt"/>
                          <a:ea typeface="Times New Roman"/>
                          <a:cs typeface="Times New Roman"/>
                        </a:rPr>
                        <a:t>ac created in each of 13 cycles)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12,298</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629">
                <a:tc vMerge="1">
                  <a:txBody>
                    <a:bodyPr/>
                    <a:lstStyle/>
                    <a:p>
                      <a:endParaRPr lang="en-US"/>
                    </a:p>
                  </a:txBody>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D7-1</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Infuse Diversion w/ Sediment Small Scale Dredging</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dirty="0">
                          <a:latin typeface="+mn-lt"/>
                          <a:ea typeface="Times New Roman"/>
                          <a:cs typeface="Times New Roman"/>
                        </a:rPr>
                        <a:t>6.5mcy per dredge cycle </a:t>
                      </a:r>
                      <a:endParaRPr lang="en-US" sz="1400" b="0" dirty="0" smtClean="0">
                        <a:latin typeface="+mn-lt"/>
                        <a:ea typeface="Times New Roman"/>
                        <a:cs typeface="Times New Roman"/>
                      </a:endParaRPr>
                    </a:p>
                    <a:p>
                      <a:pPr marL="0" marR="0">
                        <a:lnSpc>
                          <a:spcPct val="100000"/>
                        </a:lnSpc>
                        <a:spcBef>
                          <a:spcPts val="0"/>
                        </a:spcBef>
                        <a:spcAft>
                          <a:spcPts val="0"/>
                        </a:spcAft>
                      </a:pPr>
                      <a:r>
                        <a:rPr lang="en-US" sz="1400" b="0" dirty="0" smtClean="0">
                          <a:latin typeface="+mn-lt"/>
                          <a:ea typeface="Times New Roman"/>
                          <a:cs typeface="Times New Roman"/>
                        </a:rPr>
                        <a:t>(</a:t>
                      </a:r>
                      <a:r>
                        <a:rPr lang="en-US" sz="1400" b="0" dirty="0">
                          <a:latin typeface="+mn-lt"/>
                          <a:ea typeface="Times New Roman"/>
                          <a:cs typeface="Times New Roman"/>
                        </a:rPr>
                        <a:t>for 5 cycles)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TBD</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629">
                <a:tc vMerge="1">
                  <a:txBody>
                    <a:bodyPr/>
                    <a:lstStyle/>
                    <a:p>
                      <a:endParaRPr lang="en-US"/>
                    </a:p>
                  </a:txBody>
                  <a:tcPr/>
                </a:tc>
                <a:tc>
                  <a:txBody>
                    <a:bodyPr/>
                    <a:lstStyle/>
                    <a:p>
                      <a:pPr marL="0" marR="0" algn="ctr">
                        <a:lnSpc>
                          <a:spcPct val="115000"/>
                        </a:lnSpc>
                        <a:spcBef>
                          <a:spcPts val="600"/>
                        </a:spcBef>
                        <a:spcAft>
                          <a:spcPts val="600"/>
                        </a:spcAft>
                      </a:pPr>
                      <a:r>
                        <a:rPr lang="en-US" sz="1400" b="0">
                          <a:latin typeface="+mn-lt"/>
                          <a:ea typeface="Times New Roman"/>
                          <a:cs typeface="Times New Roman"/>
                        </a:rPr>
                        <a:t>D7-2</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400" b="0">
                          <a:latin typeface="+mn-lt"/>
                          <a:ea typeface="Times New Roman"/>
                          <a:cs typeface="Times New Roman"/>
                        </a:rPr>
                        <a:t>Infuse Diversion w/ Sediment Medium Scale Dredging</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dirty="0">
                          <a:latin typeface="+mn-lt"/>
                          <a:ea typeface="Times New Roman"/>
                          <a:cs typeface="Times New Roman"/>
                        </a:rPr>
                        <a:t>6.5mcy per dredge cycle </a:t>
                      </a:r>
                      <a:endParaRPr lang="en-US" sz="1400" b="0" dirty="0" smtClean="0">
                        <a:latin typeface="+mn-lt"/>
                        <a:ea typeface="Times New Roman"/>
                        <a:cs typeface="Times New Roman"/>
                      </a:endParaRPr>
                    </a:p>
                    <a:p>
                      <a:pPr marL="0" marR="0">
                        <a:lnSpc>
                          <a:spcPct val="100000"/>
                        </a:lnSpc>
                        <a:spcBef>
                          <a:spcPts val="0"/>
                        </a:spcBef>
                        <a:spcAft>
                          <a:spcPts val="0"/>
                        </a:spcAft>
                      </a:pPr>
                      <a:r>
                        <a:rPr lang="en-US" sz="1400" b="0" dirty="0" smtClean="0">
                          <a:latin typeface="+mn-lt"/>
                          <a:ea typeface="Times New Roman"/>
                          <a:cs typeface="Times New Roman"/>
                        </a:rPr>
                        <a:t>(</a:t>
                      </a:r>
                      <a:r>
                        <a:rPr lang="en-US" sz="1400" b="0" dirty="0">
                          <a:latin typeface="+mn-lt"/>
                          <a:ea typeface="Times New Roman"/>
                          <a:cs typeface="Times New Roman"/>
                        </a:rPr>
                        <a:t>for 8 cycles)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TBD</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629">
                <a:tc vMerge="1">
                  <a:txBody>
                    <a:bodyPr/>
                    <a:lstStyle/>
                    <a:p>
                      <a:endParaRPr lang="en-US"/>
                    </a:p>
                  </a:txBody>
                  <a:tcPr/>
                </a:tc>
                <a:tc>
                  <a:txBody>
                    <a:bodyPr/>
                    <a:lstStyle/>
                    <a:p>
                      <a:pPr marL="0" marR="0" algn="ctr">
                        <a:lnSpc>
                          <a:spcPct val="115000"/>
                        </a:lnSpc>
                        <a:spcBef>
                          <a:spcPts val="600"/>
                        </a:spcBef>
                        <a:spcAft>
                          <a:spcPts val="600"/>
                        </a:spcAft>
                      </a:pPr>
                      <a:r>
                        <a:rPr lang="en-US" sz="1400" b="0">
                          <a:latin typeface="+mn-lt"/>
                          <a:ea typeface="Times New Roman"/>
                          <a:cs typeface="Times New Roman"/>
                        </a:rPr>
                        <a:t>D7-3</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400" b="0">
                          <a:latin typeface="+mn-lt"/>
                          <a:ea typeface="Times New Roman"/>
                          <a:cs typeface="Times New Roman"/>
                        </a:rPr>
                        <a:t>Infuse Diversion w/ Sediment Large Scale Dredging</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dirty="0">
                          <a:latin typeface="+mn-lt"/>
                          <a:ea typeface="Times New Roman"/>
                          <a:cs typeface="Times New Roman"/>
                        </a:rPr>
                        <a:t>6.5mcy per dredge cycle </a:t>
                      </a:r>
                      <a:endParaRPr lang="en-US" sz="1400" b="0" dirty="0" smtClean="0">
                        <a:latin typeface="+mn-lt"/>
                        <a:ea typeface="Times New Roman"/>
                        <a:cs typeface="Times New Roman"/>
                      </a:endParaRPr>
                    </a:p>
                    <a:p>
                      <a:pPr marL="0" marR="0">
                        <a:lnSpc>
                          <a:spcPct val="100000"/>
                        </a:lnSpc>
                        <a:spcBef>
                          <a:spcPts val="0"/>
                        </a:spcBef>
                        <a:spcAft>
                          <a:spcPts val="0"/>
                        </a:spcAft>
                      </a:pPr>
                      <a:r>
                        <a:rPr lang="en-US" sz="1400" b="0" dirty="0" smtClean="0">
                          <a:latin typeface="+mn-lt"/>
                          <a:ea typeface="Times New Roman"/>
                          <a:cs typeface="Times New Roman"/>
                        </a:rPr>
                        <a:t>(</a:t>
                      </a:r>
                      <a:r>
                        <a:rPr lang="en-US" sz="1400" b="0" dirty="0">
                          <a:latin typeface="+mn-lt"/>
                          <a:ea typeface="Times New Roman"/>
                          <a:cs typeface="Times New Roman"/>
                        </a:rPr>
                        <a:t>for 13 cycles)</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400" b="0" dirty="0">
                          <a:latin typeface="+mn-lt"/>
                          <a:ea typeface="Times New Roman"/>
                          <a:cs typeface="Times New Roman"/>
                        </a:rPr>
                        <a:t>TBD</a:t>
                      </a:r>
                    </a:p>
                  </a:txBody>
                  <a:tcPr marL="66989" marR="669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a:spLocks noGrp="1"/>
          </p:cNvSpPr>
          <p:nvPr>
            <p:ph type="title" idx="4294967295"/>
          </p:nvPr>
        </p:nvSpPr>
        <p:spPr>
          <a:xfrm>
            <a:off x="0" y="0"/>
            <a:ext cx="9144000" cy="990600"/>
          </a:xfrm>
        </p:spPr>
        <p:txBody>
          <a:bodyPr/>
          <a:lstStyle/>
          <a:p>
            <a:pPr>
              <a:defRPr/>
            </a:pPr>
            <a:r>
              <a:rPr lang="en-US" sz="4000" b="1" i="1" dirty="0" smtClean="0">
                <a:solidFill>
                  <a:srgbClr val="008000"/>
                </a:solidFill>
                <a:effectLst>
                  <a:outerShdw blurRad="38100" dist="38100" dir="2700000" algn="tl">
                    <a:srgbClr val="C0C0C0"/>
                  </a:outerShdw>
                </a:effectLst>
              </a:rPr>
              <a:t>Dredging Scales </a:t>
            </a:r>
            <a:br>
              <a:rPr lang="en-US" sz="4000" b="1" i="1" dirty="0" smtClean="0">
                <a:solidFill>
                  <a:srgbClr val="008000"/>
                </a:solidFill>
                <a:effectLst>
                  <a:outerShdw blurRad="38100" dist="38100" dir="2700000" algn="tl">
                    <a:srgbClr val="C0C0C0"/>
                  </a:outerShdw>
                </a:effectLst>
              </a:rPr>
            </a:br>
            <a:r>
              <a:rPr lang="en-US" sz="1800" b="1" i="1" dirty="0" smtClean="0">
                <a:solidFill>
                  <a:srgbClr val="008000"/>
                </a:solidFill>
                <a:effectLst>
                  <a:outerShdw blurRad="38100" dist="38100" dir="2700000" algn="tl">
                    <a:srgbClr val="C0C0C0"/>
                  </a:outerShdw>
                </a:effectLst>
              </a:rPr>
              <a:t>(to be paired with a diversion alternative)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pPr>
              <a:defRPr/>
            </a:pPr>
            <a:fld id="{8976C63E-BEB1-48B2-B00A-B99B36EE1F28}" type="slidenum">
              <a:rPr lang="en-US" smtClean="0"/>
              <a:pPr>
                <a:defRPr/>
              </a:pPr>
              <a:t>9</a:t>
            </a:fld>
            <a:endParaRPr lang="en-US"/>
          </a:p>
        </p:txBody>
      </p:sp>
      <p:sp>
        <p:nvSpPr>
          <p:cNvPr id="6" name="Text Box 7"/>
          <p:cNvSpPr txBox="1">
            <a:spLocks noChangeArrowheads="1"/>
          </p:cNvSpPr>
          <p:nvPr/>
        </p:nvSpPr>
        <p:spPr bwMode="auto">
          <a:xfrm>
            <a:off x="4876800" y="5943600"/>
            <a:ext cx="4267200" cy="830997"/>
          </a:xfrm>
          <a:prstGeom prst="rect">
            <a:avLst/>
          </a:prstGeom>
          <a:noFill/>
          <a:ln w="9525">
            <a:noFill/>
            <a:miter lim="800000"/>
            <a:headEnd/>
            <a:tailEnd/>
          </a:ln>
          <a:effectLst/>
        </p:spPr>
        <p:txBody>
          <a:bodyPr wrap="square">
            <a:spAutoFit/>
          </a:bodyPr>
          <a:lstStyle/>
          <a:p>
            <a:r>
              <a:rPr lang="en-US" sz="1200" dirty="0"/>
              <a:t>= Total days &gt; or = discharge threshold (in 25-yr record)</a:t>
            </a:r>
          </a:p>
          <a:p>
            <a:r>
              <a:rPr lang="en-US" sz="1200" dirty="0"/>
              <a:t>= Number of years discharge threshold did not occur</a:t>
            </a:r>
          </a:p>
          <a:p>
            <a:r>
              <a:rPr lang="en-US" sz="1200" dirty="0"/>
              <a:t>= TSS (mg/L) of discharge threshold</a:t>
            </a:r>
          </a:p>
          <a:p>
            <a:r>
              <a:rPr lang="en-US" sz="1200" dirty="0"/>
              <a:t>= Frequency of discharge threshold (1985-2009 Qs)</a:t>
            </a:r>
          </a:p>
        </p:txBody>
      </p:sp>
      <p:pic>
        <p:nvPicPr>
          <p:cNvPr id="7" name="Picture 814"/>
          <p:cNvPicPr>
            <a:picLocks noChangeAspect="1" noChangeArrowheads="1"/>
          </p:cNvPicPr>
          <p:nvPr/>
        </p:nvPicPr>
        <p:blipFill>
          <a:blip r:embed="rId2" cstate="print"/>
          <a:srcRect/>
          <a:stretch>
            <a:fillRect/>
          </a:stretch>
        </p:blipFill>
        <p:spPr bwMode="auto">
          <a:xfrm>
            <a:off x="609600" y="838200"/>
            <a:ext cx="4295512" cy="5919216"/>
          </a:xfrm>
          <a:prstGeom prst="rect">
            <a:avLst/>
          </a:prstGeom>
          <a:solidFill>
            <a:srgbClr val="FFFFFF"/>
          </a:solidFill>
          <a:ln w="9525">
            <a:solidFill>
              <a:srgbClr val="000000"/>
            </a:solidFill>
            <a:miter lim="800000"/>
            <a:headEnd/>
            <a:tailEnd/>
          </a:ln>
          <a:effectLst/>
        </p:spPr>
      </p:pic>
      <p:sp>
        <p:nvSpPr>
          <p:cNvPr id="9" name="Text Box 8"/>
          <p:cNvSpPr txBox="1">
            <a:spLocks noChangeArrowheads="1"/>
          </p:cNvSpPr>
          <p:nvPr/>
        </p:nvSpPr>
        <p:spPr bwMode="auto">
          <a:xfrm>
            <a:off x="5121014" y="1905000"/>
            <a:ext cx="3946786" cy="2308324"/>
          </a:xfrm>
          <a:prstGeom prst="rect">
            <a:avLst/>
          </a:prstGeom>
          <a:noFill/>
          <a:ln w="9525">
            <a:noFill/>
            <a:miter lim="800000"/>
            <a:headEnd/>
            <a:tailEnd/>
          </a:ln>
          <a:effectLst/>
        </p:spPr>
        <p:txBody>
          <a:bodyPr wrap="none">
            <a:spAutoFit/>
          </a:bodyPr>
          <a:lstStyle/>
          <a:p>
            <a:r>
              <a:rPr lang="en-US" sz="1600" dirty="0"/>
              <a:t>Based on a frequency analysis of the </a:t>
            </a:r>
          </a:p>
          <a:p>
            <a:r>
              <a:rPr lang="en-US" sz="1600" dirty="0"/>
              <a:t>1985-2009 </a:t>
            </a:r>
            <a:r>
              <a:rPr lang="en-US" sz="1600" dirty="0" err="1" smtClean="0"/>
              <a:t>Tarbert</a:t>
            </a:r>
            <a:r>
              <a:rPr lang="en-US" sz="1600" dirty="0" smtClean="0"/>
              <a:t> </a:t>
            </a:r>
            <a:r>
              <a:rPr lang="en-US" sz="1600" dirty="0"/>
              <a:t>Landing Qs, the</a:t>
            </a:r>
          </a:p>
          <a:p>
            <a:r>
              <a:rPr lang="en-US" sz="1600" dirty="0"/>
              <a:t>Highest 1%, 10%, 20%, 33.33%, and </a:t>
            </a:r>
          </a:p>
          <a:p>
            <a:r>
              <a:rPr lang="en-US" sz="1600" dirty="0"/>
              <a:t>37.5% discharge threshold values were </a:t>
            </a:r>
          </a:p>
          <a:p>
            <a:r>
              <a:rPr lang="en-US" sz="1600" dirty="0"/>
              <a:t>determined.  Annual daily discharge data </a:t>
            </a:r>
          </a:p>
          <a:p>
            <a:r>
              <a:rPr lang="en-US" sz="1600" dirty="0"/>
              <a:t>were compared to those threshold values</a:t>
            </a:r>
          </a:p>
          <a:p>
            <a:r>
              <a:rPr lang="en-US" sz="1600" dirty="0"/>
              <a:t>to compute the frequency of daily </a:t>
            </a:r>
          </a:p>
          <a:p>
            <a:r>
              <a:rPr lang="en-US" sz="1600" dirty="0"/>
              <a:t>discharges equal to or greater than the </a:t>
            </a:r>
          </a:p>
          <a:p>
            <a:r>
              <a:rPr lang="en-US" sz="1600" dirty="0"/>
              <a:t>threshold values.</a:t>
            </a:r>
          </a:p>
        </p:txBody>
      </p:sp>
      <p:sp>
        <p:nvSpPr>
          <p:cNvPr id="10" name="Title 1"/>
          <p:cNvSpPr>
            <a:spLocks noGrp="1"/>
          </p:cNvSpPr>
          <p:nvPr>
            <p:ph type="title" idx="4294967295"/>
          </p:nvPr>
        </p:nvSpPr>
        <p:spPr>
          <a:xfrm>
            <a:off x="0" y="0"/>
            <a:ext cx="9144000" cy="990600"/>
          </a:xfrm>
        </p:spPr>
        <p:txBody>
          <a:bodyPr/>
          <a:lstStyle/>
          <a:p>
            <a:pPr>
              <a:defRPr/>
            </a:pPr>
            <a:r>
              <a:rPr lang="en-US" sz="4000" b="1" i="1" dirty="0" smtClean="0">
                <a:solidFill>
                  <a:srgbClr val="008000"/>
                </a:solidFill>
                <a:effectLst>
                  <a:outerShdw blurRad="38100" dist="38100" dir="2700000" algn="tl">
                    <a:srgbClr val="C0C0C0"/>
                  </a:outerShdw>
                </a:effectLst>
              </a:rPr>
              <a:t>Sediment Thresholds</a:t>
            </a:r>
          </a:p>
        </p:txBody>
      </p:sp>
    </p:spTree>
  </p:cSld>
  <p:clrMapOvr>
    <a:masterClrMapping/>
  </p:clrMapOvr>
</p:sld>
</file>

<file path=ppt/theme/theme1.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 Master">
  <a:themeElements>
    <a:clrScheme name="1_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T_Master_Slide_Template (2)">
  <a:themeElements>
    <a:clrScheme name="1_PPT_Master_Slide_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PT_Master_Slide_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PT_Master_Slide_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PT_Master_Slide_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PT_Master_Slide_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PT_Master_Slide_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PT_Master_Slide_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PT_Master_Slide_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PT_Master_Slide_Template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PT_Master_Slide_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PT_Master_Slide_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PT_Master_Slide_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PT_Master_Slide_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PT_Master_Slide_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lide Master">
  <a:themeElements>
    <a:clrScheme name="3_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43595</TotalTime>
  <Words>1161</Words>
  <Application>Microsoft Office PowerPoint</Application>
  <PresentationFormat>On-screen Show (4:3)</PresentationFormat>
  <Paragraphs>431</Paragraphs>
  <Slides>16</Slides>
  <Notes>4</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Slide Master</vt:lpstr>
      <vt:lpstr>1_Slide Master</vt:lpstr>
      <vt:lpstr>1_PPT_Master_Slide_Template (2)</vt:lpstr>
      <vt:lpstr>3_Slide Master</vt:lpstr>
      <vt:lpstr>Slide 1</vt:lpstr>
      <vt:lpstr>Study Authority</vt:lpstr>
      <vt:lpstr>LCA Critical Needs</vt:lpstr>
      <vt:lpstr>Overview</vt:lpstr>
      <vt:lpstr>Slide 5</vt:lpstr>
      <vt:lpstr>Initial Array of Alternatives</vt:lpstr>
      <vt:lpstr>Structure &amp; Operation Alternatives</vt:lpstr>
      <vt:lpstr>Dredging Scales  (to be paired with a diversion alternative)</vt:lpstr>
      <vt:lpstr>Sediment Thresholds</vt:lpstr>
      <vt:lpstr>Preliminary Screening</vt:lpstr>
      <vt:lpstr>Diversion Alternatives</vt:lpstr>
      <vt:lpstr>Dredging Scales  (to be paired with a diversion alternative)</vt:lpstr>
      <vt:lpstr>Draft Final Array of Alternatives</vt:lpstr>
      <vt:lpstr>Slide 14</vt:lpstr>
      <vt:lpstr>Next Steps</vt:lpstr>
      <vt:lpstr>Questions?</vt:lpstr>
    </vt:vector>
  </TitlesOfParts>
  <Company>USACE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MRGO Ecosystem Restoration Study</dc:title>
  <dc:creator>B2PAOKAS</dc:creator>
  <cp:lastModifiedBy>B2PDPADM</cp:lastModifiedBy>
  <cp:revision>1604</cp:revision>
  <dcterms:created xsi:type="dcterms:W3CDTF">2008-08-12T21:24:26Z</dcterms:created>
  <dcterms:modified xsi:type="dcterms:W3CDTF">2012-09-11T11:55:03Z</dcterms:modified>
</cp:coreProperties>
</file>