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xls" ContentType="application/vnd.ms-exce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84" r:id="rId5"/>
    <p:sldMasterId id="2147483720" r:id="rId6"/>
    <p:sldMasterId id="2147483744" r:id="rId7"/>
  </p:sldMasterIdLst>
  <p:notesMasterIdLst>
    <p:notesMasterId r:id="rId35"/>
  </p:notesMasterIdLst>
  <p:handoutMasterIdLst>
    <p:handoutMasterId r:id="rId36"/>
  </p:handoutMasterIdLst>
  <p:sldIdLst>
    <p:sldId id="325" r:id="rId8"/>
    <p:sldId id="288" r:id="rId9"/>
    <p:sldId id="316" r:id="rId10"/>
    <p:sldId id="321" r:id="rId11"/>
    <p:sldId id="322" r:id="rId12"/>
    <p:sldId id="318" r:id="rId13"/>
    <p:sldId id="332" r:id="rId14"/>
    <p:sldId id="277" r:id="rId15"/>
    <p:sldId id="309" r:id="rId16"/>
    <p:sldId id="276" r:id="rId17"/>
    <p:sldId id="326" r:id="rId18"/>
    <p:sldId id="333" r:id="rId19"/>
    <p:sldId id="335" r:id="rId20"/>
    <p:sldId id="327" r:id="rId21"/>
    <p:sldId id="329" r:id="rId22"/>
    <p:sldId id="330" r:id="rId23"/>
    <p:sldId id="336" r:id="rId24"/>
    <p:sldId id="287" r:id="rId25"/>
    <p:sldId id="331" r:id="rId26"/>
    <p:sldId id="319" r:id="rId27"/>
    <p:sldId id="301" r:id="rId28"/>
    <p:sldId id="334" r:id="rId29"/>
    <p:sldId id="281" r:id="rId30"/>
    <p:sldId id="313" r:id="rId31"/>
    <p:sldId id="314" r:id="rId32"/>
    <p:sldId id="304" r:id="rId33"/>
    <p:sldId id="284" r:id="rId34"/>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A6A3"/>
    <a:srgbClr val="C3DBC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0401" autoAdjust="0"/>
  </p:normalViewPr>
  <p:slideViewPr>
    <p:cSldViewPr>
      <p:cViewPr>
        <p:scale>
          <a:sx n="90" d="100"/>
          <a:sy n="90" d="100"/>
        </p:scale>
        <p:origin x="-600" y="-6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26833" cy="464585"/>
          </a:xfrm>
          <a:prstGeom prst="rect">
            <a:avLst/>
          </a:prstGeom>
        </p:spPr>
        <p:txBody>
          <a:bodyPr vert="horz" lIns="92628" tIns="46314" rIns="92628" bIns="46314" rtlCol="0"/>
          <a:lstStyle>
            <a:lvl1pPr algn="l">
              <a:defRPr sz="1200"/>
            </a:lvl1pPr>
          </a:lstStyle>
          <a:p>
            <a:endParaRPr lang="en-US" dirty="0"/>
          </a:p>
        </p:txBody>
      </p:sp>
      <p:sp>
        <p:nvSpPr>
          <p:cNvPr id="3" name="Date Placeholder 2"/>
          <p:cNvSpPr>
            <a:spLocks noGrp="1"/>
          </p:cNvSpPr>
          <p:nvPr>
            <p:ph type="dt" sz="quarter" idx="1"/>
          </p:nvPr>
        </p:nvSpPr>
        <p:spPr>
          <a:xfrm>
            <a:off x="3956550" y="2"/>
            <a:ext cx="3026833" cy="464585"/>
          </a:xfrm>
          <a:prstGeom prst="rect">
            <a:avLst/>
          </a:prstGeom>
        </p:spPr>
        <p:txBody>
          <a:bodyPr vert="horz" lIns="92628" tIns="46314" rIns="92628" bIns="46314" rtlCol="0"/>
          <a:lstStyle>
            <a:lvl1pPr algn="r">
              <a:defRPr sz="1200"/>
            </a:lvl1pPr>
          </a:lstStyle>
          <a:p>
            <a:fld id="{74F0708B-52C8-4936-8B8B-0B4BEEFDD78E}" type="datetimeFigureOut">
              <a:rPr lang="en-US" smtClean="0"/>
              <a:pPr/>
              <a:t>9/11/2012</a:t>
            </a:fld>
            <a:endParaRPr lang="en-US" dirty="0"/>
          </a:p>
        </p:txBody>
      </p:sp>
      <p:sp>
        <p:nvSpPr>
          <p:cNvPr id="4" name="Footer Placeholder 3"/>
          <p:cNvSpPr>
            <a:spLocks noGrp="1"/>
          </p:cNvSpPr>
          <p:nvPr>
            <p:ph type="ftr" sz="quarter" idx="2"/>
          </p:nvPr>
        </p:nvSpPr>
        <p:spPr>
          <a:xfrm>
            <a:off x="0" y="8817514"/>
            <a:ext cx="3026833" cy="464585"/>
          </a:xfrm>
          <a:prstGeom prst="rect">
            <a:avLst/>
          </a:prstGeom>
        </p:spPr>
        <p:txBody>
          <a:bodyPr vert="horz" lIns="92628" tIns="46314" rIns="92628" bIns="463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0" y="8817514"/>
            <a:ext cx="3026833" cy="464585"/>
          </a:xfrm>
          <a:prstGeom prst="rect">
            <a:avLst/>
          </a:prstGeom>
        </p:spPr>
        <p:txBody>
          <a:bodyPr vert="horz" lIns="92628" tIns="46314" rIns="92628" bIns="46314" rtlCol="0" anchor="b"/>
          <a:lstStyle>
            <a:lvl1pPr algn="r">
              <a:defRPr sz="1200"/>
            </a:lvl1pPr>
          </a:lstStyle>
          <a:p>
            <a:fld id="{95612D09-41B3-4787-97AF-5A955E837FA6}"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4185"/>
          </a:xfrm>
          <a:prstGeom prst="rect">
            <a:avLst/>
          </a:prstGeom>
        </p:spPr>
        <p:txBody>
          <a:bodyPr vert="horz" lIns="92628" tIns="46314" rIns="92628" bIns="46314" rtlCol="0"/>
          <a:lstStyle>
            <a:lvl1pPr algn="l">
              <a:defRPr sz="1200"/>
            </a:lvl1pPr>
          </a:lstStyle>
          <a:p>
            <a:endParaRPr lang="en-US" dirty="0"/>
          </a:p>
        </p:txBody>
      </p:sp>
      <p:sp>
        <p:nvSpPr>
          <p:cNvPr id="3" name="Date Placeholder 2"/>
          <p:cNvSpPr>
            <a:spLocks noGrp="1"/>
          </p:cNvSpPr>
          <p:nvPr>
            <p:ph type="dt" idx="1"/>
          </p:nvPr>
        </p:nvSpPr>
        <p:spPr>
          <a:xfrm>
            <a:off x="3956550" y="1"/>
            <a:ext cx="3026833" cy="464185"/>
          </a:xfrm>
          <a:prstGeom prst="rect">
            <a:avLst/>
          </a:prstGeom>
        </p:spPr>
        <p:txBody>
          <a:bodyPr vert="horz" lIns="92628" tIns="46314" rIns="92628" bIns="46314" rtlCol="0"/>
          <a:lstStyle>
            <a:lvl1pPr algn="r">
              <a:defRPr sz="1200"/>
            </a:lvl1pPr>
          </a:lstStyle>
          <a:p>
            <a:fld id="{921CF0D1-4B9A-4128-988F-AD6675FCA9AE}" type="datetimeFigureOut">
              <a:rPr lang="en-US" smtClean="0"/>
              <a:pPr/>
              <a:t>9/11/2012</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628" tIns="46314" rIns="92628" bIns="46314"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628" tIns="46314" rIns="92628" bIns="463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3"/>
            <a:ext cx="3026833" cy="464185"/>
          </a:xfrm>
          <a:prstGeom prst="rect">
            <a:avLst/>
          </a:prstGeom>
        </p:spPr>
        <p:txBody>
          <a:bodyPr vert="horz" lIns="92628" tIns="46314" rIns="92628" bIns="463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3"/>
            <a:ext cx="3026833" cy="464185"/>
          </a:xfrm>
          <a:prstGeom prst="rect">
            <a:avLst/>
          </a:prstGeom>
        </p:spPr>
        <p:txBody>
          <a:bodyPr vert="horz" lIns="92628" tIns="46314" rIns="92628" bIns="46314" rtlCol="0" anchor="b"/>
          <a:lstStyle>
            <a:lvl1pPr algn="r">
              <a:defRPr sz="1200"/>
            </a:lvl1pPr>
          </a:lstStyle>
          <a:p>
            <a:fld id="{4A319153-34F1-48DB-A9BA-9E73DE1D64E0}"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AF8DF7-2791-4946-B3F9-53062641B7AE}"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319153-34F1-48DB-A9BA-9E73DE1D64E0}" type="slidenum">
              <a:rPr lang="en-US" smtClean="0"/>
              <a:pPr/>
              <a:t>18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319153-34F1-48DB-A9BA-9E73DE1D64E0}" type="slidenum">
              <a:rPr lang="en-US" smtClean="0"/>
              <a:pPr/>
              <a:t>23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AF8DF7-2791-4946-B3F9-53062641B7AE}" type="slidenum">
              <a:rPr lang="en-US" smtClean="0"/>
              <a:pPr/>
              <a:t>26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319153-34F1-48DB-A9BA-9E73DE1D64E0}" type="slidenum">
              <a:rPr lang="en-US" smtClean="0"/>
              <a:pPr/>
              <a:t>27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319153-34F1-48DB-A9BA-9E73DE1D64E0}"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B271CB0-AD49-4094-8092-35D14A451693}" type="slidenum">
              <a:rPr lang="en-US">
                <a:solidFill>
                  <a:prstClr val="black"/>
                </a:solidFill>
              </a:rPr>
              <a:pPr/>
              <a:t>6</a:t>
            </a:fld>
            <a:endParaRPr lang="en-US">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smtClean="0"/>
              <a:t>It’s mechanics are realatively simpl,e, A small canal cut into the mississippi’s west bank lead’s to a set of four gates built into the side of the river levee.  When the gates are raised, gravity pulls in river water and sends it down a 2-mile channel to a 9,300 acre “ponding area” of marsh and cypress tress.  Guide levees on either side of the ponding area funnel the river water toward Lake Cataouatche, which drains into Lake Salvador and eventually barataria bay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dirty="0" smtClean="0"/>
              <a:t>Title VII of the WRDA of 2007, P.L. 110-114, Section 7006(e)(1)(D) authorizes the Modification of Davis Pond Freshwater Diversion project in accordance with the modification plan in the Report of the Chief of Engineers dated January 31, 2005, contingent upon the submittal of a feasibility report to the Committee on Transportation and Infrastructure of the House of Representatives and the Committee on Environmental and Public Works of the Senate. </a:t>
            </a:r>
          </a:p>
          <a:p>
            <a:pPr>
              <a:buNone/>
            </a:pPr>
            <a:endParaRPr lang="en-US" sz="1200" i="1" dirty="0" smtClean="0"/>
          </a:p>
          <a:p>
            <a:pPr>
              <a:buNone/>
            </a:pPr>
            <a:r>
              <a:rPr lang="en-US" sz="1200" b="1" dirty="0" smtClean="0"/>
              <a:t>Section 7006 (e)(1)(D) States: </a:t>
            </a:r>
          </a:p>
          <a:p>
            <a:pPr>
              <a:buNone/>
            </a:pPr>
            <a:r>
              <a:rPr lang="en-US" sz="1200" b="1" dirty="0" smtClean="0"/>
              <a:t>	</a:t>
            </a:r>
            <a:r>
              <a:rPr lang="en-US" sz="1200" dirty="0" smtClean="0"/>
              <a:t>Additional Projects – In General-The Secretary is authorized to carry out the following projects referred to in the restoration plan if the Secretary determines such projects are feasible.</a:t>
            </a:r>
          </a:p>
          <a:p>
            <a:pPr>
              <a:buNone/>
            </a:pPr>
            <a:r>
              <a:rPr lang="en-US" sz="1200" dirty="0" smtClean="0"/>
              <a:t>	</a:t>
            </a:r>
            <a:r>
              <a:rPr lang="en-US" sz="1200" b="1" dirty="0" smtClean="0"/>
              <a:t>…………………………………………………………………………………………….</a:t>
            </a:r>
          </a:p>
          <a:p>
            <a:pPr>
              <a:buNone/>
            </a:pPr>
            <a:r>
              <a:rPr lang="en-US" sz="1200" dirty="0" smtClean="0"/>
              <a:t>	(D) Modification of David Pond Freshwater Diversion at the total cost of $64,200,000.</a:t>
            </a:r>
          </a:p>
          <a:p>
            <a:pPr>
              <a:buNone/>
            </a:pPr>
            <a:r>
              <a:rPr lang="en-US" sz="1200" dirty="0" smtClean="0"/>
              <a:t>	</a:t>
            </a:r>
          </a:p>
          <a:p>
            <a:pPr>
              <a:buNone/>
            </a:pPr>
            <a:r>
              <a:rPr lang="en-US" sz="1200" dirty="0" smtClean="0"/>
              <a:t>Section 7006 (e)(4) states that no appropriation shall be made to construct any project under this subsection if the report has not been approved by resolutions adopted by the Committee on Transportation and Infrastructure of the House of Representatives and the Committee on Environment and Public Works of the Senate.</a:t>
            </a:r>
          </a:p>
          <a:p>
            <a:endParaRPr lang="en-US" dirty="0"/>
          </a:p>
        </p:txBody>
      </p:sp>
      <p:sp>
        <p:nvSpPr>
          <p:cNvPr id="4" name="Slide Number Placeholder 3"/>
          <p:cNvSpPr>
            <a:spLocks noGrp="1"/>
          </p:cNvSpPr>
          <p:nvPr>
            <p:ph type="sldNum" sz="quarter" idx="10"/>
          </p:nvPr>
        </p:nvSpPr>
        <p:spPr/>
        <p:txBody>
          <a:bodyPr/>
          <a:lstStyle/>
          <a:p>
            <a:fld id="{4A319153-34F1-48DB-A9BA-9E73DE1D64E0}"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319153-34F1-48DB-A9BA-9E73DE1D64E0}"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400" u="sng" dirty="0" smtClean="0"/>
              <a:t>Goal</a:t>
            </a:r>
            <a:r>
              <a:rPr lang="en-US" sz="1400" dirty="0" smtClean="0"/>
              <a:t>:</a:t>
            </a:r>
            <a:r>
              <a:rPr lang="en-US" sz="1100" dirty="0" smtClean="0"/>
              <a:t>	</a:t>
            </a:r>
          </a:p>
          <a:p>
            <a:pPr>
              <a:buNone/>
            </a:pPr>
            <a:r>
              <a:rPr lang="en-US" sz="1100" dirty="0" smtClean="0"/>
              <a:t>	</a:t>
            </a:r>
            <a:r>
              <a:rPr lang="en-US" sz="1200" dirty="0" smtClean="0"/>
              <a:t>Assess changes in the operation of the existing structure to increase wetland creation and restoration outputs to contribute towards achieving and sustaining a larger coastal ecosystem that can support and protect the environment, economy, and culture of southern Louisiana and thus contribute to the economy and well-being of the Nation.</a:t>
            </a:r>
            <a:endParaRPr lang="en-US" sz="1100" dirty="0" smtClean="0"/>
          </a:p>
          <a:p>
            <a:pPr>
              <a:buNone/>
            </a:pPr>
            <a:endParaRPr lang="en-US" sz="1100" dirty="0" smtClean="0"/>
          </a:p>
          <a:p>
            <a:pPr>
              <a:buNone/>
            </a:pPr>
            <a:r>
              <a:rPr lang="en-US" sz="1400" u="sng" dirty="0" smtClean="0"/>
              <a:t>Objectives</a:t>
            </a:r>
            <a:r>
              <a:rPr lang="en-US" sz="1400" dirty="0" smtClean="0"/>
              <a:t>:</a:t>
            </a:r>
            <a:r>
              <a:rPr lang="en-US" sz="1100" dirty="0" smtClean="0"/>
              <a:t> </a:t>
            </a:r>
          </a:p>
          <a:p>
            <a:pPr>
              <a:buNone/>
            </a:pPr>
            <a:r>
              <a:rPr lang="en-US" sz="1100" dirty="0" smtClean="0"/>
              <a:t>	</a:t>
            </a:r>
            <a:r>
              <a:rPr lang="en-US" sz="1200" dirty="0" smtClean="0"/>
              <a:t>To maximize the use of the diversion structure for the purpose of decreasing wetland loss rates and increasing habitat quality.  Planning objectives include the following:</a:t>
            </a:r>
          </a:p>
          <a:p>
            <a:pPr marL="1662113" indent="-1319213">
              <a:buNone/>
            </a:pPr>
            <a:r>
              <a:rPr lang="en-US" sz="1200" b="1" dirty="0" smtClean="0"/>
              <a:t>Objective 1:  </a:t>
            </a:r>
            <a:r>
              <a:rPr lang="en-US" sz="1200" dirty="0" smtClean="0"/>
              <a:t>Decrease the rate of land loss, and where possible, increase wetland acreage over the 50-year period of analysis.</a:t>
            </a:r>
          </a:p>
          <a:p>
            <a:pPr marL="1662113" indent="-1319213">
              <a:buNone/>
            </a:pPr>
            <a:r>
              <a:rPr lang="en-US" sz="1200" b="1" dirty="0" smtClean="0"/>
              <a:t>Objective 2:  </a:t>
            </a:r>
            <a:r>
              <a:rPr lang="en-US" sz="1200" dirty="0" smtClean="0"/>
              <a:t>Increase the geographic extent and distribution of Davis Pond freshwater, sediment, and nutrients throughout the study area over the 50-year period of analysis.</a:t>
            </a:r>
          </a:p>
          <a:p>
            <a:pPr marL="1662113" indent="-1319213">
              <a:buNone/>
            </a:pPr>
            <a:r>
              <a:rPr lang="en-US" sz="1200" b="1" dirty="0" smtClean="0"/>
              <a:t>Objective 3:  </a:t>
            </a:r>
            <a:r>
              <a:rPr lang="en-US" sz="1200" dirty="0" smtClean="0"/>
              <a:t>Create a salinity transition that supports a healthy and diverse estuarine system throughout the study area over the 50-year period of analysis.</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4A319153-34F1-48DB-A9BA-9E73DE1D64E0}"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Developed an initial array of 43 alternatives</a:t>
            </a:r>
          </a:p>
          <a:p>
            <a:endParaRPr lang="en-US" dirty="0" smtClean="0"/>
          </a:p>
          <a:p>
            <a:r>
              <a:rPr lang="en-US" dirty="0" smtClean="0"/>
              <a:t>Screened based on criteria:</a:t>
            </a:r>
          </a:p>
          <a:p>
            <a:pPr lvl="0"/>
            <a:r>
              <a:rPr lang="en-US" dirty="0" smtClean="0"/>
              <a:t>- Does the alternative fall within the scope of the project?</a:t>
            </a:r>
          </a:p>
          <a:p>
            <a:pPr lvl="0"/>
            <a:r>
              <a:rPr lang="en-US" dirty="0" smtClean="0"/>
              <a:t>- Is the alternative duplicative of another alternative (same operational pattern triggered by different criteria)?</a:t>
            </a:r>
          </a:p>
          <a:p>
            <a:pPr lvl="0"/>
            <a:r>
              <a:rPr lang="en-US" dirty="0" smtClean="0"/>
              <a:t>- Is the alternative complete (accounts for full annual operation)?</a:t>
            </a:r>
          </a:p>
          <a:p>
            <a:endParaRPr lang="en-US" dirty="0" smtClean="0"/>
          </a:p>
          <a:p>
            <a:r>
              <a:rPr lang="en-US" dirty="0" smtClean="0"/>
              <a:t>Final Array</a:t>
            </a:r>
          </a:p>
          <a:p>
            <a:pPr lvl="1"/>
            <a:r>
              <a:rPr lang="en-US" dirty="0" smtClean="0"/>
              <a:t>8 alternatives ranging from “no-action” to operating at maximum capacity throughout year</a:t>
            </a:r>
          </a:p>
          <a:p>
            <a:endParaRPr lang="en-US" dirty="0"/>
          </a:p>
        </p:txBody>
      </p:sp>
      <p:sp>
        <p:nvSpPr>
          <p:cNvPr id="4" name="Slide Number Placeholder 3"/>
          <p:cNvSpPr>
            <a:spLocks noGrp="1"/>
          </p:cNvSpPr>
          <p:nvPr>
            <p:ph type="sldNum" sz="quarter" idx="10"/>
          </p:nvPr>
        </p:nvSpPr>
        <p:spPr/>
        <p:txBody>
          <a:bodyPr/>
          <a:lstStyle/>
          <a:p>
            <a:fld id="{CAAF8DF7-2791-4946-B3F9-53062641B7AE}"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None/>
            </a:pPr>
            <a:r>
              <a:rPr lang="en-US" sz="2400" dirty="0" smtClean="0"/>
              <a:t>Near-term </a:t>
            </a:r>
            <a:r>
              <a:rPr lang="en-US" sz="2400" dirty="0" smtClean="0">
                <a:sym typeface="Symbol"/>
              </a:rPr>
              <a:t></a:t>
            </a:r>
            <a:r>
              <a:rPr lang="en-US" sz="2400" dirty="0" smtClean="0"/>
              <a:t> Alternative 42a</a:t>
            </a:r>
          </a:p>
          <a:p>
            <a:pPr lvl="1">
              <a:buFont typeface="Wingdings" pitchFamily="2" charset="2"/>
              <a:buChar char="Ø"/>
            </a:pPr>
            <a:r>
              <a:rPr lang="en-US" sz="2000" dirty="0" smtClean="0"/>
              <a:t>Pre-Myrtle Grove – achieves same wetland acreage benefits as maximum operation</a:t>
            </a:r>
          </a:p>
          <a:p>
            <a:pPr lvl="1">
              <a:buFont typeface="Wingdings" pitchFamily="2" charset="2"/>
              <a:buChar char="Ø"/>
            </a:pPr>
            <a:r>
              <a:rPr lang="en-US" sz="2000" dirty="0" smtClean="0"/>
              <a:t>Provides “predictability” for fisheries </a:t>
            </a:r>
          </a:p>
          <a:p>
            <a:pPr lvl="1">
              <a:buFont typeface="Wingdings" pitchFamily="2" charset="2"/>
              <a:buChar char="Ø"/>
            </a:pPr>
            <a:r>
              <a:rPr lang="en-US" sz="2000" dirty="0" smtClean="0"/>
              <a:t>Provides 87% of max operation (Alt 18) net reduction in wetland loss over 50-year period of analysis</a:t>
            </a:r>
          </a:p>
          <a:p>
            <a:pPr lvl="1">
              <a:buFont typeface="Wingdings" pitchFamily="2" charset="2"/>
              <a:buChar char="Ø"/>
            </a:pPr>
            <a:r>
              <a:rPr lang="en-US" sz="2000" dirty="0" smtClean="0"/>
              <a:t>Provides 68% of projected AAHUs over 50-year period of analysis</a:t>
            </a:r>
          </a:p>
          <a:p>
            <a:pPr>
              <a:buNone/>
            </a:pPr>
            <a:r>
              <a:rPr lang="en-US" sz="2400" dirty="0" smtClean="0"/>
              <a:t>Long-term (i.e., Myrtle Grove on-line) </a:t>
            </a:r>
            <a:r>
              <a:rPr lang="en-US" sz="2400" dirty="0" smtClean="0">
                <a:sym typeface="Symbol"/>
              </a:rPr>
              <a:t></a:t>
            </a:r>
            <a:r>
              <a:rPr lang="en-US" sz="2400" dirty="0" smtClean="0"/>
              <a:t> Flexibility</a:t>
            </a:r>
          </a:p>
          <a:p>
            <a:pPr lvl="1">
              <a:buFont typeface="Wingdings" pitchFamily="2" charset="2"/>
              <a:buChar char="Ø"/>
            </a:pPr>
            <a:r>
              <a:rPr lang="en-US" sz="2000" dirty="0" smtClean="0"/>
              <a:t>Davis Pond salinity threshold not impede Myrtle Grove’s alternatives development/analysis</a:t>
            </a:r>
          </a:p>
          <a:p>
            <a:pPr lvl="1">
              <a:buFont typeface="Wingdings" pitchFamily="2" charset="2"/>
              <a:buChar char="Ø"/>
            </a:pPr>
            <a:r>
              <a:rPr lang="en-US" sz="2000" dirty="0" smtClean="0"/>
              <a:t>Future operation scheme for Davis Pond evaluated that complements recommended Myrtle Grove operation</a:t>
            </a:r>
          </a:p>
        </p:txBody>
      </p:sp>
      <p:sp>
        <p:nvSpPr>
          <p:cNvPr id="4" name="Slide Number Placeholder 3"/>
          <p:cNvSpPr>
            <a:spLocks noGrp="1"/>
          </p:cNvSpPr>
          <p:nvPr>
            <p:ph type="sldNum" sz="quarter" idx="10"/>
          </p:nvPr>
        </p:nvSpPr>
        <p:spPr/>
        <p:txBody>
          <a:bodyPr/>
          <a:lstStyle/>
          <a:p>
            <a:fld id="{4A319153-34F1-48DB-A9BA-9E73DE1D64E0}" type="slidenum">
              <a:rPr lang="en-US" smtClean="0"/>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AF8DF7-2791-4946-B3F9-53062641B7AE}"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41324FB8-FA2B-4790-BD09-39969AA2DED0}"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75EC9EF-90B3-490F-AC72-84D321B9DE0C}"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76C2429-09A3-465E-9421-59678D894687}"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DB269F-6629-4FA5-B152-ADA62DA3F06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14112A-0A12-4284-AD65-B2E7238EE41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58FE48-AA58-4CAA-8979-0E063BA6BEE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82E0D5-0405-45BF-A1DE-7378DCD0867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2E8BD9C-B41B-4B5F-8134-BB6BE22EAFC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0D02F57-80E6-48E6-A6F7-0AFB5B3EE9A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A5B4C7B-2FA0-480E-8F1D-2839A80E6E3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FD6897-23BC-4CA7-8DBC-912AEE91B23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07701393-084D-47FC-A6BC-52E900FE7390}"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6251F1-F3CE-4877-B854-85FCABC712F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26FF23-5EE5-4351-9D77-CAE0B947C00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FB9B1C-AB63-438E-8CB4-1FAC53FBAA6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DB269F-6629-4FA5-B152-ADA62DA3F06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14112A-0A12-4284-AD65-B2E7238EE41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58FE48-AA58-4CAA-8979-0E063BA6BEE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82E0D5-0405-45BF-A1DE-7378DCD0867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2E8BD9C-B41B-4B5F-8134-BB6BE22EAFC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0D02F57-80E6-48E6-A6F7-0AFB5B3EE9A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A5B4C7B-2FA0-480E-8F1D-2839A80E6E3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73A6242-5E4F-42DE-A26D-E8988FDAA5F2}" type="slidenum">
              <a:rPr lang="en-US"/>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FD6897-23BC-4CA7-8DBC-912AEE91B23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6251F1-F3CE-4877-B854-85FCABC712F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26FF23-5EE5-4351-9D77-CAE0B947C00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FB9B1C-AB63-438E-8CB4-1FAC53FBAA6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EACB7D4F-6D48-42D6-9E83-76A2D19BAE17}" type="slidenum">
              <a:rPr lang="en-US"/>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2C62F8F-637F-49FA-BA2F-9D2B0A456DB0}"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2C268A1E-8598-4D06-97D2-EEB6B0A19130}"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FE2D5CB-ECA9-40BC-857D-30F15D421268}"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1BC855F-1454-4948-8B75-E2C7EAA4E036}"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3CEFFC6-0434-4DE7-BABC-F67B691E7217}"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7.png"/><Relationship Id="rId2" Type="http://schemas.openxmlformats.org/officeDocument/2006/relationships/slideLayout" Target="../slideLayouts/slideLayout35.xml"/><Relationship Id="rId16" Type="http://schemas.openxmlformats.org/officeDocument/2006/relationships/image" Target="../media/image6.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5.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67B299CB-C61D-4D99-9C4A-D8566C4B75D5}" type="slidenum">
              <a:rPr lang="en-US"/>
              <a:pPr/>
              <a:t>‹#›</a:t>
            </a:fld>
            <a:endParaRPr lang="en-US" dirty="0"/>
          </a:p>
        </p:txBody>
      </p:sp>
      <p:pic>
        <p:nvPicPr>
          <p:cNvPr id="3080" name="Picture 8" descr="USACE_logo"/>
          <p:cNvPicPr>
            <a:picLocks noChangeAspect="1" noChangeArrowheads="1"/>
          </p:cNvPicPr>
          <p:nvPr/>
        </p:nvPicPr>
        <p:blipFill>
          <a:blip r:embed="rId14" cstate="print"/>
          <a:srcRect/>
          <a:stretch>
            <a:fillRect/>
          </a:stretch>
        </p:blipFill>
        <p:spPr bwMode="auto">
          <a:xfrm>
            <a:off x="8004175" y="5715000"/>
            <a:ext cx="758825" cy="519113"/>
          </a:xfrm>
          <a:prstGeom prst="rect">
            <a:avLst/>
          </a:prstGeom>
          <a:noFill/>
        </p:spPr>
      </p:pic>
      <p:sp>
        <p:nvSpPr>
          <p:cNvPr id="3081" name="Text Box 9"/>
          <p:cNvSpPr txBox="1">
            <a:spLocks noChangeArrowheads="1"/>
          </p:cNvSpPr>
          <p:nvPr/>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r>
              <a:rPr lang="en-US" sz="1400" b="1" dirty="0"/>
              <a:t>BUILDING STRONG</a:t>
            </a:r>
            <a:r>
              <a:rPr lang="en-US" sz="1400" b="1" baseline="-25000" dirty="0"/>
              <a:t>®</a:t>
            </a:r>
          </a:p>
        </p:txBody>
      </p:sp>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75000"/>
        <a:buFont typeface="Arial" pitchFamily="34"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9D69DCB-85C4-4F3B-BF47-4D108797D181}" type="slidenum">
              <a:rPr lang="en-US">
                <a:solidFill>
                  <a:srgbClr val="000000"/>
                </a:solidFill>
                <a:latin typeface="Arial" charset="0"/>
              </a:rPr>
              <a:pPr>
                <a:defRPr/>
              </a:pPr>
              <a:t>‹#›</a:t>
            </a:fld>
            <a:endParaRPr 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9D69DCB-85C4-4F3B-BF47-4D108797D181}" type="slidenum">
              <a:rPr lang="en-US">
                <a:solidFill>
                  <a:srgbClr val="000000"/>
                </a:solidFill>
                <a:latin typeface="Arial" charset="0"/>
              </a:rPr>
              <a:pPr>
                <a:defRPr/>
              </a:pPr>
              <a:t>‹#›</a:t>
            </a:fld>
            <a:endParaRPr 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7" name="Picture 33" descr="FloodFighter1"/>
          <p:cNvPicPr>
            <a:picLocks noChangeAspect="1" noChangeArrowheads="1"/>
          </p:cNvPicPr>
          <p:nvPr/>
        </p:nvPicPr>
        <p:blipFill>
          <a:blip r:embed="rId13" cstate="print"/>
          <a:srcRect/>
          <a:stretch>
            <a:fillRect/>
          </a:stretch>
        </p:blipFill>
        <p:spPr bwMode="auto">
          <a:xfrm>
            <a:off x="5334000" y="1663700"/>
            <a:ext cx="3810000" cy="2527300"/>
          </a:xfrm>
          <a:prstGeom prst="rect">
            <a:avLst/>
          </a:prstGeom>
          <a:noFill/>
        </p:spPr>
      </p:pic>
      <p:pic>
        <p:nvPicPr>
          <p:cNvPr id="1053" name="Picture 29" descr="FloodFighter4"/>
          <p:cNvPicPr>
            <a:picLocks noChangeAspect="1" noChangeArrowheads="1"/>
          </p:cNvPicPr>
          <p:nvPr/>
        </p:nvPicPr>
        <p:blipFill>
          <a:blip r:embed="rId14" cstate="print"/>
          <a:srcRect/>
          <a:stretch>
            <a:fillRect/>
          </a:stretch>
        </p:blipFill>
        <p:spPr bwMode="auto">
          <a:xfrm>
            <a:off x="3905250" y="3381375"/>
            <a:ext cx="5238750" cy="3476625"/>
          </a:xfrm>
          <a:prstGeom prst="rect">
            <a:avLst/>
          </a:prstGeom>
          <a:noFill/>
        </p:spPr>
      </p:pic>
      <p:grpSp>
        <p:nvGrpSpPr>
          <p:cNvPr id="2" name="Group 28"/>
          <p:cNvGrpSpPr>
            <a:grpSpLocks/>
          </p:cNvGrpSpPr>
          <p:nvPr/>
        </p:nvGrpSpPr>
        <p:grpSpPr bwMode="auto">
          <a:xfrm>
            <a:off x="0" y="0"/>
            <a:ext cx="9144000" cy="6861175"/>
            <a:chOff x="0" y="0"/>
            <a:chExt cx="5760" cy="4322"/>
          </a:xfrm>
        </p:grpSpPr>
        <p:grpSp>
          <p:nvGrpSpPr>
            <p:cNvPr id="3" name="Group 27"/>
            <p:cNvGrpSpPr>
              <a:grpSpLocks/>
            </p:cNvGrpSpPr>
            <p:nvPr userDrawn="1"/>
          </p:nvGrpSpPr>
          <p:grpSpPr bwMode="auto">
            <a:xfrm>
              <a:off x="0" y="0"/>
              <a:ext cx="5760" cy="4322"/>
              <a:chOff x="0" y="0"/>
              <a:chExt cx="5760" cy="4322"/>
            </a:xfrm>
          </p:grpSpPr>
          <p:pic>
            <p:nvPicPr>
              <p:cNvPr id="1047" name="Picture 23" descr="ppt_camo_bkgrnd-03"/>
              <p:cNvPicPr>
                <a:picLocks noChangeAspect="1" noChangeArrowheads="1"/>
              </p:cNvPicPr>
              <p:nvPr userDrawn="1"/>
            </p:nvPicPr>
            <p:blipFill>
              <a:blip r:embed="rId15" cstate="print"/>
              <a:srcRect/>
              <a:stretch>
                <a:fillRect/>
              </a:stretch>
            </p:blipFill>
            <p:spPr bwMode="auto">
              <a:xfrm>
                <a:off x="0" y="0"/>
                <a:ext cx="5760" cy="4322"/>
              </a:xfrm>
              <a:prstGeom prst="rect">
                <a:avLst/>
              </a:prstGeom>
              <a:noFill/>
            </p:spPr>
          </p:pic>
          <p:pic>
            <p:nvPicPr>
              <p:cNvPr id="1045" name="Picture 21" descr="white_curve"/>
              <p:cNvPicPr>
                <a:picLocks noChangeAspect="1" noChangeArrowheads="1"/>
              </p:cNvPicPr>
              <p:nvPr userDrawn="1"/>
            </p:nvPicPr>
            <p:blipFill>
              <a:blip r:embed="rId16" cstate="print"/>
              <a:srcRect/>
              <a:stretch>
                <a:fillRect/>
              </a:stretch>
            </p:blipFill>
            <p:spPr bwMode="auto">
              <a:xfrm>
                <a:off x="2502" y="990"/>
                <a:ext cx="3258" cy="3330"/>
              </a:xfrm>
              <a:prstGeom prst="rect">
                <a:avLst/>
              </a:prstGeom>
              <a:noFill/>
            </p:spPr>
          </p:pic>
        </p:grpSp>
        <p:pic>
          <p:nvPicPr>
            <p:cNvPr id="1032" name="Picture 8" descr="USACE_logo"/>
            <p:cNvPicPr>
              <a:picLocks noChangeAspect="1" noChangeArrowheads="1"/>
            </p:cNvPicPr>
            <p:nvPr userDrawn="1"/>
          </p:nvPicPr>
          <p:blipFill>
            <a:blip r:embed="rId17" cstate="print"/>
            <a:srcRect/>
            <a:stretch>
              <a:fillRect/>
            </a:stretch>
          </p:blipFill>
          <p:spPr bwMode="auto">
            <a:xfrm>
              <a:off x="144" y="3201"/>
              <a:ext cx="864" cy="591"/>
            </a:xfrm>
            <a:prstGeom prst="rect">
              <a:avLst/>
            </a:prstGeom>
            <a:noFill/>
          </p:spPr>
        </p:pic>
      </p:grpSp>
      <p:sp>
        <p:nvSpPr>
          <p:cNvPr id="1043" name="Line 19"/>
          <p:cNvSpPr>
            <a:spLocks noChangeShapeType="1"/>
          </p:cNvSpPr>
          <p:nvPr/>
        </p:nvSpPr>
        <p:spPr bwMode="auto">
          <a:xfrm>
            <a:off x="5334000" y="3352800"/>
            <a:ext cx="3810000" cy="0"/>
          </a:xfrm>
          <a:prstGeom prst="line">
            <a:avLst/>
          </a:prstGeom>
          <a:noFill/>
          <a:ln w="63500">
            <a:solidFill>
              <a:schemeClr val="bg1"/>
            </a:solidFill>
            <a:round/>
            <a:headEnd/>
            <a:tailEnd/>
          </a:ln>
          <a:effectLst/>
        </p:spPr>
        <p:txBody>
          <a:bodyPr/>
          <a:lstStyle/>
          <a:p>
            <a:endParaRPr lang="en-US" dirty="0">
              <a:solidFill>
                <a:srgbClr val="000000"/>
              </a:solidFill>
            </a:endParaRPr>
          </a:p>
        </p:txBody>
      </p:sp>
      <p:sp>
        <p:nvSpPr>
          <p:cNvPr id="1026"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p:nvSpPr>
        <p:spPr bwMode="auto">
          <a:xfrm>
            <a:off x="136525" y="6096000"/>
            <a:ext cx="3597275" cy="549275"/>
          </a:xfrm>
          <a:prstGeom prst="rect">
            <a:avLst/>
          </a:prstGeom>
          <a:noFill/>
          <a:ln w="9525">
            <a:noFill/>
            <a:miter lim="800000"/>
            <a:headEnd/>
            <a:tailEnd/>
          </a:ln>
          <a:effectLst/>
        </p:spPr>
        <p:txBody>
          <a:bodyPr>
            <a:spAutoFit/>
          </a:bodyPr>
          <a:lstStyle/>
          <a:p>
            <a:r>
              <a:rPr lang="en-US" sz="1200" b="1" dirty="0">
                <a:solidFill>
                  <a:srgbClr val="000000"/>
                </a:solidFill>
              </a:rPr>
              <a:t>US Army Corps of Engineers</a:t>
            </a:r>
          </a:p>
          <a:p>
            <a:r>
              <a:rPr lang="en-US" b="1" dirty="0">
                <a:solidFill>
                  <a:srgbClr val="000000"/>
                </a:solidFill>
              </a:rPr>
              <a:t>BUILDING STRONG</a:t>
            </a:r>
            <a:r>
              <a:rPr lang="en-US" sz="1400" b="1" baseline="-25000" dirty="0">
                <a:solidFill>
                  <a:srgbClr val="000000"/>
                </a:solidFill>
              </a:rPr>
              <a:t>®</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itchFamily="34" charset="0"/>
        </a:defRPr>
      </a:lvl2pPr>
      <a:lvl3pPr algn="l" rtl="0" eaLnBrk="1" fontAlgn="base" hangingPunct="1">
        <a:spcBef>
          <a:spcPct val="0"/>
        </a:spcBef>
        <a:spcAft>
          <a:spcPct val="0"/>
        </a:spcAft>
        <a:defRPr sz="3600" b="1">
          <a:solidFill>
            <a:schemeClr val="tx2"/>
          </a:solidFill>
          <a:latin typeface="Arial" pitchFamily="34" charset="0"/>
        </a:defRPr>
      </a:lvl3pPr>
      <a:lvl4pPr algn="l" rtl="0" eaLnBrk="1" fontAlgn="base" hangingPunct="1">
        <a:spcBef>
          <a:spcPct val="0"/>
        </a:spcBef>
        <a:spcAft>
          <a:spcPct val="0"/>
        </a:spcAft>
        <a:defRPr sz="3600" b="1">
          <a:solidFill>
            <a:schemeClr val="tx2"/>
          </a:solidFill>
          <a:latin typeface="Arial" pitchFamily="34" charset="0"/>
        </a:defRPr>
      </a:lvl4pPr>
      <a:lvl5pPr algn="l" rtl="0" eaLnBrk="1" fontAlgn="base" hangingPunct="1">
        <a:spcBef>
          <a:spcPct val="0"/>
        </a:spcBef>
        <a:spcAft>
          <a:spcPct val="0"/>
        </a:spcAft>
        <a:defRPr sz="3600" b="1">
          <a:solidFill>
            <a:schemeClr val="tx2"/>
          </a:solidFill>
          <a:latin typeface="Arial" pitchFamily="34" charset="0"/>
        </a:defRPr>
      </a:lvl5pPr>
      <a:lvl6pPr marL="457200" algn="l" rtl="0" eaLnBrk="1" fontAlgn="base" hangingPunct="1">
        <a:spcBef>
          <a:spcPct val="0"/>
        </a:spcBef>
        <a:spcAft>
          <a:spcPct val="0"/>
        </a:spcAft>
        <a:defRPr sz="3600" b="1">
          <a:solidFill>
            <a:schemeClr val="tx2"/>
          </a:solidFill>
          <a:latin typeface="Arial" pitchFamily="34" charset="0"/>
        </a:defRPr>
      </a:lvl6pPr>
      <a:lvl7pPr marL="914400" algn="l" rtl="0" eaLnBrk="1" fontAlgn="base" hangingPunct="1">
        <a:spcBef>
          <a:spcPct val="0"/>
        </a:spcBef>
        <a:spcAft>
          <a:spcPct val="0"/>
        </a:spcAft>
        <a:defRPr sz="3600" b="1">
          <a:solidFill>
            <a:schemeClr val="tx2"/>
          </a:solidFill>
          <a:latin typeface="Arial" pitchFamily="34" charset="0"/>
        </a:defRPr>
      </a:lvl7pPr>
      <a:lvl8pPr marL="1371600" algn="l" rtl="0" eaLnBrk="1" fontAlgn="base" hangingPunct="1">
        <a:spcBef>
          <a:spcPct val="0"/>
        </a:spcBef>
        <a:spcAft>
          <a:spcPct val="0"/>
        </a:spcAft>
        <a:defRPr sz="3600" b="1">
          <a:solidFill>
            <a:schemeClr val="tx2"/>
          </a:solidFill>
          <a:latin typeface="Arial" pitchFamily="34" charset="0"/>
        </a:defRPr>
      </a:lvl8pPr>
      <a:lvl9pPr marL="1828800" algn="l" rtl="0" eaLnBrk="1" fontAlgn="base" hangingPunct="1">
        <a:spcBef>
          <a:spcPct val="0"/>
        </a:spcBef>
        <a:spcAft>
          <a:spcPct val="0"/>
        </a:spcAft>
        <a:defRPr sz="3600" b="1">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danny.l.wiegand@usace.army.mi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2686051"/>
          </a:xfrm>
        </p:spPr>
        <p:txBody>
          <a:bodyPr>
            <a:normAutofit fontScale="90000"/>
          </a:bodyPr>
          <a:lstStyle/>
          <a:p>
            <a:r>
              <a:rPr lang="en-US" dirty="0" smtClean="0">
                <a:solidFill>
                  <a:schemeClr val="tx1"/>
                </a:solidFill>
              </a:rPr>
              <a:t>Davis Pond Freshwater Diversion – Status of MR&amp;T Project and LCA Study </a:t>
            </a:r>
            <a:r>
              <a:rPr lang="en-US" dirty="0" smtClean="0"/>
              <a:t/>
            </a:r>
            <a:br>
              <a:rPr lang="en-US" dirty="0" smtClean="0"/>
            </a:br>
            <a:r>
              <a:rPr lang="en-US" dirty="0" smtClean="0"/>
              <a:t/>
            </a:r>
            <a:br>
              <a:rPr lang="en-US" dirty="0" smtClean="0"/>
            </a:br>
            <a:r>
              <a:rPr lang="en-US" dirty="0" smtClean="0"/>
              <a:t>9/11/2012</a:t>
            </a:r>
            <a:br>
              <a:rPr lang="en-US" dirty="0" smtClean="0"/>
            </a:br>
            <a:endParaRPr lang="en-US" dirty="0"/>
          </a:p>
        </p:txBody>
      </p:sp>
      <p:sp>
        <p:nvSpPr>
          <p:cNvPr id="5" name="TextBox 4"/>
          <p:cNvSpPr txBox="1"/>
          <p:nvPr/>
        </p:nvSpPr>
        <p:spPr>
          <a:xfrm>
            <a:off x="381000" y="2971800"/>
            <a:ext cx="4876800" cy="1415772"/>
          </a:xfrm>
          <a:prstGeom prst="rect">
            <a:avLst/>
          </a:prstGeom>
          <a:noFill/>
        </p:spPr>
        <p:txBody>
          <a:bodyPr wrap="square" rtlCol="0">
            <a:spAutoFit/>
          </a:bodyPr>
          <a:lstStyle/>
          <a:p>
            <a:r>
              <a:rPr lang="en-US" sz="2400" dirty="0" smtClean="0">
                <a:solidFill>
                  <a:srgbClr val="000000"/>
                </a:solidFill>
              </a:rPr>
              <a:t>Status Briefing for BTNEP Management Conference</a:t>
            </a:r>
          </a:p>
          <a:p>
            <a:endParaRPr lang="en-US" sz="2400" dirty="0" smtClean="0">
              <a:solidFill>
                <a:srgbClr val="000000"/>
              </a:solidFill>
            </a:endParaRPr>
          </a:p>
          <a:p>
            <a:endParaRPr lang="en-US" sz="1400"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Formulation/Evaluation</a:t>
            </a:r>
            <a:endParaRPr lang="en-US" dirty="0"/>
          </a:p>
        </p:txBody>
      </p:sp>
      <p:sp>
        <p:nvSpPr>
          <p:cNvPr id="3" name="Content Placeholder 2"/>
          <p:cNvSpPr>
            <a:spLocks noGrp="1"/>
          </p:cNvSpPr>
          <p:nvPr>
            <p:ph idx="1"/>
          </p:nvPr>
        </p:nvSpPr>
        <p:spPr>
          <a:xfrm>
            <a:off x="533400" y="1371600"/>
            <a:ext cx="8077200" cy="4191000"/>
          </a:xfrm>
        </p:spPr>
        <p:txBody>
          <a:bodyPr>
            <a:noAutofit/>
          </a:bodyPr>
          <a:lstStyle/>
          <a:p>
            <a:pPr marL="0" indent="0">
              <a:buNone/>
            </a:pPr>
            <a:endParaRPr lang="en-US" sz="2400" dirty="0" smtClean="0"/>
          </a:p>
          <a:p>
            <a:pPr marL="0" indent="0">
              <a:buNone/>
            </a:pPr>
            <a:r>
              <a:rPr lang="en-US" sz="2400" dirty="0" smtClean="0"/>
              <a:t>Developed/screened an initial array of 43 operational alternatives resulting in a final array of 8 alternatives </a:t>
            </a:r>
          </a:p>
          <a:p>
            <a:pPr>
              <a:buNone/>
            </a:pPr>
            <a:endParaRPr lang="en-US" sz="2400" dirty="0" smtClean="0"/>
          </a:p>
          <a:p>
            <a:pPr>
              <a:buNone/>
            </a:pPr>
            <a:r>
              <a:rPr lang="en-US" sz="2400" dirty="0" smtClean="0"/>
              <a:t>Final Array Analysis Tools:</a:t>
            </a:r>
          </a:p>
          <a:p>
            <a:pPr lvl="1">
              <a:buFont typeface="Arial" pitchFamily="34" charset="0"/>
              <a:buChar char="•"/>
              <a:defRPr/>
            </a:pPr>
            <a:r>
              <a:rPr lang="en-US" sz="2000" dirty="0" smtClean="0"/>
              <a:t>Hydrodynamic modeling (water surface elevation and salinity)</a:t>
            </a:r>
          </a:p>
          <a:p>
            <a:pPr lvl="1">
              <a:buFont typeface="Arial" pitchFamily="34" charset="0"/>
              <a:buChar char="•"/>
              <a:defRPr/>
            </a:pPr>
            <a:r>
              <a:rPr lang="en-US" sz="2000" dirty="0" smtClean="0"/>
              <a:t>ERDC-SAND2 Model (land building)</a:t>
            </a:r>
          </a:p>
          <a:p>
            <a:pPr lvl="1">
              <a:buFont typeface="Arial" pitchFamily="34" charset="0"/>
              <a:buChar char="•"/>
              <a:defRPr/>
            </a:pPr>
            <a:r>
              <a:rPr lang="en-US" sz="2000" dirty="0" smtClean="0"/>
              <a:t>WVA (net benefits – AAHUs)</a:t>
            </a:r>
          </a:p>
          <a:p>
            <a:pPr lvl="1">
              <a:buFont typeface="Arial" pitchFamily="34" charset="0"/>
              <a:buChar char="•"/>
              <a:defRPr/>
            </a:pPr>
            <a:r>
              <a:rPr lang="en-US" sz="2000" dirty="0" smtClean="0"/>
              <a:t>Cost Effectiveness/Incremental Cost Analysis</a:t>
            </a:r>
          </a:p>
          <a:p>
            <a:pPr lvl="1">
              <a:buFont typeface="Arial" pitchFamily="34" charset="0"/>
              <a:buChar char="•"/>
              <a:defRPr/>
            </a:pPr>
            <a:r>
              <a:rPr lang="en-US" sz="2000" dirty="0" smtClean="0"/>
              <a:t>Fisheries Tradeoff Analysis</a:t>
            </a:r>
          </a:p>
          <a:p>
            <a:pPr>
              <a:buNone/>
              <a:defRPr/>
            </a:pPr>
            <a:endParaRPr lang="en-US" sz="2400" dirty="0" smtClean="0"/>
          </a:p>
          <a:p>
            <a:pPr>
              <a:buNone/>
              <a:defRPr/>
            </a:pPr>
            <a:endParaRPr lang="en-US" sz="2400" dirty="0" smtClean="0"/>
          </a:p>
          <a:p>
            <a:pPr>
              <a:buNone/>
            </a:pPr>
            <a:endParaRPr lang="en-US" sz="2400" dirty="0" smtClean="0"/>
          </a:p>
          <a:p>
            <a:pPr>
              <a:buNone/>
            </a:pPr>
            <a:endParaRPr lang="en-US" sz="2400" dirty="0" smtClean="0"/>
          </a:p>
          <a:p>
            <a:pPr>
              <a:buFont typeface="Arial" pitchFamily="34" charset="0"/>
              <a:buChar char="•"/>
            </a:pPr>
            <a:endParaRPr lang="en-US" sz="2400" dirty="0" smtClean="0"/>
          </a:p>
        </p:txBody>
      </p:sp>
      <p:sp>
        <p:nvSpPr>
          <p:cNvPr id="6" name="Slide Number Placeholder 5"/>
          <p:cNvSpPr>
            <a:spLocks noGrp="1"/>
          </p:cNvSpPr>
          <p:nvPr>
            <p:ph type="sldNum" sz="quarter" idx="10"/>
          </p:nvPr>
        </p:nvSpPr>
        <p:spPr/>
        <p:txBody>
          <a:bodyPr/>
          <a:lstStyle/>
          <a:p>
            <a:fld id="{07701393-084D-47FC-A6BC-52E900FE7390}" type="slidenum">
              <a:rPr lang="en-US" smtClean="0"/>
              <a:pPr/>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linds(horizontal)">
                                      <p:cBhvr>
                                        <p:cTn id="24" dur="500"/>
                                        <p:tgtEl>
                                          <p:spTgt spid="3">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8" name="Content Placeholder 7" descr="MDPD 5ppts.jpg"/>
          <p:cNvPicPr>
            <a:picLocks noGrp="1" noChangeAspect="1"/>
          </p:cNvPicPr>
          <p:nvPr>
            <p:ph idx="1"/>
          </p:nvPr>
        </p:nvPicPr>
        <p:blipFill>
          <a:blip r:embed="rId2" cstate="print"/>
          <a:stretch>
            <a:fillRect/>
          </a:stretch>
        </p:blipFill>
        <p:spPr>
          <a:xfrm>
            <a:off x="304800" y="609600"/>
            <a:ext cx="8491635" cy="5577840"/>
          </a:xfrm>
        </p:spPr>
      </p:pic>
      <p:sp>
        <p:nvSpPr>
          <p:cNvPr id="5" name="Slide Number Placeholder 4"/>
          <p:cNvSpPr>
            <a:spLocks noGrp="1"/>
          </p:cNvSpPr>
          <p:nvPr>
            <p:ph type="sldNum" sz="quarter" idx="10"/>
          </p:nvPr>
        </p:nvSpPr>
        <p:spPr/>
        <p:txBody>
          <a:bodyPr/>
          <a:lstStyle/>
          <a:p>
            <a:fld id="{EACB7D4F-6D48-42D6-9E83-76A2D19BAE17}" type="slidenum">
              <a:rPr lang="en-US" smtClean="0"/>
              <a:pPr/>
              <a:t>11</a:t>
            </a:fld>
            <a:endParaRPr lang="en-US" dirty="0"/>
          </a:p>
        </p:txBody>
      </p:sp>
      <p:sp>
        <p:nvSpPr>
          <p:cNvPr id="9" name="Line Callout 1 (Accent Bar) 8"/>
          <p:cNvSpPr/>
          <p:nvPr/>
        </p:nvSpPr>
        <p:spPr>
          <a:xfrm>
            <a:off x="5029200" y="1828800"/>
            <a:ext cx="1371600" cy="274320"/>
          </a:xfrm>
          <a:prstGeom prst="accentCallout1">
            <a:avLst>
              <a:gd name="adj1" fmla="val 45673"/>
              <a:gd name="adj2" fmla="val -5586"/>
              <a:gd name="adj3" fmla="val 279641"/>
              <a:gd name="adj4" fmla="val -49066"/>
            </a:avLst>
          </a:prstGeom>
          <a:solidFill>
            <a:srgbClr val="00B0F0"/>
          </a:solidFill>
          <a:ln w="19050">
            <a:solidFill>
              <a:srgbClr val="00B0F0"/>
            </a:solidFill>
          </a:ln>
        </p:spPr>
        <p:style>
          <a:lnRef idx="1">
            <a:schemeClr val="accent1"/>
          </a:lnRef>
          <a:fillRef idx="2">
            <a:schemeClr val="accent1"/>
          </a:fillRef>
          <a:effectRef idx="1">
            <a:schemeClr val="accent1"/>
          </a:effectRef>
          <a:fontRef idx="minor">
            <a:schemeClr val="dk1"/>
          </a:fontRef>
        </p:style>
        <p:txBody>
          <a:bodyPr rtlCol="0" anchor="ctr">
            <a:normAutofit fontScale="85000" lnSpcReduction="10000"/>
          </a:bodyPr>
          <a:lstStyle/>
          <a:p>
            <a:pPr algn="ctr"/>
            <a:r>
              <a:rPr lang="en-US" sz="1400" dirty="0" smtClean="0"/>
              <a:t>Pre-MR&amp;T 5 </a:t>
            </a:r>
            <a:r>
              <a:rPr lang="en-US" sz="1400" dirty="0" err="1" smtClean="0"/>
              <a:t>ppt</a:t>
            </a:r>
            <a:endParaRPr lang="en-US" sz="1400" dirty="0"/>
          </a:p>
        </p:txBody>
      </p:sp>
      <p:sp>
        <p:nvSpPr>
          <p:cNvPr id="10" name="Line Callout 1 (Accent Bar) 9"/>
          <p:cNvSpPr/>
          <p:nvPr/>
        </p:nvSpPr>
        <p:spPr>
          <a:xfrm>
            <a:off x="5867400" y="2362200"/>
            <a:ext cx="1645920" cy="274320"/>
          </a:xfrm>
          <a:prstGeom prst="accentCallout1">
            <a:avLst>
              <a:gd name="adj1" fmla="val 49519"/>
              <a:gd name="adj2" fmla="val -5585"/>
              <a:gd name="adj3" fmla="val 291001"/>
              <a:gd name="adj4" fmla="val -42696"/>
            </a:avLst>
          </a:prstGeom>
          <a:solidFill>
            <a:srgbClr val="FE3E02"/>
          </a:solidFill>
          <a:ln w="19050">
            <a:solidFill>
              <a:srgbClr val="FE3E02"/>
            </a:solidFill>
          </a:ln>
        </p:spPr>
        <p:style>
          <a:lnRef idx="1">
            <a:schemeClr val="accent1"/>
          </a:lnRef>
          <a:fillRef idx="2">
            <a:schemeClr val="accent1"/>
          </a:fillRef>
          <a:effectRef idx="1">
            <a:schemeClr val="accent1"/>
          </a:effectRef>
          <a:fontRef idx="minor">
            <a:schemeClr val="dk1"/>
          </a:fontRef>
        </p:style>
        <p:txBody>
          <a:bodyPr rtlCol="0" anchor="ctr">
            <a:normAutofit fontScale="85000" lnSpcReduction="10000"/>
          </a:bodyPr>
          <a:lstStyle/>
          <a:p>
            <a:pPr algn="ctr"/>
            <a:r>
              <a:rPr lang="en-US" sz="1400" dirty="0" smtClean="0"/>
              <a:t>Existing MR&amp;T 5 </a:t>
            </a:r>
            <a:r>
              <a:rPr lang="en-US" sz="1400" dirty="0" err="1" smtClean="0"/>
              <a:t>ppt</a:t>
            </a:r>
            <a:endParaRPr lang="en-US" sz="1400" dirty="0"/>
          </a:p>
        </p:txBody>
      </p:sp>
      <p:sp>
        <p:nvSpPr>
          <p:cNvPr id="11" name="Line Callout 1 (Accent Bar) 10"/>
          <p:cNvSpPr/>
          <p:nvPr/>
        </p:nvSpPr>
        <p:spPr>
          <a:xfrm>
            <a:off x="6781800" y="2819400"/>
            <a:ext cx="1645920" cy="274320"/>
          </a:xfrm>
          <a:prstGeom prst="accentCallout1">
            <a:avLst>
              <a:gd name="adj1" fmla="val 18750"/>
              <a:gd name="adj2" fmla="val -8333"/>
              <a:gd name="adj3" fmla="val 237369"/>
              <a:gd name="adj4" fmla="val -63403"/>
            </a:avLst>
          </a:prstGeom>
          <a:solidFill>
            <a:srgbClr val="FFFF00"/>
          </a:solidFill>
          <a:ln w="19050">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normAutofit fontScale="85000" lnSpcReduction="10000"/>
          </a:bodyPr>
          <a:lstStyle/>
          <a:p>
            <a:pPr algn="ctr"/>
            <a:r>
              <a:rPr lang="en-US" sz="1400" dirty="0" smtClean="0"/>
              <a:t>Proposed LCA 5 </a:t>
            </a:r>
            <a:r>
              <a:rPr lang="en-US" sz="1400" dirty="0" err="1" smtClean="0"/>
              <a:t>ppt</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in the process?</a:t>
            </a:r>
            <a:endParaRPr lang="en-US" dirty="0"/>
          </a:p>
        </p:txBody>
      </p:sp>
      <p:sp>
        <p:nvSpPr>
          <p:cNvPr id="3" name="Content Placeholder 2"/>
          <p:cNvSpPr>
            <a:spLocks noGrp="1"/>
          </p:cNvSpPr>
          <p:nvPr>
            <p:ph idx="1"/>
          </p:nvPr>
        </p:nvSpPr>
        <p:spPr/>
        <p:txBody>
          <a:bodyPr/>
          <a:lstStyle/>
          <a:p>
            <a:pPr>
              <a:buNone/>
            </a:pPr>
            <a:r>
              <a:rPr lang="en-US" sz="2800" dirty="0" smtClean="0"/>
              <a:t>Step 1 – Identifying problems and opportunities</a:t>
            </a:r>
          </a:p>
          <a:p>
            <a:pPr>
              <a:buNone/>
            </a:pPr>
            <a:r>
              <a:rPr lang="en-US" sz="2800" dirty="0" smtClean="0"/>
              <a:t>Step 2 – Inventorying and forecasting conditions</a:t>
            </a:r>
          </a:p>
          <a:p>
            <a:pPr>
              <a:buNone/>
            </a:pPr>
            <a:r>
              <a:rPr lang="en-US" sz="2800" dirty="0" smtClean="0"/>
              <a:t>Step 3 – Formulating alternative plans</a:t>
            </a:r>
          </a:p>
          <a:p>
            <a:pPr>
              <a:buNone/>
            </a:pPr>
            <a:r>
              <a:rPr lang="en-US" sz="2800" dirty="0" smtClean="0"/>
              <a:t>Step 4 – Evaluating alternative plans</a:t>
            </a:r>
          </a:p>
          <a:p>
            <a:pPr>
              <a:buNone/>
            </a:pPr>
            <a:r>
              <a:rPr lang="en-US" sz="2800" dirty="0" smtClean="0"/>
              <a:t>Step 5 – Comparing alternative plans</a:t>
            </a:r>
          </a:p>
          <a:p>
            <a:pPr>
              <a:buNone/>
            </a:pPr>
            <a:r>
              <a:rPr lang="en-US" sz="2800" dirty="0" smtClean="0"/>
              <a:t>Step 6 – Selecting a plan</a:t>
            </a:r>
            <a:endParaRPr lang="en-US" sz="2800" dirty="0">
              <a:solidFill>
                <a:srgbClr val="FF0000"/>
              </a:solidFill>
            </a:endParaRPr>
          </a:p>
        </p:txBody>
      </p:sp>
      <p:sp>
        <p:nvSpPr>
          <p:cNvPr id="7" name="Slide Number Placeholder 6"/>
          <p:cNvSpPr>
            <a:spLocks noGrp="1"/>
          </p:cNvSpPr>
          <p:nvPr>
            <p:ph type="sldNum" sz="quarter" idx="10"/>
          </p:nvPr>
        </p:nvSpPr>
        <p:spPr>
          <a:prstGeom prst="rect">
            <a:avLst/>
          </a:prstGeom>
        </p:spPr>
        <p:txBody>
          <a:bodyPr/>
          <a:lstStyle/>
          <a:p>
            <a:fld id="{C8967AEA-6A65-4195-B347-6EA3A139100F}" type="slidenum">
              <a:rPr lang="en-US" smtClean="0"/>
              <a:pPr/>
              <a:t>12</a:t>
            </a:fld>
            <a:endParaRPr lang="en-US"/>
          </a:p>
        </p:txBody>
      </p:sp>
      <p:sp>
        <p:nvSpPr>
          <p:cNvPr id="9" name="Left Arrow 8"/>
          <p:cNvSpPr/>
          <p:nvPr/>
        </p:nvSpPr>
        <p:spPr>
          <a:xfrm>
            <a:off x="4648200" y="4191000"/>
            <a:ext cx="11430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1000"/>
                                        <p:tgtEl>
                                          <p:spTgt spid="3">
                                            <p:txEl>
                                              <p:pRg st="1" end="1"/>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1000"/>
                                        <p:tgtEl>
                                          <p:spTgt spid="3">
                                            <p:txEl>
                                              <p:pRg st="2" end="2"/>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iterate type="lt">
                                    <p:tmPct val="0"/>
                                  </p:iterate>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1000"/>
                                        <p:tgtEl>
                                          <p:spTgt spid="3">
                                            <p:txEl>
                                              <p:pRg st="3" end="3"/>
                                            </p:txEl>
                                          </p:spTgt>
                                        </p:tgtEl>
                                      </p:cBhvr>
                                    </p:animEffect>
                                  </p:childTnLst>
                                </p:cTn>
                              </p:par>
                            </p:childTnLst>
                          </p:cTn>
                        </p:par>
                        <p:par>
                          <p:cTn id="20" fill="hold">
                            <p:stCondLst>
                              <p:cond delay="4000"/>
                            </p:stCondLst>
                            <p:childTnLst>
                              <p:par>
                                <p:cTn id="21" presetID="3" presetClass="entr" presetSubtype="10" fill="hold" nodeType="afterEffect">
                                  <p:stCondLst>
                                    <p:cond delay="0"/>
                                  </p:stCondLst>
                                  <p:iterate type="lt">
                                    <p:tmPct val="0"/>
                                  </p:iterate>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1000"/>
                                        <p:tgtEl>
                                          <p:spTgt spid="3">
                                            <p:txEl>
                                              <p:pRg st="4" end="4"/>
                                            </p:txEl>
                                          </p:spTgt>
                                        </p:tgtEl>
                                      </p:cBhvr>
                                    </p:animEffect>
                                  </p:childTnLst>
                                </p:cTn>
                              </p:par>
                            </p:childTnLst>
                          </p:cTn>
                        </p:par>
                        <p:par>
                          <p:cTn id="24" fill="hold">
                            <p:stCondLst>
                              <p:cond delay="5000"/>
                            </p:stCondLst>
                            <p:childTnLst>
                              <p:par>
                                <p:cTn id="25" presetID="3" presetClass="entr" presetSubtype="1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1000"/>
                                        <p:tgtEl>
                                          <p:spTgt spid="3">
                                            <p:txEl>
                                              <p:pRg st="5" end="5"/>
                                            </p:txEl>
                                          </p:spTgt>
                                        </p:tgtEl>
                                      </p:cBhvr>
                                    </p:animEffect>
                                  </p:childTnLst>
                                </p:cTn>
                              </p:par>
                            </p:childTnLst>
                          </p:cTn>
                        </p:par>
                        <p:par>
                          <p:cTn id="28" fill="hold">
                            <p:stCondLst>
                              <p:cond delay="6000"/>
                            </p:stCondLst>
                            <p:childTnLst>
                              <p:par>
                                <p:cTn id="29" presetID="2" presetClass="entr" presetSubtype="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Plans under Consideration for Recommendation</a:t>
            </a:r>
            <a:endParaRPr lang="en-US" dirty="0"/>
          </a:p>
        </p:txBody>
      </p:sp>
      <p:sp>
        <p:nvSpPr>
          <p:cNvPr id="3" name="Content Placeholder 2"/>
          <p:cNvSpPr>
            <a:spLocks noGrp="1"/>
          </p:cNvSpPr>
          <p:nvPr>
            <p:ph idx="1"/>
          </p:nvPr>
        </p:nvSpPr>
        <p:spPr/>
        <p:txBody>
          <a:bodyPr/>
          <a:lstStyle/>
          <a:p>
            <a:pPr marL="171450" indent="-171450" eaLnBrk="0" hangingPunct="0">
              <a:buNone/>
              <a:defRPr/>
            </a:pPr>
            <a:endParaRPr lang="en-US" sz="2000" b="1" u="sng" dirty="0" smtClean="0">
              <a:latin typeface="Arial" pitchFamily="34" charset="0"/>
              <a:ea typeface="Calibri" pitchFamily="34" charset="0"/>
              <a:cs typeface="Arial" pitchFamily="34" charset="0"/>
            </a:endParaRPr>
          </a:p>
          <a:p>
            <a:pPr marL="171450" indent="-171450" eaLnBrk="0" hangingPunct="0">
              <a:buNone/>
              <a:defRPr/>
            </a:pPr>
            <a:r>
              <a:rPr lang="en-US" sz="2000" b="1" u="sng" dirty="0" smtClean="0">
                <a:latin typeface="Arial" pitchFamily="34" charset="0"/>
                <a:ea typeface="Calibri" pitchFamily="34" charset="0"/>
                <a:cs typeface="Arial" pitchFamily="34" charset="0"/>
              </a:rPr>
              <a:t>Alt 18 – River-stage Dependent</a:t>
            </a:r>
          </a:p>
          <a:p>
            <a:pPr marL="171450" lvl="1" indent="-171450" eaLnBrk="0" hangingPunct="0">
              <a:buFont typeface="Arial" pitchFamily="34" charset="0"/>
              <a:buChar char="•"/>
              <a:defRPr/>
            </a:pPr>
            <a:r>
              <a:rPr lang="en-US" sz="2000" dirty="0" smtClean="0">
                <a:latin typeface="Arial" pitchFamily="34" charset="0"/>
                <a:ea typeface="Calibri" pitchFamily="34" charset="0"/>
                <a:cs typeface="Arial" pitchFamily="34" charset="0"/>
              </a:rPr>
              <a:t>Allow Mississippi River and marsh head differential to drive discharge</a:t>
            </a:r>
            <a:endParaRPr lang="en-US" sz="4000" dirty="0" smtClean="0"/>
          </a:p>
          <a:p>
            <a:pPr marL="0" lvl="1" indent="0">
              <a:buNone/>
              <a:defRPr/>
            </a:pPr>
            <a:endParaRPr lang="en-US" sz="1800" b="1" u="sng" dirty="0" smtClean="0">
              <a:latin typeface="Arial" pitchFamily="34" charset="0"/>
              <a:ea typeface="Calibri" pitchFamily="34" charset="0"/>
              <a:cs typeface="Arial" pitchFamily="34" charset="0"/>
            </a:endParaRPr>
          </a:p>
          <a:p>
            <a:pPr marL="0" lvl="1" indent="0">
              <a:buNone/>
              <a:defRPr/>
            </a:pPr>
            <a:endParaRPr lang="en-US" sz="1800" b="1" u="sng" dirty="0" smtClean="0">
              <a:latin typeface="Arial" pitchFamily="34" charset="0"/>
              <a:ea typeface="Calibri" pitchFamily="34" charset="0"/>
              <a:cs typeface="Arial" pitchFamily="34" charset="0"/>
            </a:endParaRPr>
          </a:p>
          <a:p>
            <a:pPr marL="0" lvl="1" indent="0">
              <a:buNone/>
              <a:defRPr/>
            </a:pPr>
            <a:r>
              <a:rPr lang="en-US" sz="1800" b="1" u="sng" dirty="0" smtClean="0">
                <a:latin typeface="Arial" pitchFamily="34" charset="0"/>
                <a:ea typeface="Calibri" pitchFamily="34" charset="0"/>
                <a:cs typeface="Arial" pitchFamily="34" charset="0"/>
              </a:rPr>
              <a:t>Alt  42a - Maximize sediment load w/ time constraint (Jan-Apr)</a:t>
            </a:r>
          </a:p>
          <a:p>
            <a:pPr marL="171450" lvl="2" indent="-171450">
              <a:defRPr/>
            </a:pPr>
            <a:r>
              <a:rPr lang="en-US" sz="1800" dirty="0" smtClean="0">
                <a:latin typeface="Arial" pitchFamily="34" charset="0"/>
                <a:ea typeface="Calibri" pitchFamily="34" charset="0"/>
                <a:cs typeface="Arial" pitchFamily="34" charset="0"/>
              </a:rPr>
              <a:t>Window of opportunity Jan-April</a:t>
            </a:r>
            <a:endParaRPr lang="en-US" sz="1800" b="1" dirty="0" smtClean="0">
              <a:latin typeface="Arial" pitchFamily="34" charset="0"/>
              <a:ea typeface="Calibri" pitchFamily="34" charset="0"/>
              <a:cs typeface="Arial" pitchFamily="34" charset="0"/>
            </a:endParaRPr>
          </a:p>
          <a:p>
            <a:pPr marL="171450" lvl="2" indent="-171450">
              <a:defRPr/>
            </a:pPr>
            <a:r>
              <a:rPr lang="en-US" sz="1800" dirty="0" smtClean="0">
                <a:latin typeface="Arial" pitchFamily="34" charset="0"/>
                <a:ea typeface="Calibri" pitchFamily="34" charset="0"/>
                <a:cs typeface="Arial" pitchFamily="34" charset="0"/>
              </a:rPr>
              <a:t>Target 162mg/L TSS to begin pulse</a:t>
            </a:r>
          </a:p>
          <a:p>
            <a:pPr marL="171450" lvl="2" indent="-171450">
              <a:defRPr/>
            </a:pPr>
            <a:r>
              <a:rPr lang="en-US" sz="1800" dirty="0" smtClean="0">
                <a:latin typeface="Arial" pitchFamily="34" charset="0"/>
                <a:ea typeface="Calibri" pitchFamily="34" charset="0"/>
                <a:cs typeface="Arial" pitchFamily="34" charset="0"/>
              </a:rPr>
              <a:t>Discharge at available capacity when TSS is at or above 162mg/L</a:t>
            </a:r>
          </a:p>
          <a:p>
            <a:pPr marL="171450" lvl="2" indent="-171450">
              <a:defRPr/>
            </a:pPr>
            <a:r>
              <a:rPr lang="en-US" sz="1800" dirty="0" smtClean="0">
                <a:latin typeface="Arial" pitchFamily="34" charset="0"/>
                <a:ea typeface="Calibri" pitchFamily="34" charset="0"/>
                <a:cs typeface="Arial" pitchFamily="34" charset="0"/>
              </a:rPr>
              <a:t>Remainder of time maintain new 5ppt</a:t>
            </a:r>
          </a:p>
          <a:p>
            <a:endParaRPr lang="en-US" sz="4400" dirty="0"/>
          </a:p>
        </p:txBody>
      </p:sp>
      <p:sp>
        <p:nvSpPr>
          <p:cNvPr id="4" name="Slide Number Placeholder 3"/>
          <p:cNvSpPr>
            <a:spLocks noGrp="1"/>
          </p:cNvSpPr>
          <p:nvPr>
            <p:ph type="sldNum" sz="quarter" idx="10"/>
          </p:nvPr>
        </p:nvSpPr>
        <p:spPr/>
        <p:txBody>
          <a:bodyPr/>
          <a:lstStyle/>
          <a:p>
            <a:fld id="{07701393-084D-47FC-A6BC-52E900FE7390}" type="slidenum">
              <a:rPr lang="en-US" smtClean="0"/>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Plans under Consideration for Recommendation</a:t>
            </a:r>
            <a:endParaRPr lang="en-US" dirty="0"/>
          </a:p>
        </p:txBody>
      </p:sp>
      <p:sp>
        <p:nvSpPr>
          <p:cNvPr id="3" name="Content Placeholder 2"/>
          <p:cNvSpPr>
            <a:spLocks noGrp="1"/>
          </p:cNvSpPr>
          <p:nvPr>
            <p:ph sz="half" idx="1"/>
          </p:nvPr>
        </p:nvSpPr>
        <p:spPr>
          <a:ln w="28575">
            <a:solidFill>
              <a:srgbClr val="FFC000"/>
            </a:solidFill>
          </a:ln>
        </p:spPr>
        <p:txBody>
          <a:bodyPr>
            <a:normAutofit fontScale="92500" lnSpcReduction="20000"/>
          </a:bodyPr>
          <a:lstStyle/>
          <a:p>
            <a:pPr>
              <a:buNone/>
            </a:pPr>
            <a:r>
              <a:rPr lang="en-US" u="sng" dirty="0" smtClean="0"/>
              <a:t>Alternative 18</a:t>
            </a:r>
          </a:p>
          <a:p>
            <a:pPr marL="285750" lvl="1">
              <a:buFont typeface="Wingdings" pitchFamily="2" charset="2"/>
              <a:buChar char="ü"/>
            </a:pPr>
            <a:r>
              <a:rPr lang="en-US" dirty="0" smtClean="0"/>
              <a:t>Produces most benefits of other alternatives (measured in AAHUs)</a:t>
            </a:r>
          </a:p>
          <a:p>
            <a:pPr marL="285750" lvl="1">
              <a:buFont typeface="Wingdings" pitchFamily="2" charset="2"/>
              <a:buChar char="ü"/>
            </a:pPr>
            <a:r>
              <a:rPr lang="en-US" dirty="0" smtClean="0"/>
              <a:t>Does not spatially identify a salinity threshold (i.e., 5 </a:t>
            </a:r>
            <a:r>
              <a:rPr lang="en-US" dirty="0" err="1" smtClean="0"/>
              <a:t>ppt</a:t>
            </a:r>
            <a:r>
              <a:rPr lang="en-US" dirty="0" smtClean="0"/>
              <a:t> line) </a:t>
            </a:r>
            <a:r>
              <a:rPr lang="en-US" dirty="0" smtClean="0">
                <a:sym typeface="Symbol"/>
              </a:rPr>
              <a:t> more operational flexibility</a:t>
            </a:r>
            <a:r>
              <a:rPr lang="en-US" baseline="30000" dirty="0" smtClean="0">
                <a:solidFill>
                  <a:srgbClr val="0070C0"/>
                </a:solidFill>
                <a:sym typeface="Symbol"/>
              </a:rPr>
              <a:t>1 </a:t>
            </a:r>
            <a:endParaRPr lang="en-US" dirty="0" smtClean="0">
              <a:solidFill>
                <a:srgbClr val="0070C0"/>
              </a:solidFill>
              <a:sym typeface="Symbol"/>
            </a:endParaRPr>
          </a:p>
          <a:p>
            <a:pPr marL="285750" lvl="1">
              <a:buFont typeface="Wingdings" pitchFamily="2" charset="2"/>
              <a:buChar char="ü"/>
            </a:pPr>
            <a:r>
              <a:rPr lang="en-US" dirty="0" smtClean="0">
                <a:sym typeface="Symbol"/>
              </a:rPr>
              <a:t>Supported by NGOs </a:t>
            </a:r>
            <a:r>
              <a:rPr lang="en-US" baseline="30000" dirty="0" smtClean="0">
                <a:solidFill>
                  <a:srgbClr val="0070C0"/>
                </a:solidFill>
                <a:sym typeface="Symbol"/>
              </a:rPr>
              <a:t>2</a:t>
            </a:r>
            <a:endParaRPr lang="en-US" dirty="0" smtClean="0">
              <a:solidFill>
                <a:srgbClr val="0070C0"/>
              </a:solidFill>
            </a:endParaRPr>
          </a:p>
          <a:p>
            <a:pPr marL="285750" lvl="1">
              <a:buFont typeface="Wingdings" pitchFamily="2" charset="2"/>
              <a:buChar char="ü"/>
            </a:pPr>
            <a:endParaRPr lang="en-US" dirty="0" smtClean="0"/>
          </a:p>
          <a:p>
            <a:pPr marL="457200" lvl="1" indent="-457200">
              <a:buNone/>
            </a:pPr>
            <a:r>
              <a:rPr lang="en-US" sz="1600" baseline="30000" dirty="0" smtClean="0">
                <a:solidFill>
                  <a:srgbClr val="0070C0"/>
                </a:solidFill>
              </a:rPr>
              <a:t>1 </a:t>
            </a:r>
            <a:r>
              <a:rPr lang="en-US" sz="1600" dirty="0" smtClean="0">
                <a:solidFill>
                  <a:srgbClr val="0070C0"/>
                </a:solidFill>
              </a:rPr>
              <a:t>May 2012 USFWS Planning Aid Letter</a:t>
            </a:r>
          </a:p>
          <a:p>
            <a:pPr marL="457200" lvl="1" indent="-457200">
              <a:buNone/>
            </a:pPr>
            <a:r>
              <a:rPr lang="en-US" sz="1600" baseline="30000" dirty="0" smtClean="0">
                <a:solidFill>
                  <a:srgbClr val="0070C0"/>
                </a:solidFill>
              </a:rPr>
              <a:t>2 </a:t>
            </a:r>
            <a:r>
              <a:rPr lang="en-US" sz="1600" dirty="0" smtClean="0">
                <a:solidFill>
                  <a:srgbClr val="0070C0"/>
                </a:solidFill>
              </a:rPr>
              <a:t>June 2012 letter from </a:t>
            </a:r>
            <a:r>
              <a:rPr lang="en-US" sz="1600" dirty="0" err="1" smtClean="0">
                <a:solidFill>
                  <a:srgbClr val="0070C0"/>
                </a:solidFill>
              </a:rPr>
              <a:t>RorR</a:t>
            </a:r>
            <a:r>
              <a:rPr lang="en-US" sz="1600" dirty="0" smtClean="0">
                <a:solidFill>
                  <a:srgbClr val="0070C0"/>
                </a:solidFill>
              </a:rPr>
              <a:t>, NWF, CRCL, EDF, Audubon LA</a:t>
            </a:r>
            <a:endParaRPr lang="en-US" sz="1600" baseline="30000" dirty="0" smtClean="0">
              <a:solidFill>
                <a:srgbClr val="0070C0"/>
              </a:solidFill>
            </a:endParaRPr>
          </a:p>
          <a:p>
            <a:pPr marL="457200" lvl="1" indent="-457200">
              <a:buFont typeface="Wingdings" pitchFamily="2" charset="2"/>
              <a:buAutoNum type="arabicPlain"/>
            </a:pPr>
            <a:endParaRPr lang="en-US" dirty="0" smtClean="0"/>
          </a:p>
          <a:p>
            <a:pPr lvl="1"/>
            <a:endParaRPr lang="en-US" dirty="0" smtClean="0"/>
          </a:p>
        </p:txBody>
      </p:sp>
      <p:sp>
        <p:nvSpPr>
          <p:cNvPr id="5" name="Content Placeholder 4"/>
          <p:cNvSpPr>
            <a:spLocks noGrp="1"/>
          </p:cNvSpPr>
          <p:nvPr>
            <p:ph sz="half" idx="2"/>
          </p:nvPr>
        </p:nvSpPr>
        <p:spPr>
          <a:ln w="28575">
            <a:solidFill>
              <a:srgbClr val="FFC000"/>
            </a:solidFill>
          </a:ln>
        </p:spPr>
        <p:txBody>
          <a:bodyPr>
            <a:normAutofit fontScale="92500" lnSpcReduction="20000"/>
          </a:bodyPr>
          <a:lstStyle/>
          <a:p>
            <a:pPr>
              <a:buNone/>
            </a:pPr>
            <a:r>
              <a:rPr lang="en-US" u="sng" dirty="0" smtClean="0"/>
              <a:t>Alternative 42a</a:t>
            </a:r>
            <a:endParaRPr lang="en-US" sz="2000" dirty="0" smtClean="0"/>
          </a:p>
          <a:p>
            <a:pPr marL="287338" indent="-287338">
              <a:buFont typeface="Wingdings" pitchFamily="2" charset="2"/>
              <a:buChar char="ü"/>
            </a:pPr>
            <a:r>
              <a:rPr lang="en-US" sz="2100" dirty="0" smtClean="0"/>
              <a:t>Provides 87% of Alt 18’s net reduction in wetland loss (50-year period of analysis)</a:t>
            </a:r>
          </a:p>
          <a:p>
            <a:pPr marL="287338" indent="-287338">
              <a:buFont typeface="Wingdings" pitchFamily="2" charset="2"/>
              <a:buChar char="ü"/>
            </a:pPr>
            <a:r>
              <a:rPr lang="en-US" sz="2100" dirty="0" smtClean="0"/>
              <a:t>Provides 68% of projected benefits of Alt 18 (50-year period of analysis)</a:t>
            </a:r>
          </a:p>
          <a:p>
            <a:pPr marL="287338" indent="-287338">
              <a:buFont typeface="Wingdings" pitchFamily="2" charset="2"/>
              <a:buChar char="ü"/>
            </a:pPr>
            <a:r>
              <a:rPr lang="en-US" sz="2000" dirty="0" smtClean="0"/>
              <a:t>Proposed 5-ppt line provides “predictability”</a:t>
            </a:r>
          </a:p>
          <a:p>
            <a:pPr marL="287338" indent="-287338">
              <a:buFont typeface="Wingdings" pitchFamily="2" charset="2"/>
              <a:buChar char="ü"/>
            </a:pPr>
            <a:r>
              <a:rPr lang="en-US" sz="2000" dirty="0" smtClean="0"/>
              <a:t>Long-term </a:t>
            </a:r>
            <a:r>
              <a:rPr lang="en-US" sz="2000" dirty="0" smtClean="0">
                <a:sym typeface="Symbol"/>
              </a:rPr>
              <a:t></a:t>
            </a:r>
            <a:r>
              <a:rPr lang="en-US" sz="2000" dirty="0" smtClean="0"/>
              <a:t> modify operation to complement Myrtle Grove</a:t>
            </a:r>
          </a:p>
          <a:p>
            <a:pPr marL="287338" indent="-287338">
              <a:buFont typeface="Wingdings" pitchFamily="2" charset="2"/>
              <a:buChar char="ü"/>
            </a:pPr>
            <a:r>
              <a:rPr lang="en-US" sz="2000" dirty="0" smtClean="0"/>
              <a:t>Supported by fisheries agencies</a:t>
            </a:r>
          </a:p>
          <a:p>
            <a:pPr>
              <a:buNone/>
            </a:pPr>
            <a:endParaRPr lang="en-US" sz="2000" dirty="0" smtClean="0"/>
          </a:p>
          <a:p>
            <a:pPr>
              <a:buFont typeface="Wingdings" pitchFamily="2" charset="2"/>
              <a:buChar char="ü"/>
            </a:pPr>
            <a:endParaRPr lang="en-US" sz="2400" dirty="0"/>
          </a:p>
        </p:txBody>
      </p:sp>
      <p:sp>
        <p:nvSpPr>
          <p:cNvPr id="4" name="Slide Number Placeholder 3"/>
          <p:cNvSpPr>
            <a:spLocks noGrp="1"/>
          </p:cNvSpPr>
          <p:nvPr>
            <p:ph type="sldNum" sz="quarter" idx="10"/>
          </p:nvPr>
        </p:nvSpPr>
        <p:spPr/>
        <p:txBody>
          <a:bodyPr/>
          <a:lstStyle/>
          <a:p>
            <a:fld id="{07701393-084D-47FC-A6BC-52E900FE7390}" type="slidenum">
              <a:rPr lang="en-US" smtClean="0"/>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2000"/>
                                        <p:tgtEl>
                                          <p:spTgt spid="3">
                                            <p:txEl>
                                              <p:pRg st="3" end="3"/>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amond(in)">
                                      <p:cBhvr>
                                        <p:cTn id="19" dur="2000"/>
                                        <p:tgtEl>
                                          <p:spTgt spid="3">
                                            <p:txEl>
                                              <p:pRg st="5" end="5"/>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amond(in)">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diamond(in)">
                                      <p:cBhvr>
                                        <p:cTn id="27" dur="2000"/>
                                        <p:tgtEl>
                                          <p:spTgt spid="5">
                                            <p:txEl>
                                              <p:pRg st="0" end="0"/>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diamond(in)">
                                      <p:cBhvr>
                                        <p:cTn id="30" dur="2000"/>
                                        <p:tgtEl>
                                          <p:spTgt spid="5">
                                            <p:txEl>
                                              <p:pRg st="1" end="1"/>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diamond(in)">
                                      <p:cBhvr>
                                        <p:cTn id="33" dur="2000"/>
                                        <p:tgtEl>
                                          <p:spTgt spid="5">
                                            <p:txEl>
                                              <p:pRg st="2" end="2"/>
                                            </p:txEl>
                                          </p:spTgt>
                                        </p:tgtEl>
                                      </p:cBhvr>
                                    </p:animEffect>
                                  </p:childTnLst>
                                </p:cTn>
                              </p:par>
                              <p:par>
                                <p:cTn id="34" presetID="8" presetClass="entr" presetSubtype="16" fill="hold" nodeType="with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diamond(in)">
                                      <p:cBhvr>
                                        <p:cTn id="36" dur="2000"/>
                                        <p:tgtEl>
                                          <p:spTgt spid="5">
                                            <p:txEl>
                                              <p:pRg st="3" end="3"/>
                                            </p:txEl>
                                          </p:spTgt>
                                        </p:tgtEl>
                                      </p:cBhvr>
                                    </p:animEffect>
                                  </p:childTnLst>
                                </p:cTn>
                              </p:par>
                              <p:par>
                                <p:cTn id="37" presetID="8" presetClass="entr" presetSubtype="16" fill="hold"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diamond(in)">
                                      <p:cBhvr>
                                        <p:cTn id="39" dur="2000"/>
                                        <p:tgtEl>
                                          <p:spTgt spid="5">
                                            <p:txEl>
                                              <p:pRg st="4" end="4"/>
                                            </p:txEl>
                                          </p:spTgt>
                                        </p:tgtEl>
                                      </p:cBhvr>
                                    </p:animEffect>
                                  </p:childTnLst>
                                </p:cTn>
                              </p:par>
                              <p:par>
                                <p:cTn id="40" presetID="8" presetClass="entr" presetSubtype="16" fill="hold" nodeType="with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diamond(in)">
                                      <p:cBhvr>
                                        <p:cTn id="4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Principles and Guidelines (P&amp;G)</a:t>
            </a:r>
            <a:br>
              <a:rPr lang="en-US" dirty="0" smtClean="0"/>
            </a:br>
            <a:r>
              <a:rPr lang="en-US" dirty="0" smtClean="0"/>
              <a:t>Screening Criteria</a:t>
            </a:r>
            <a:endParaRPr lang="en-US" dirty="0"/>
          </a:p>
        </p:txBody>
      </p:sp>
      <p:sp>
        <p:nvSpPr>
          <p:cNvPr id="3" name="Content Placeholder 2"/>
          <p:cNvSpPr>
            <a:spLocks noGrp="1"/>
          </p:cNvSpPr>
          <p:nvPr>
            <p:ph idx="1"/>
          </p:nvPr>
        </p:nvSpPr>
        <p:spPr>
          <a:xfrm>
            <a:off x="457200" y="1752600"/>
            <a:ext cx="8229600" cy="3886200"/>
          </a:xfrm>
        </p:spPr>
        <p:txBody>
          <a:bodyPr>
            <a:normAutofit fontScale="77500" lnSpcReduction="20000"/>
          </a:bodyPr>
          <a:lstStyle/>
          <a:p>
            <a:pPr>
              <a:buNone/>
            </a:pPr>
            <a:r>
              <a:rPr lang="en-US" i="1" dirty="0" smtClean="0"/>
              <a:t>Completeness</a:t>
            </a:r>
            <a:r>
              <a:rPr lang="en-US" dirty="0" smtClean="0"/>
              <a:t>  	Does the plan include all the 				necessary parts and actions to 				produce the desired results?</a:t>
            </a:r>
          </a:p>
          <a:p>
            <a:pPr>
              <a:buNone/>
            </a:pPr>
            <a:r>
              <a:rPr lang="en-US" i="1" dirty="0" smtClean="0"/>
              <a:t>Effectiveness</a:t>
            </a:r>
            <a:r>
              <a:rPr lang="en-US" dirty="0" smtClean="0"/>
              <a:t>  	Does the plan meet the objectives 			to some degree?  How does it 				stack up against constraints?</a:t>
            </a:r>
          </a:p>
          <a:p>
            <a:pPr>
              <a:buNone/>
            </a:pPr>
            <a:r>
              <a:rPr lang="en-US" i="1" dirty="0" smtClean="0"/>
              <a:t>Efficiency</a:t>
            </a:r>
            <a:r>
              <a:rPr lang="en-US" dirty="0" smtClean="0"/>
              <a:t> 		Does the plan minimize costs?  Is 			it cost effective?  Does it provide 			net benefits?</a:t>
            </a:r>
          </a:p>
          <a:p>
            <a:pPr>
              <a:buNone/>
            </a:pPr>
            <a:r>
              <a:rPr lang="en-US" i="1" dirty="0" smtClean="0"/>
              <a:t>Acceptability</a:t>
            </a:r>
            <a:r>
              <a:rPr lang="en-US" dirty="0" smtClean="0"/>
              <a:t> 	Is the plan acceptable and 				compatible with laws and policies?</a:t>
            </a:r>
            <a:endParaRPr lang="en-US" dirty="0"/>
          </a:p>
        </p:txBody>
      </p:sp>
      <p:sp>
        <p:nvSpPr>
          <p:cNvPr id="7" name="Slide Number Placeholder 6"/>
          <p:cNvSpPr>
            <a:spLocks noGrp="1"/>
          </p:cNvSpPr>
          <p:nvPr>
            <p:ph type="sldNum" sz="quarter" idx="10"/>
          </p:nvPr>
        </p:nvSpPr>
        <p:spPr>
          <a:prstGeom prst="rect">
            <a:avLst/>
          </a:prstGeom>
        </p:spPr>
        <p:txBody>
          <a:bodyPr/>
          <a:lstStyle/>
          <a:p>
            <a:fld id="{C8967AEA-6A65-4195-B347-6EA3A139100F}" type="slidenum">
              <a:rPr lang="en-US" smtClean="0"/>
              <a:pPr/>
              <a:t>15</a:t>
            </a:fld>
            <a:endParaRPr lang="en-US"/>
          </a:p>
        </p:txBody>
      </p:sp>
      <p:sp>
        <p:nvSpPr>
          <p:cNvPr id="6" name="TextBox 5"/>
          <p:cNvSpPr txBox="1"/>
          <p:nvPr/>
        </p:nvSpPr>
        <p:spPr>
          <a:xfrm>
            <a:off x="457200" y="5715000"/>
            <a:ext cx="2667000" cy="307777"/>
          </a:xfrm>
          <a:prstGeom prst="rect">
            <a:avLst/>
          </a:prstGeom>
          <a:noFill/>
        </p:spPr>
        <p:txBody>
          <a:bodyPr wrap="square" rtlCol="0">
            <a:spAutoFit/>
          </a:bodyPr>
          <a:lstStyle/>
          <a:p>
            <a:r>
              <a:rPr lang="en-US" sz="1400" dirty="0" smtClean="0">
                <a:solidFill>
                  <a:srgbClr val="0070C0"/>
                </a:solidFill>
              </a:rPr>
              <a:t>Source - IWR Report 97-R-15</a:t>
            </a:r>
            <a:endParaRPr lang="en-US" sz="14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Considerations</a:t>
            </a:r>
            <a:endParaRPr lang="en-US" dirty="0"/>
          </a:p>
        </p:txBody>
      </p:sp>
      <p:sp>
        <p:nvSpPr>
          <p:cNvPr id="3" name="Content Placeholder 2"/>
          <p:cNvSpPr>
            <a:spLocks noGrp="1"/>
          </p:cNvSpPr>
          <p:nvPr>
            <p:ph sz="half" idx="1"/>
          </p:nvPr>
        </p:nvSpPr>
        <p:spPr>
          <a:ln>
            <a:solidFill>
              <a:srgbClr val="00B0F0"/>
            </a:solidFill>
          </a:ln>
        </p:spPr>
        <p:txBody>
          <a:bodyPr>
            <a:noAutofit/>
          </a:bodyPr>
          <a:lstStyle/>
          <a:p>
            <a:pPr>
              <a:spcBef>
                <a:spcPts val="0"/>
              </a:spcBef>
              <a:buNone/>
            </a:pPr>
            <a:r>
              <a:rPr lang="en-US" sz="1600" dirty="0" smtClean="0"/>
              <a:t>	</a:t>
            </a:r>
          </a:p>
          <a:p>
            <a:pPr marL="0" indent="0">
              <a:spcBef>
                <a:spcPts val="0"/>
              </a:spcBef>
              <a:buNone/>
            </a:pPr>
            <a:r>
              <a:rPr lang="en-US" sz="1800" dirty="0" smtClean="0"/>
              <a:t>Environmental effects (adverse and beneficial)</a:t>
            </a:r>
          </a:p>
          <a:p>
            <a:pPr lvl="1">
              <a:spcBef>
                <a:spcPts val="0"/>
              </a:spcBef>
            </a:pPr>
            <a:r>
              <a:rPr lang="en-US" sz="1600" dirty="0" smtClean="0"/>
              <a:t>Fish and wildlife habitat</a:t>
            </a:r>
          </a:p>
          <a:p>
            <a:pPr lvl="1">
              <a:spcBef>
                <a:spcPts val="0"/>
              </a:spcBef>
            </a:pPr>
            <a:r>
              <a:rPr lang="en-US" sz="1600" dirty="0" smtClean="0"/>
              <a:t>EFH</a:t>
            </a:r>
          </a:p>
          <a:p>
            <a:pPr lvl="1">
              <a:spcBef>
                <a:spcPts val="0"/>
              </a:spcBef>
            </a:pPr>
            <a:r>
              <a:rPr lang="en-US" sz="1600" dirty="0" smtClean="0"/>
              <a:t>T&amp;E</a:t>
            </a:r>
          </a:p>
          <a:p>
            <a:pPr lvl="1">
              <a:spcBef>
                <a:spcPts val="0"/>
              </a:spcBef>
            </a:pPr>
            <a:r>
              <a:rPr lang="en-US" sz="1600" dirty="0" smtClean="0"/>
              <a:t>Water quality</a:t>
            </a:r>
          </a:p>
          <a:p>
            <a:pPr>
              <a:spcBef>
                <a:spcPts val="0"/>
              </a:spcBef>
              <a:buNone/>
            </a:pPr>
            <a:endParaRPr lang="en-US" sz="1600" dirty="0" smtClean="0"/>
          </a:p>
          <a:p>
            <a:pPr marL="0" indent="0">
              <a:spcBef>
                <a:spcPts val="0"/>
              </a:spcBef>
              <a:buNone/>
            </a:pPr>
            <a:r>
              <a:rPr lang="en-US" sz="1800" dirty="0" smtClean="0"/>
              <a:t>Social effects (adverse and beneficial)</a:t>
            </a:r>
          </a:p>
          <a:p>
            <a:pPr lvl="1">
              <a:spcBef>
                <a:spcPts val="0"/>
              </a:spcBef>
            </a:pPr>
            <a:r>
              <a:rPr lang="en-US" sz="1600" dirty="0" smtClean="0"/>
              <a:t>Commercial fishing</a:t>
            </a:r>
          </a:p>
          <a:p>
            <a:pPr lvl="1">
              <a:spcBef>
                <a:spcPts val="0"/>
              </a:spcBef>
            </a:pPr>
            <a:r>
              <a:rPr lang="en-US" sz="1600" dirty="0" smtClean="0"/>
              <a:t>Recreational fishing</a:t>
            </a:r>
          </a:p>
          <a:p>
            <a:pPr lvl="1">
              <a:spcBef>
                <a:spcPts val="0"/>
              </a:spcBef>
            </a:pPr>
            <a:r>
              <a:rPr lang="en-US" sz="1600" dirty="0" smtClean="0"/>
              <a:t>Cultural integrity w/in communities</a:t>
            </a:r>
          </a:p>
          <a:p>
            <a:pPr lvl="1">
              <a:spcBef>
                <a:spcPts val="0"/>
              </a:spcBef>
            </a:pPr>
            <a:r>
              <a:rPr lang="en-US" sz="1600" dirty="0" smtClean="0"/>
              <a:t>EJ concerns</a:t>
            </a:r>
          </a:p>
          <a:p>
            <a:pPr>
              <a:spcBef>
                <a:spcPts val="0"/>
              </a:spcBef>
              <a:buNone/>
            </a:pPr>
            <a:endParaRPr lang="en-US" sz="1600" dirty="0" smtClean="0"/>
          </a:p>
          <a:p>
            <a:pPr>
              <a:spcBef>
                <a:spcPts val="0"/>
              </a:spcBef>
              <a:buNone/>
            </a:pPr>
            <a:r>
              <a:rPr lang="en-US" sz="1600" dirty="0" smtClean="0"/>
              <a:t>	</a:t>
            </a:r>
          </a:p>
        </p:txBody>
      </p:sp>
      <p:sp>
        <p:nvSpPr>
          <p:cNvPr id="5" name="Content Placeholder 4"/>
          <p:cNvSpPr>
            <a:spLocks noGrp="1"/>
          </p:cNvSpPr>
          <p:nvPr>
            <p:ph sz="half" idx="2"/>
          </p:nvPr>
        </p:nvSpPr>
        <p:spPr>
          <a:ln>
            <a:solidFill>
              <a:srgbClr val="00B0F0"/>
            </a:solidFill>
          </a:ln>
        </p:spPr>
        <p:txBody>
          <a:bodyPr/>
          <a:lstStyle/>
          <a:p>
            <a:pPr>
              <a:spcBef>
                <a:spcPts val="0"/>
              </a:spcBef>
              <a:buNone/>
            </a:pPr>
            <a:endParaRPr lang="en-US" sz="1800" dirty="0" smtClean="0"/>
          </a:p>
          <a:p>
            <a:pPr marL="0" indent="0">
              <a:spcBef>
                <a:spcPts val="0"/>
              </a:spcBef>
              <a:buNone/>
            </a:pPr>
            <a:r>
              <a:rPr lang="en-US" sz="1800" dirty="0" smtClean="0"/>
              <a:t>Retain Davis Pond’s relevance post-Myrtle Grove</a:t>
            </a:r>
            <a:endParaRPr lang="en-US" sz="1600" dirty="0" smtClean="0"/>
          </a:p>
          <a:p>
            <a:pPr>
              <a:spcBef>
                <a:spcPts val="0"/>
              </a:spcBef>
            </a:pPr>
            <a:endParaRPr lang="en-US" sz="1600" dirty="0" smtClean="0"/>
          </a:p>
          <a:p>
            <a:pPr>
              <a:spcBef>
                <a:spcPts val="0"/>
              </a:spcBef>
              <a:buNone/>
            </a:pPr>
            <a:r>
              <a:rPr lang="en-US" sz="1800" dirty="0" smtClean="0"/>
              <a:t>Avoid unintended consequences</a:t>
            </a:r>
          </a:p>
          <a:p>
            <a:pPr lvl="1">
              <a:spcBef>
                <a:spcPts val="0"/>
              </a:spcBef>
            </a:pPr>
            <a:r>
              <a:rPr lang="en-US" sz="1600" dirty="0" smtClean="0"/>
              <a:t>Environmental (water quality degradation - WQS, reduced biodiversity)</a:t>
            </a:r>
          </a:p>
          <a:p>
            <a:pPr lvl="1">
              <a:spcBef>
                <a:spcPts val="0"/>
              </a:spcBef>
            </a:pPr>
            <a:r>
              <a:rPr lang="en-US" sz="1600" dirty="0" smtClean="0"/>
              <a:t>Operational (introduce adequate flexibility in operation while maintaining acceptable balance in ecosystem)</a:t>
            </a:r>
          </a:p>
          <a:p>
            <a:endParaRPr lang="en-US" sz="3200" dirty="0"/>
          </a:p>
        </p:txBody>
      </p:sp>
      <p:sp>
        <p:nvSpPr>
          <p:cNvPr id="4" name="Slide Number Placeholder 3"/>
          <p:cNvSpPr>
            <a:spLocks noGrp="1"/>
          </p:cNvSpPr>
          <p:nvPr>
            <p:ph type="sldNum" sz="quarter" idx="10"/>
          </p:nvPr>
        </p:nvSpPr>
        <p:spPr>
          <a:prstGeom prst="rect">
            <a:avLst/>
          </a:prstGeom>
        </p:spPr>
        <p:txBody>
          <a:bodyPr/>
          <a:lstStyle/>
          <a:p>
            <a:fld id="{C8967AEA-6A65-4195-B347-6EA3A139100F}"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3">
                                            <p:txEl>
                                              <p:pRg st="7" end="7"/>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3">
                                            <p:txEl>
                                              <p:pRg st="8" end="8"/>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10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9" end="9"/>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10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3">
                                            <p:txEl>
                                              <p:pRg st="10" end="10"/>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10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46" dur="10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5">
                                            <p:txEl>
                                              <p:pRg st="1" end="1"/>
                                            </p:txEl>
                                          </p:spTgt>
                                        </p:tgtEl>
                                        <p:attrNameLst>
                                          <p:attrName>style.visibility</p:attrName>
                                        </p:attrNameLst>
                                      </p:cBhvr>
                                      <p:to>
                                        <p:strVal val="visible"/>
                                      </p:to>
                                    </p:set>
                                    <p:anim calcmode="lin" valueType="num">
                                      <p:cBhvr additive="base">
                                        <p:cTn id="51" dur="10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52"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anim calcmode="lin" valueType="num">
                                      <p:cBhvr additive="base">
                                        <p:cTn id="57" dur="10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58" dur="1000" fill="hold"/>
                                        <p:tgtEl>
                                          <p:spTgt spid="5">
                                            <p:txEl>
                                              <p:pRg st="3" end="3"/>
                                            </p:txEl>
                                          </p:spTgt>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 calcmode="lin" valueType="num">
                                      <p:cBhvr additive="base">
                                        <p:cTn id="61" dur="10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5">
                                            <p:txEl>
                                              <p:pRg st="4" end="4"/>
                                            </p:txEl>
                                          </p:spTgt>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5">
                                            <p:txEl>
                                              <p:pRg st="5" end="5"/>
                                            </p:txEl>
                                          </p:spTgt>
                                        </p:tgtEl>
                                        <p:attrNameLst>
                                          <p:attrName>style.visibility</p:attrName>
                                        </p:attrNameLst>
                                      </p:cBhvr>
                                      <p:to>
                                        <p:strVal val="visible"/>
                                      </p:to>
                                    </p:set>
                                    <p:anim calcmode="lin" valueType="num">
                                      <p:cBhvr additive="base">
                                        <p:cTn id="65" dur="10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66" dur="10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Next Steps</a:t>
            </a:r>
            <a:endParaRPr lang="en-US" dirty="0"/>
          </a:p>
        </p:txBody>
      </p:sp>
      <p:sp>
        <p:nvSpPr>
          <p:cNvPr id="7" name="Content Placeholder 6"/>
          <p:cNvSpPr>
            <a:spLocks noGrp="1"/>
          </p:cNvSpPr>
          <p:nvPr>
            <p:ph idx="1"/>
          </p:nvPr>
        </p:nvSpPr>
        <p:spPr/>
        <p:txBody>
          <a:bodyPr/>
          <a:lstStyle/>
          <a:p>
            <a:r>
              <a:rPr lang="en-US" dirty="0" smtClean="0"/>
              <a:t>Identify a consensus plan for recommendation</a:t>
            </a:r>
          </a:p>
          <a:p>
            <a:r>
              <a:rPr lang="en-US" dirty="0" smtClean="0"/>
              <a:t>Signed Chief’s Report by Nov 2013</a:t>
            </a:r>
            <a:endParaRPr lang="en-US" dirty="0"/>
          </a:p>
        </p:txBody>
      </p:sp>
      <p:sp>
        <p:nvSpPr>
          <p:cNvPr id="5" name="Slide Number Placeholder 4"/>
          <p:cNvSpPr>
            <a:spLocks noGrp="1"/>
          </p:cNvSpPr>
          <p:nvPr>
            <p:ph type="sldNum" sz="quarter" idx="10"/>
          </p:nvPr>
        </p:nvSpPr>
        <p:spPr/>
        <p:txBody>
          <a:bodyPr/>
          <a:lstStyle/>
          <a:p>
            <a:fld id="{EACB7D4F-6D48-42D6-9E83-76A2D19BAE17}"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Content Placeholder 3"/>
          <p:cNvSpPr>
            <a:spLocks noGrp="1"/>
          </p:cNvSpPr>
          <p:nvPr>
            <p:ph idx="1"/>
          </p:nvPr>
        </p:nvSpPr>
        <p:spPr/>
        <p:txBody>
          <a:bodyPr/>
          <a:lstStyle/>
          <a:p>
            <a:pPr algn="ctr">
              <a:buNone/>
            </a:pPr>
            <a:endParaRPr lang="en-US" dirty="0" smtClean="0"/>
          </a:p>
          <a:p>
            <a:pPr algn="ctr">
              <a:buNone/>
            </a:pPr>
            <a:r>
              <a:rPr lang="en-US" dirty="0" smtClean="0"/>
              <a:t>For additional information</a:t>
            </a:r>
          </a:p>
          <a:p>
            <a:pPr algn="ctr">
              <a:buNone/>
            </a:pPr>
            <a:r>
              <a:rPr lang="en-US" dirty="0" smtClean="0"/>
              <a:t>Danny Wiegand</a:t>
            </a:r>
          </a:p>
          <a:p>
            <a:pPr algn="ctr">
              <a:buNone/>
            </a:pPr>
            <a:r>
              <a:rPr lang="en-US" dirty="0" smtClean="0"/>
              <a:t>(504) 862-1373</a:t>
            </a:r>
          </a:p>
          <a:p>
            <a:pPr algn="ctr">
              <a:buNone/>
            </a:pPr>
            <a:r>
              <a:rPr lang="en-US" dirty="0" smtClean="0">
                <a:hlinkClick r:id="rId3"/>
              </a:rPr>
              <a:t>danny.l.wiegand@usace.army.mil</a:t>
            </a:r>
            <a:r>
              <a:rPr lang="en-US" dirty="0" smtClean="0"/>
              <a:t> </a:t>
            </a:r>
            <a:endParaRPr lang="en-US" dirty="0"/>
          </a:p>
        </p:txBody>
      </p:sp>
      <p:sp>
        <p:nvSpPr>
          <p:cNvPr id="3" name="Slide Number Placeholder 2"/>
          <p:cNvSpPr>
            <a:spLocks noGrp="1"/>
          </p:cNvSpPr>
          <p:nvPr>
            <p:ph type="sldNum" sz="quarter" idx="10"/>
          </p:nvPr>
        </p:nvSpPr>
        <p:spPr/>
        <p:txBody>
          <a:bodyPr/>
          <a:lstStyle/>
          <a:p>
            <a:fld id="{07701393-084D-47FC-A6BC-52E900FE7390}"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7200" dirty="0" smtClean="0"/>
              <a:t>Attachments</a:t>
            </a:r>
            <a:endParaRPr lang="en-US" sz="7200" dirty="0"/>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07701393-084D-47FC-A6BC-52E900FE7390}"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Briefing</a:t>
            </a:r>
            <a:endParaRPr lang="en-US" dirty="0"/>
          </a:p>
        </p:txBody>
      </p:sp>
      <p:sp>
        <p:nvSpPr>
          <p:cNvPr id="3" name="Content Placeholder 2"/>
          <p:cNvSpPr>
            <a:spLocks noGrp="1"/>
          </p:cNvSpPr>
          <p:nvPr>
            <p:ph idx="1"/>
          </p:nvPr>
        </p:nvSpPr>
        <p:spPr/>
        <p:txBody>
          <a:bodyPr/>
          <a:lstStyle/>
          <a:p>
            <a:pPr marL="0" indent="0">
              <a:spcBef>
                <a:spcPts val="0"/>
              </a:spcBef>
              <a:buNone/>
            </a:pPr>
            <a:r>
              <a:rPr lang="en-US" sz="2800" dirty="0" smtClean="0"/>
              <a:t>Provide status briefing to BTNEP Management Conference on:</a:t>
            </a:r>
          </a:p>
          <a:p>
            <a:pPr marL="514350" indent="-514350">
              <a:spcBef>
                <a:spcPts val="0"/>
              </a:spcBef>
              <a:buFont typeface="+mj-lt"/>
              <a:buAutoNum type="arabicPeriod"/>
            </a:pPr>
            <a:endParaRPr lang="en-US" sz="2800" dirty="0" smtClean="0"/>
          </a:p>
          <a:p>
            <a:pPr marL="514350" indent="-514350">
              <a:spcBef>
                <a:spcPts val="0"/>
              </a:spcBef>
              <a:buFont typeface="+mj-lt"/>
              <a:buAutoNum type="arabicPeriod"/>
            </a:pPr>
            <a:r>
              <a:rPr lang="en-US" sz="2800" dirty="0" smtClean="0"/>
              <a:t>Davis Pond Freshwater Diversion Project (MR&amp;T)</a:t>
            </a:r>
          </a:p>
          <a:p>
            <a:pPr marL="514350" indent="-514350">
              <a:spcBef>
                <a:spcPts val="0"/>
              </a:spcBef>
              <a:buFont typeface="+mj-lt"/>
              <a:buAutoNum type="arabicPeriod"/>
            </a:pPr>
            <a:endParaRPr lang="en-US" sz="2800" dirty="0" smtClean="0"/>
          </a:p>
          <a:p>
            <a:pPr marL="514350" indent="-514350">
              <a:spcBef>
                <a:spcPts val="0"/>
              </a:spcBef>
              <a:buFont typeface="+mj-lt"/>
              <a:buAutoNum type="arabicPeriod"/>
            </a:pPr>
            <a:r>
              <a:rPr lang="en-US" sz="2800" dirty="0" smtClean="0"/>
              <a:t>Modification of Davis Pond Diversion Study (LCA)</a:t>
            </a:r>
          </a:p>
          <a:p>
            <a:pPr>
              <a:spcBef>
                <a:spcPts val="0"/>
              </a:spcBef>
              <a:buNone/>
            </a:pPr>
            <a:endParaRPr lang="en-US" dirty="0" smtClean="0"/>
          </a:p>
        </p:txBody>
      </p:sp>
      <p:sp>
        <p:nvSpPr>
          <p:cNvPr id="4" name="Slide Number Placeholder 3"/>
          <p:cNvSpPr>
            <a:spLocks noGrp="1"/>
          </p:cNvSpPr>
          <p:nvPr>
            <p:ph type="sldNum" sz="quarter" idx="10"/>
          </p:nvPr>
        </p:nvSpPr>
        <p:spPr/>
        <p:txBody>
          <a:bodyPr/>
          <a:lstStyle/>
          <a:p>
            <a:fld id="{07701393-084D-47FC-A6BC-52E900FE7390}"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4000" dirty="0" smtClean="0">
                <a:solidFill>
                  <a:schemeClr val="tx1"/>
                </a:solidFill>
              </a:rPr>
              <a:t>Davis Pond Structure </a:t>
            </a:r>
          </a:p>
        </p:txBody>
      </p:sp>
      <p:sp>
        <p:nvSpPr>
          <p:cNvPr id="11267" name="Rectangle 3"/>
          <p:cNvSpPr>
            <a:spLocks noGrp="1" noChangeArrowheads="1"/>
          </p:cNvSpPr>
          <p:nvPr>
            <p:ph idx="1"/>
          </p:nvPr>
        </p:nvSpPr>
        <p:spPr/>
        <p:txBody>
          <a:bodyPr>
            <a:normAutofit lnSpcReduction="10000"/>
          </a:bodyPr>
          <a:lstStyle/>
          <a:p>
            <a:pPr eaLnBrk="1" hangingPunct="1"/>
            <a:r>
              <a:rPr lang="en-US" dirty="0" smtClean="0"/>
              <a:t>535 feet long x 85 feet wide inflow channel</a:t>
            </a:r>
          </a:p>
          <a:p>
            <a:pPr eaLnBrk="1" hangingPunct="1"/>
            <a:r>
              <a:rPr lang="en-US" dirty="0" smtClean="0"/>
              <a:t>11,000 feet long x 120 feet wide outflow channel to the </a:t>
            </a:r>
            <a:r>
              <a:rPr lang="en-US" dirty="0" err="1" smtClean="0"/>
              <a:t>ponding</a:t>
            </a:r>
            <a:r>
              <a:rPr lang="en-US" dirty="0" smtClean="0"/>
              <a:t> area</a:t>
            </a:r>
          </a:p>
          <a:p>
            <a:pPr eaLnBrk="1" hangingPunct="1"/>
            <a:r>
              <a:rPr lang="en-US" dirty="0" smtClean="0"/>
              <a:t>4 iron gated 14 foot square box culverts</a:t>
            </a:r>
          </a:p>
          <a:p>
            <a:pPr eaLnBrk="1" hangingPunct="1"/>
            <a:r>
              <a:rPr lang="en-US" dirty="0" smtClean="0"/>
              <a:t>Total project area 10,084 acres including 9,300 acre </a:t>
            </a:r>
            <a:r>
              <a:rPr lang="en-US" dirty="0" err="1" smtClean="0"/>
              <a:t>ponding</a:t>
            </a:r>
            <a:r>
              <a:rPr lang="en-US" dirty="0" smtClean="0"/>
              <a:t> area</a:t>
            </a:r>
          </a:p>
          <a:p>
            <a:pPr eaLnBrk="1" hangingPunct="1"/>
            <a:r>
              <a:rPr lang="en-US" dirty="0" smtClean="0"/>
              <a:t>Structure is capable of  10,650 CFS</a:t>
            </a:r>
          </a:p>
          <a:p>
            <a:pPr eaLnBrk="1" hangingPunct="1"/>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Array of Alternatives</a:t>
            </a:r>
            <a:endParaRPr lang="en-US" dirty="0"/>
          </a:p>
        </p:txBody>
      </p:sp>
      <p:sp>
        <p:nvSpPr>
          <p:cNvPr id="3" name="Content Placeholder 2"/>
          <p:cNvSpPr>
            <a:spLocks noGrp="1"/>
          </p:cNvSpPr>
          <p:nvPr>
            <p:ph sz="half" idx="1"/>
          </p:nvPr>
        </p:nvSpPr>
        <p:spPr>
          <a:xfrm>
            <a:off x="457200" y="1600200"/>
            <a:ext cx="4038600" cy="4038600"/>
          </a:xfrm>
        </p:spPr>
        <p:txBody>
          <a:bodyPr>
            <a:noAutofit/>
          </a:bodyPr>
          <a:lstStyle/>
          <a:p>
            <a:pPr>
              <a:buNone/>
              <a:defRPr/>
            </a:pPr>
            <a:r>
              <a:rPr lang="en-US" sz="1200" b="1" u="sng" dirty="0" smtClean="0">
                <a:latin typeface="Arial" pitchFamily="34" charset="0"/>
                <a:ea typeface="Calibri" pitchFamily="34" charset="0"/>
                <a:cs typeface="Arial" pitchFamily="34" charset="0"/>
              </a:rPr>
              <a:t>FWOP Condition - No Action</a:t>
            </a:r>
          </a:p>
          <a:p>
            <a:pPr>
              <a:spcBef>
                <a:spcPts val="0"/>
              </a:spcBef>
              <a:buNone/>
              <a:defRPr/>
            </a:pPr>
            <a:endParaRPr lang="en-US" sz="1200" dirty="0" smtClean="0">
              <a:latin typeface="Arial" pitchFamily="34" charset="0"/>
              <a:ea typeface="Calibri" pitchFamily="34" charset="0"/>
              <a:cs typeface="Arial" pitchFamily="34" charset="0"/>
            </a:endParaRPr>
          </a:p>
          <a:p>
            <a:pPr eaLnBrk="0" hangingPunct="0">
              <a:buNone/>
              <a:defRPr/>
            </a:pPr>
            <a:r>
              <a:rPr lang="en-US" sz="1200" b="1" u="sng" dirty="0" smtClean="0">
                <a:latin typeface="Arial" pitchFamily="34" charset="0"/>
                <a:ea typeface="Calibri" pitchFamily="34" charset="0"/>
                <a:cs typeface="Arial" pitchFamily="34" charset="0"/>
              </a:rPr>
              <a:t>Alt 39 - Maintain new 5ppt Isohaline</a:t>
            </a:r>
          </a:p>
          <a:p>
            <a:pPr marL="171450" lvl="1" indent="-171450" eaLnBrk="0" hangingPunct="0">
              <a:buFont typeface="Arial" pitchFamily="34" charset="0"/>
              <a:buChar char="•"/>
              <a:defRPr/>
            </a:pPr>
            <a:r>
              <a:rPr lang="en-US" sz="1200" dirty="0" smtClean="0">
                <a:latin typeface="Arial" pitchFamily="34" charset="0"/>
                <a:ea typeface="Calibri" pitchFamily="34" charset="0"/>
                <a:cs typeface="Arial" pitchFamily="34" charset="0"/>
              </a:rPr>
              <a:t>Operate to maintain 5ppt isohaline</a:t>
            </a:r>
          </a:p>
          <a:p>
            <a:pPr marL="171450" lvl="1" indent="-171450" eaLnBrk="0" hangingPunct="0">
              <a:buFont typeface="Arial" pitchFamily="34" charset="0"/>
              <a:buChar char="•"/>
              <a:defRPr/>
            </a:pPr>
            <a:r>
              <a:rPr lang="en-US" sz="1200" dirty="0" smtClean="0">
                <a:latin typeface="Arial" pitchFamily="34" charset="0"/>
                <a:ea typeface="Calibri" pitchFamily="34" charset="0"/>
                <a:cs typeface="Arial" pitchFamily="34" charset="0"/>
              </a:rPr>
              <a:t>Use current operational plan and monthly target ranges for salinity</a:t>
            </a:r>
            <a:endParaRPr lang="en-US" sz="1200" b="1" dirty="0" smtClean="0">
              <a:latin typeface="Arial" pitchFamily="34" charset="0"/>
              <a:ea typeface="Calibri" pitchFamily="34" charset="0"/>
              <a:cs typeface="Arial" pitchFamily="34" charset="0"/>
            </a:endParaRPr>
          </a:p>
          <a:p>
            <a:pPr marL="0" indent="0">
              <a:spcBef>
                <a:spcPts val="0"/>
              </a:spcBef>
              <a:buNone/>
              <a:defRPr/>
            </a:pPr>
            <a:endParaRPr lang="en-US" sz="1200" dirty="0" smtClean="0">
              <a:latin typeface="Arial" pitchFamily="34" charset="0"/>
              <a:ea typeface="Calibri" pitchFamily="34" charset="0"/>
              <a:cs typeface="Arial" pitchFamily="34" charset="0"/>
            </a:endParaRPr>
          </a:p>
          <a:p>
            <a:pPr marL="0" lvl="1" indent="0">
              <a:buNone/>
              <a:defRPr/>
            </a:pPr>
            <a:r>
              <a:rPr lang="en-US" sz="1200" b="1" u="sng" dirty="0" smtClean="0">
                <a:latin typeface="Arial" pitchFamily="34" charset="0"/>
                <a:ea typeface="Calibri" pitchFamily="34" charset="0"/>
                <a:cs typeface="Arial" pitchFamily="34" charset="0"/>
              </a:rPr>
              <a:t>Alt  42a - Maximize sediment load w/ time constraint (Jan-Apr)</a:t>
            </a:r>
          </a:p>
          <a:p>
            <a:pPr marL="171450" lvl="2" indent="-171450">
              <a:defRPr/>
            </a:pPr>
            <a:r>
              <a:rPr lang="en-US" sz="1200" dirty="0" smtClean="0">
                <a:latin typeface="Arial" pitchFamily="34" charset="0"/>
                <a:ea typeface="Calibri" pitchFamily="34" charset="0"/>
                <a:cs typeface="Arial" pitchFamily="34" charset="0"/>
              </a:rPr>
              <a:t>Window of opportunity Jan-April</a:t>
            </a:r>
            <a:endParaRPr lang="en-US" sz="1200" b="1" dirty="0" smtClean="0">
              <a:latin typeface="Arial" pitchFamily="34" charset="0"/>
              <a:ea typeface="Calibri" pitchFamily="34" charset="0"/>
              <a:cs typeface="Arial" pitchFamily="34" charset="0"/>
            </a:endParaRPr>
          </a:p>
          <a:p>
            <a:pPr marL="171450" lvl="2" indent="-171450">
              <a:defRPr/>
            </a:pPr>
            <a:r>
              <a:rPr lang="en-US" sz="1200" dirty="0" smtClean="0">
                <a:latin typeface="Arial" pitchFamily="34" charset="0"/>
                <a:ea typeface="Calibri" pitchFamily="34" charset="0"/>
                <a:cs typeface="Arial" pitchFamily="34" charset="0"/>
              </a:rPr>
              <a:t>Target 162mg/L TSS to begin pulse</a:t>
            </a:r>
          </a:p>
          <a:p>
            <a:pPr marL="171450" lvl="2" indent="-171450">
              <a:defRPr/>
            </a:pPr>
            <a:r>
              <a:rPr lang="en-US" sz="1200" dirty="0" smtClean="0">
                <a:latin typeface="Arial" pitchFamily="34" charset="0"/>
                <a:ea typeface="Calibri" pitchFamily="34" charset="0"/>
                <a:cs typeface="Arial" pitchFamily="34" charset="0"/>
              </a:rPr>
              <a:t>Discharge at available capacity when TSS is at or above 162mg/L</a:t>
            </a:r>
          </a:p>
          <a:p>
            <a:pPr marL="171450" lvl="2" indent="-171450">
              <a:defRPr/>
            </a:pPr>
            <a:r>
              <a:rPr lang="en-US" sz="1200" dirty="0" smtClean="0">
                <a:latin typeface="Arial" pitchFamily="34" charset="0"/>
                <a:ea typeface="Calibri" pitchFamily="34" charset="0"/>
                <a:cs typeface="Arial" pitchFamily="34" charset="0"/>
              </a:rPr>
              <a:t>Remainder of time maintain new 5ppt</a:t>
            </a:r>
          </a:p>
          <a:p>
            <a:pPr marL="0" indent="0">
              <a:buNone/>
              <a:defRPr/>
            </a:pPr>
            <a:endParaRPr lang="en-US" sz="1200" b="1" u="sng" dirty="0" smtClean="0">
              <a:latin typeface="Arial" pitchFamily="34" charset="0"/>
              <a:ea typeface="Calibri" pitchFamily="34" charset="0"/>
              <a:cs typeface="Arial" pitchFamily="34" charset="0"/>
            </a:endParaRPr>
          </a:p>
          <a:p>
            <a:pPr marL="0" indent="0">
              <a:buNone/>
              <a:defRPr/>
            </a:pPr>
            <a:r>
              <a:rPr lang="en-US" sz="1200" b="1" u="sng" dirty="0" smtClean="0">
                <a:latin typeface="Arial" pitchFamily="34" charset="0"/>
                <a:ea typeface="Calibri" pitchFamily="34" charset="0"/>
                <a:cs typeface="Arial" pitchFamily="34" charset="0"/>
              </a:rPr>
              <a:t>Alt 42b - Same as 42a except remainder of year operate to maintain existing 5ppt line</a:t>
            </a:r>
          </a:p>
          <a:p>
            <a:pPr marL="0" indent="0">
              <a:buNone/>
              <a:defRPr/>
            </a:pPr>
            <a:endParaRPr lang="en-US" sz="1200" b="1" u="sng" dirty="0" smtClean="0">
              <a:latin typeface="Arial" pitchFamily="34" charset="0"/>
              <a:ea typeface="Calibri" pitchFamily="34" charset="0"/>
              <a:cs typeface="Arial" pitchFamily="34" charset="0"/>
            </a:endParaRPr>
          </a:p>
        </p:txBody>
      </p:sp>
      <p:sp>
        <p:nvSpPr>
          <p:cNvPr id="5" name="Content Placeholder 4"/>
          <p:cNvSpPr>
            <a:spLocks noGrp="1"/>
          </p:cNvSpPr>
          <p:nvPr>
            <p:ph sz="half" idx="2"/>
          </p:nvPr>
        </p:nvSpPr>
        <p:spPr>
          <a:xfrm>
            <a:off x="4648200" y="1600200"/>
            <a:ext cx="4038600" cy="4114800"/>
          </a:xfrm>
        </p:spPr>
        <p:txBody>
          <a:bodyPr>
            <a:normAutofit fontScale="77500" lnSpcReduction="20000"/>
          </a:bodyPr>
          <a:lstStyle/>
          <a:p>
            <a:pPr marL="171450" lvl="1" indent="-171450">
              <a:buNone/>
              <a:defRPr/>
            </a:pPr>
            <a:r>
              <a:rPr lang="en-US" sz="1500" b="1" u="sng" dirty="0" smtClean="0">
                <a:latin typeface="Arial" pitchFamily="34" charset="0"/>
                <a:ea typeface="Calibri" pitchFamily="34" charset="0"/>
                <a:cs typeface="Arial" pitchFamily="34" charset="0"/>
              </a:rPr>
              <a:t>Alt 41 - Maximize sediment load and maximize footprint</a:t>
            </a:r>
          </a:p>
          <a:p>
            <a:pPr marL="171450" lvl="2" indent="-171450">
              <a:defRPr/>
            </a:pPr>
            <a:r>
              <a:rPr lang="en-US" sz="1500" dirty="0" smtClean="0">
                <a:latin typeface="Arial" pitchFamily="34" charset="0"/>
                <a:ea typeface="Calibri" pitchFamily="34" charset="0"/>
                <a:cs typeface="Arial" pitchFamily="34" charset="0"/>
              </a:rPr>
              <a:t>Target 162mg/L TSS to begin pulse</a:t>
            </a:r>
          </a:p>
          <a:p>
            <a:pPr marL="171450" lvl="2" indent="-171450">
              <a:defRPr/>
            </a:pPr>
            <a:r>
              <a:rPr lang="en-US" sz="1500" dirty="0" smtClean="0">
                <a:latin typeface="Arial" pitchFamily="34" charset="0"/>
                <a:ea typeface="Calibri" pitchFamily="34" charset="0"/>
                <a:cs typeface="Arial" pitchFamily="34" charset="0"/>
              </a:rPr>
              <a:t>Pulse until maximum footprint is reached - Continue to pulse if TSS is at or above 162mg/L</a:t>
            </a:r>
          </a:p>
          <a:p>
            <a:pPr marL="171450" lvl="2" indent="-171450">
              <a:defRPr/>
            </a:pPr>
            <a:r>
              <a:rPr lang="en-US" sz="1500" dirty="0" smtClean="0">
                <a:latin typeface="Arial" pitchFamily="34" charset="0"/>
                <a:ea typeface="Calibri" pitchFamily="34" charset="0"/>
                <a:cs typeface="Arial" pitchFamily="34" charset="0"/>
              </a:rPr>
              <a:t>Remainder of time, maintain new 5ppt but allowing discharge of available capacity if TSS is at or above    162mg/L</a:t>
            </a:r>
          </a:p>
          <a:p>
            <a:pPr marL="171450" indent="-171450">
              <a:buNone/>
              <a:defRPr/>
            </a:pPr>
            <a:endParaRPr lang="en-US" sz="1300" b="1" dirty="0" smtClean="0">
              <a:latin typeface="Arial" pitchFamily="34" charset="0"/>
              <a:ea typeface="Calibri" pitchFamily="34" charset="0"/>
              <a:cs typeface="Arial" pitchFamily="34" charset="0"/>
            </a:endParaRPr>
          </a:p>
          <a:p>
            <a:pPr marL="171450" indent="-171450">
              <a:buNone/>
              <a:defRPr/>
            </a:pPr>
            <a:r>
              <a:rPr lang="en-US" sz="1500" b="1" u="sng" dirty="0" smtClean="0">
                <a:latin typeface="Arial" pitchFamily="34" charset="0"/>
                <a:ea typeface="Calibri" pitchFamily="34" charset="0"/>
                <a:cs typeface="Arial" pitchFamily="34" charset="0"/>
              </a:rPr>
              <a:t>Alt 17 - Major Flow Event (1-3 years) – Emphasis on capturing maximum suspended solids from the river.</a:t>
            </a:r>
          </a:p>
          <a:p>
            <a:pPr marL="171450" lvl="1" indent="-171450">
              <a:buFont typeface="Arial" pitchFamily="34" charset="0"/>
              <a:buChar char="•"/>
              <a:defRPr/>
            </a:pPr>
            <a:r>
              <a:rPr lang="en-US" sz="1500" dirty="0" smtClean="0">
                <a:latin typeface="Arial" pitchFamily="34" charset="0"/>
                <a:ea typeface="Calibri" pitchFamily="34" charset="0"/>
                <a:cs typeface="Arial" pitchFamily="34" charset="0"/>
              </a:rPr>
              <a:t>Year One:  Alternative 41</a:t>
            </a:r>
          </a:p>
          <a:p>
            <a:pPr marL="171450" lvl="1" indent="-171450">
              <a:buFont typeface="Arial" pitchFamily="34" charset="0"/>
              <a:buChar char="•"/>
              <a:defRPr/>
            </a:pPr>
            <a:r>
              <a:rPr lang="en-US" sz="1500" dirty="0" smtClean="0">
                <a:latin typeface="Arial" pitchFamily="34" charset="0"/>
                <a:ea typeface="Calibri" pitchFamily="34" charset="0"/>
                <a:cs typeface="Arial" pitchFamily="34" charset="0"/>
              </a:rPr>
              <a:t>Years Two – Three:  Alternative 42a</a:t>
            </a:r>
            <a:r>
              <a:rPr lang="en-US" sz="1400" b="1" dirty="0" smtClean="0">
                <a:latin typeface="Arial" pitchFamily="34" charset="0"/>
                <a:ea typeface="Calibri" pitchFamily="34" charset="0"/>
                <a:cs typeface="Arial" pitchFamily="34" charset="0"/>
              </a:rPr>
              <a:t>	</a:t>
            </a:r>
          </a:p>
          <a:p>
            <a:pPr marL="171450" indent="-171450">
              <a:buNone/>
              <a:defRPr/>
            </a:pPr>
            <a:endParaRPr lang="en-US" sz="1300" b="1" u="sng" dirty="0" smtClean="0">
              <a:latin typeface="Arial" pitchFamily="34" charset="0"/>
              <a:ea typeface="Calibri" pitchFamily="34" charset="0"/>
              <a:cs typeface="Arial" pitchFamily="34" charset="0"/>
            </a:endParaRPr>
          </a:p>
          <a:p>
            <a:pPr marL="171450" indent="-171450">
              <a:buNone/>
              <a:defRPr/>
            </a:pPr>
            <a:r>
              <a:rPr lang="en-US" sz="1500" b="1" u="sng" dirty="0" smtClean="0">
                <a:latin typeface="Arial" pitchFamily="34" charset="0"/>
                <a:ea typeface="Calibri" pitchFamily="34" charset="0"/>
                <a:cs typeface="Arial" pitchFamily="34" charset="0"/>
              </a:rPr>
              <a:t>Alt 40 - Major Flow Event (1-5 years) – Emphasis on capturing maximum suspended solids from the river.</a:t>
            </a:r>
          </a:p>
          <a:p>
            <a:pPr marL="171450" lvl="1" indent="-171450">
              <a:buFont typeface="Arial" pitchFamily="34" charset="0"/>
              <a:buChar char="•"/>
              <a:defRPr/>
            </a:pPr>
            <a:r>
              <a:rPr lang="en-US" sz="1500" dirty="0" smtClean="0">
                <a:latin typeface="Arial" pitchFamily="34" charset="0"/>
                <a:ea typeface="Calibri" pitchFamily="34" charset="0"/>
                <a:cs typeface="Arial" pitchFamily="34" charset="0"/>
              </a:rPr>
              <a:t>Year One:  Alternative 41</a:t>
            </a:r>
          </a:p>
          <a:p>
            <a:pPr marL="171450" lvl="1" indent="-171450">
              <a:buFont typeface="Arial" pitchFamily="34" charset="0"/>
              <a:buChar char="•"/>
              <a:defRPr/>
            </a:pPr>
            <a:r>
              <a:rPr lang="en-US" sz="1500" dirty="0" smtClean="0">
                <a:latin typeface="Arial" pitchFamily="34" charset="0"/>
                <a:ea typeface="Calibri" pitchFamily="34" charset="0"/>
                <a:cs typeface="Arial" pitchFamily="34" charset="0"/>
              </a:rPr>
              <a:t>Years Two – Five:  Alternative 42a</a:t>
            </a:r>
          </a:p>
          <a:p>
            <a:pPr marL="171450" indent="-171450">
              <a:buNone/>
              <a:defRPr/>
            </a:pPr>
            <a:endParaRPr lang="en-US" sz="1300" dirty="0" smtClean="0">
              <a:latin typeface="Arial" pitchFamily="34" charset="0"/>
              <a:ea typeface="Calibri" pitchFamily="34" charset="0"/>
              <a:cs typeface="Arial" pitchFamily="34" charset="0"/>
            </a:endParaRPr>
          </a:p>
          <a:p>
            <a:pPr marL="171450" indent="-171450" eaLnBrk="0" hangingPunct="0">
              <a:buNone/>
              <a:defRPr/>
            </a:pPr>
            <a:r>
              <a:rPr lang="en-US" sz="1500" b="1" u="sng" dirty="0" smtClean="0">
                <a:latin typeface="Arial" pitchFamily="34" charset="0"/>
                <a:ea typeface="Calibri" pitchFamily="34" charset="0"/>
                <a:cs typeface="Arial" pitchFamily="34" charset="0"/>
              </a:rPr>
              <a:t>Alt 18 – River-stage Dependent</a:t>
            </a:r>
          </a:p>
          <a:p>
            <a:pPr marL="171450" lvl="1" indent="-171450" eaLnBrk="0" hangingPunct="0">
              <a:buFont typeface="Arial" pitchFamily="34" charset="0"/>
              <a:buChar char="•"/>
              <a:defRPr/>
            </a:pPr>
            <a:r>
              <a:rPr lang="en-US" sz="1500" dirty="0" smtClean="0">
                <a:latin typeface="Arial" pitchFamily="34" charset="0"/>
                <a:ea typeface="Calibri" pitchFamily="34" charset="0"/>
                <a:cs typeface="Arial" pitchFamily="34" charset="0"/>
              </a:rPr>
              <a:t>Allow Mississippi River and marsh head differential to drive discharge</a:t>
            </a:r>
            <a:endParaRPr lang="en-US" sz="4100" dirty="0" smtClean="0">
              <a:latin typeface="Arial" pitchFamily="34" charset="0"/>
              <a:cs typeface="Arial" pitchFamily="34" charset="0"/>
            </a:endParaRPr>
          </a:p>
          <a:p>
            <a:endParaRPr lang="en-US" dirty="0"/>
          </a:p>
        </p:txBody>
      </p:sp>
      <p:sp>
        <p:nvSpPr>
          <p:cNvPr id="7" name="Slide Number Placeholder 6"/>
          <p:cNvSpPr>
            <a:spLocks noGrp="1"/>
          </p:cNvSpPr>
          <p:nvPr>
            <p:ph type="sldNum" sz="quarter" idx="10"/>
          </p:nvPr>
        </p:nvSpPr>
        <p:spPr>
          <a:prstGeom prst="rect">
            <a:avLst/>
          </a:prstGeom>
        </p:spPr>
        <p:txBody>
          <a:bodyPr/>
          <a:lstStyle/>
          <a:p>
            <a:fld id="{C8967AEA-6A65-4195-B347-6EA3A139100F}"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10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10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10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linds(horizontal)">
                                      <p:cBhvr>
                                        <p:cTn id="19" dur="1000"/>
                                        <p:tgtEl>
                                          <p:spTgt spid="3">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1000"/>
                                        <p:tgtEl>
                                          <p:spTgt spid="3">
                                            <p:txEl>
                                              <p:pRg st="7" end="7"/>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linds(horizontal)">
                                      <p:cBhvr>
                                        <p:cTn id="25" dur="1000"/>
                                        <p:tgtEl>
                                          <p:spTgt spid="3">
                                            <p:txEl>
                                              <p:pRg st="8" end="8"/>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blinds(horizontal)">
                                      <p:cBhvr>
                                        <p:cTn id="28" dur="1000"/>
                                        <p:tgtEl>
                                          <p:spTgt spid="3">
                                            <p:txEl>
                                              <p:pRg st="9" end="9"/>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blinds(horizontal)">
                                      <p:cBhvr>
                                        <p:cTn id="31" dur="1000"/>
                                        <p:tgtEl>
                                          <p:spTgt spid="3">
                                            <p:txEl>
                                              <p:pRg st="10" end="10"/>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blinds(horizontal)">
                                      <p:cBhvr>
                                        <p:cTn id="34" dur="1000"/>
                                        <p:tgtEl>
                                          <p:spTgt spid="3">
                                            <p:txEl>
                                              <p:pRg st="12" end="1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blinds(horizontal)">
                                      <p:cBhvr>
                                        <p:cTn id="39" dur="1000"/>
                                        <p:tgtEl>
                                          <p:spTgt spid="5">
                                            <p:txEl>
                                              <p:pRg st="0" end="0"/>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blinds(horizontal)">
                                      <p:cBhvr>
                                        <p:cTn id="42" dur="1000"/>
                                        <p:tgtEl>
                                          <p:spTgt spid="5">
                                            <p:txEl>
                                              <p:pRg st="1" end="1"/>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Effect transition="in" filter="blinds(horizontal)">
                                      <p:cBhvr>
                                        <p:cTn id="45" dur="1000"/>
                                        <p:tgtEl>
                                          <p:spTgt spid="5">
                                            <p:txEl>
                                              <p:pRg st="2" end="2"/>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blinds(horizontal)">
                                      <p:cBhvr>
                                        <p:cTn id="48" dur="1000"/>
                                        <p:tgtEl>
                                          <p:spTgt spid="5">
                                            <p:txEl>
                                              <p:pRg st="3" end="3"/>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animEffect transition="in" filter="blinds(horizontal)">
                                      <p:cBhvr>
                                        <p:cTn id="51" dur="1000"/>
                                        <p:tgtEl>
                                          <p:spTgt spid="5">
                                            <p:txEl>
                                              <p:pRg st="5" end="5"/>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Effect transition="in" filter="blinds(horizontal)">
                                      <p:cBhvr>
                                        <p:cTn id="54" dur="1000"/>
                                        <p:tgtEl>
                                          <p:spTgt spid="5">
                                            <p:txEl>
                                              <p:pRg st="6" end="6"/>
                                            </p:txEl>
                                          </p:spTgt>
                                        </p:tgtEl>
                                      </p:cBhvr>
                                    </p:animEffect>
                                  </p:childTnLst>
                                </p:cTn>
                              </p:par>
                              <p:par>
                                <p:cTn id="55" presetID="3" presetClass="entr" presetSubtype="10" fill="hold" nodeType="withEffect">
                                  <p:stCondLst>
                                    <p:cond delay="0"/>
                                  </p:stCondLst>
                                  <p:childTnLst>
                                    <p:set>
                                      <p:cBhvr>
                                        <p:cTn id="56" dur="1" fill="hold">
                                          <p:stCondLst>
                                            <p:cond delay="0"/>
                                          </p:stCondLst>
                                        </p:cTn>
                                        <p:tgtEl>
                                          <p:spTgt spid="5">
                                            <p:txEl>
                                              <p:pRg st="7" end="7"/>
                                            </p:txEl>
                                          </p:spTgt>
                                        </p:tgtEl>
                                        <p:attrNameLst>
                                          <p:attrName>style.visibility</p:attrName>
                                        </p:attrNameLst>
                                      </p:cBhvr>
                                      <p:to>
                                        <p:strVal val="visible"/>
                                      </p:to>
                                    </p:set>
                                    <p:animEffect transition="in" filter="blinds(horizontal)">
                                      <p:cBhvr>
                                        <p:cTn id="57" dur="1000"/>
                                        <p:tgtEl>
                                          <p:spTgt spid="5">
                                            <p:txEl>
                                              <p:pRg st="7" end="7"/>
                                            </p:txEl>
                                          </p:spTgt>
                                        </p:tgtEl>
                                      </p:cBhvr>
                                    </p:animEffect>
                                  </p:childTnLst>
                                </p:cTn>
                              </p:par>
                              <p:par>
                                <p:cTn id="58" presetID="3" presetClass="entr" presetSubtype="10" fill="hold" nodeType="withEffect">
                                  <p:stCondLst>
                                    <p:cond delay="0"/>
                                  </p:stCondLst>
                                  <p:childTnLst>
                                    <p:set>
                                      <p:cBhvr>
                                        <p:cTn id="59" dur="1" fill="hold">
                                          <p:stCondLst>
                                            <p:cond delay="0"/>
                                          </p:stCondLst>
                                        </p:cTn>
                                        <p:tgtEl>
                                          <p:spTgt spid="5">
                                            <p:txEl>
                                              <p:pRg st="9" end="9"/>
                                            </p:txEl>
                                          </p:spTgt>
                                        </p:tgtEl>
                                        <p:attrNameLst>
                                          <p:attrName>style.visibility</p:attrName>
                                        </p:attrNameLst>
                                      </p:cBhvr>
                                      <p:to>
                                        <p:strVal val="visible"/>
                                      </p:to>
                                    </p:set>
                                    <p:animEffect transition="in" filter="blinds(horizontal)">
                                      <p:cBhvr>
                                        <p:cTn id="60" dur="1000"/>
                                        <p:tgtEl>
                                          <p:spTgt spid="5">
                                            <p:txEl>
                                              <p:pRg st="9" end="9"/>
                                            </p:txEl>
                                          </p:spTgt>
                                        </p:tgtEl>
                                      </p:cBhvr>
                                    </p:animEffect>
                                  </p:childTnLst>
                                </p:cTn>
                              </p:par>
                              <p:par>
                                <p:cTn id="61" presetID="3" presetClass="entr" presetSubtype="10" fill="hold" nodeType="with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animEffect transition="in" filter="blinds(horizontal)">
                                      <p:cBhvr>
                                        <p:cTn id="63" dur="1000"/>
                                        <p:tgtEl>
                                          <p:spTgt spid="5">
                                            <p:txEl>
                                              <p:pRg st="10" end="10"/>
                                            </p:txEl>
                                          </p:spTgt>
                                        </p:tgtEl>
                                      </p:cBhvr>
                                    </p:animEffect>
                                  </p:childTnLst>
                                </p:cTn>
                              </p:par>
                              <p:par>
                                <p:cTn id="64" presetID="3" presetClass="entr" presetSubtype="10" fill="hold" nodeType="withEffect">
                                  <p:stCondLst>
                                    <p:cond delay="0"/>
                                  </p:stCondLst>
                                  <p:childTnLst>
                                    <p:set>
                                      <p:cBhvr>
                                        <p:cTn id="65" dur="1" fill="hold">
                                          <p:stCondLst>
                                            <p:cond delay="0"/>
                                          </p:stCondLst>
                                        </p:cTn>
                                        <p:tgtEl>
                                          <p:spTgt spid="5">
                                            <p:txEl>
                                              <p:pRg st="11" end="11"/>
                                            </p:txEl>
                                          </p:spTgt>
                                        </p:tgtEl>
                                        <p:attrNameLst>
                                          <p:attrName>style.visibility</p:attrName>
                                        </p:attrNameLst>
                                      </p:cBhvr>
                                      <p:to>
                                        <p:strVal val="visible"/>
                                      </p:to>
                                    </p:set>
                                    <p:animEffect transition="in" filter="blinds(horizontal)">
                                      <p:cBhvr>
                                        <p:cTn id="66" dur="1000"/>
                                        <p:tgtEl>
                                          <p:spTgt spid="5">
                                            <p:txEl>
                                              <p:pRg st="11" end="11"/>
                                            </p:txEl>
                                          </p:spTgt>
                                        </p:tgtEl>
                                      </p:cBhvr>
                                    </p:animEffect>
                                  </p:childTnLst>
                                </p:cTn>
                              </p:par>
                              <p:par>
                                <p:cTn id="67" presetID="3" presetClass="entr" presetSubtype="10" fill="hold" nodeType="withEffect">
                                  <p:stCondLst>
                                    <p:cond delay="0"/>
                                  </p:stCondLst>
                                  <p:childTnLst>
                                    <p:set>
                                      <p:cBhvr>
                                        <p:cTn id="68" dur="1" fill="hold">
                                          <p:stCondLst>
                                            <p:cond delay="0"/>
                                          </p:stCondLst>
                                        </p:cTn>
                                        <p:tgtEl>
                                          <p:spTgt spid="5">
                                            <p:txEl>
                                              <p:pRg st="13" end="13"/>
                                            </p:txEl>
                                          </p:spTgt>
                                        </p:tgtEl>
                                        <p:attrNameLst>
                                          <p:attrName>style.visibility</p:attrName>
                                        </p:attrNameLst>
                                      </p:cBhvr>
                                      <p:to>
                                        <p:strVal val="visible"/>
                                      </p:to>
                                    </p:set>
                                    <p:animEffect transition="in" filter="blinds(horizontal)">
                                      <p:cBhvr>
                                        <p:cTn id="69" dur="1000"/>
                                        <p:tgtEl>
                                          <p:spTgt spid="5">
                                            <p:txEl>
                                              <p:pRg st="13" end="13"/>
                                            </p:txEl>
                                          </p:spTgt>
                                        </p:tgtEl>
                                      </p:cBhvr>
                                    </p:animEffect>
                                  </p:childTnLst>
                                </p:cTn>
                              </p:par>
                              <p:par>
                                <p:cTn id="70" presetID="3" presetClass="entr" presetSubtype="10" fill="hold" nodeType="withEffect">
                                  <p:stCondLst>
                                    <p:cond delay="0"/>
                                  </p:stCondLst>
                                  <p:childTnLst>
                                    <p:set>
                                      <p:cBhvr>
                                        <p:cTn id="71" dur="1" fill="hold">
                                          <p:stCondLst>
                                            <p:cond delay="0"/>
                                          </p:stCondLst>
                                        </p:cTn>
                                        <p:tgtEl>
                                          <p:spTgt spid="5">
                                            <p:txEl>
                                              <p:pRg st="14" end="14"/>
                                            </p:txEl>
                                          </p:spTgt>
                                        </p:tgtEl>
                                        <p:attrNameLst>
                                          <p:attrName>style.visibility</p:attrName>
                                        </p:attrNameLst>
                                      </p:cBhvr>
                                      <p:to>
                                        <p:strVal val="visible"/>
                                      </p:to>
                                    </p:set>
                                    <p:animEffect transition="in" filter="blinds(horizontal)">
                                      <p:cBhvr>
                                        <p:cTn id="72" dur="10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SAND Outputs</a:t>
            </a:r>
            <a:endParaRPr lang="en-US" dirty="0"/>
          </a:p>
        </p:txBody>
      </p:sp>
      <p:sp>
        <p:nvSpPr>
          <p:cNvPr id="9" name="Content Placeholder 8"/>
          <p:cNvSpPr>
            <a:spLocks noGrp="1"/>
          </p:cNvSpPr>
          <p:nvPr>
            <p:ph idx="1"/>
          </p:nvPr>
        </p:nvSpPr>
        <p:spPr/>
        <p:txBody>
          <a:bodyPr/>
          <a:lstStyle/>
          <a:p>
            <a:endParaRPr lang="en-US"/>
          </a:p>
        </p:txBody>
      </p:sp>
      <p:sp>
        <p:nvSpPr>
          <p:cNvPr id="6" name="Slide Number Placeholder 5"/>
          <p:cNvSpPr>
            <a:spLocks noGrp="1"/>
          </p:cNvSpPr>
          <p:nvPr>
            <p:ph type="sldNum" sz="quarter" idx="10"/>
          </p:nvPr>
        </p:nvSpPr>
        <p:spPr>
          <a:prstGeom prst="rect">
            <a:avLst/>
          </a:prstGeom>
        </p:spPr>
        <p:txBody>
          <a:bodyPr/>
          <a:lstStyle/>
          <a:p>
            <a:fld id="{C8967AEA-6A65-4195-B347-6EA3A139100F}" type="slidenum">
              <a:rPr lang="en-US" smtClean="0"/>
              <a:pPr/>
              <a:t>22</a:t>
            </a:fld>
            <a:endParaRPr lang="en-US"/>
          </a:p>
        </p:txBody>
      </p:sp>
      <p:graphicFrame>
        <p:nvGraphicFramePr>
          <p:cNvPr id="1026" name="Object 2"/>
          <p:cNvGraphicFramePr>
            <a:graphicFrameLocks noChangeAspect="1"/>
          </p:cNvGraphicFramePr>
          <p:nvPr/>
        </p:nvGraphicFramePr>
        <p:xfrm>
          <a:off x="914402" y="1371601"/>
          <a:ext cx="7318375" cy="4971989"/>
        </p:xfrm>
        <a:graphic>
          <a:graphicData uri="http://schemas.openxmlformats.org/presentationml/2006/ole">
            <p:oleObj spid="_x0000_s1026" name="Worksheet" r:id="rId3" imgW="7322764" imgH="4975806" progId="Excel.Sheet.8">
              <p:embed/>
            </p:oleObj>
          </a:graphicData>
        </a:graphic>
      </p:graphicFrame>
      <p:sp>
        <p:nvSpPr>
          <p:cNvPr id="10" name="Oval 9"/>
          <p:cNvSpPr/>
          <p:nvPr/>
        </p:nvSpPr>
        <p:spPr>
          <a:xfrm>
            <a:off x="2667000" y="3733800"/>
            <a:ext cx="5257800" cy="2286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WVA Results (Year 50)</a:t>
            </a:r>
            <a:endParaRPr lang="en-US" dirty="0"/>
          </a:p>
        </p:txBody>
      </p:sp>
      <p:sp>
        <p:nvSpPr>
          <p:cNvPr id="7" name="TextBox 6"/>
          <p:cNvSpPr txBox="1"/>
          <p:nvPr/>
        </p:nvSpPr>
        <p:spPr>
          <a:xfrm>
            <a:off x="762000" y="5410200"/>
            <a:ext cx="6913239" cy="369332"/>
          </a:xfrm>
          <a:prstGeom prst="rect">
            <a:avLst/>
          </a:prstGeom>
          <a:noFill/>
        </p:spPr>
        <p:txBody>
          <a:bodyPr wrap="none" rtlCol="0">
            <a:spAutoFit/>
          </a:bodyPr>
          <a:lstStyle/>
          <a:p>
            <a:r>
              <a:rPr lang="en-US" baseline="30000" dirty="0" smtClean="0"/>
              <a:t>1</a:t>
            </a:r>
            <a:r>
              <a:rPr lang="en-US" dirty="0" smtClean="0"/>
              <a:t> AAHU (Average Annual Habitat Unit) – Increased Habitat Quality</a:t>
            </a:r>
          </a:p>
        </p:txBody>
      </p:sp>
      <p:graphicFrame>
        <p:nvGraphicFramePr>
          <p:cNvPr id="8" name="Table 7"/>
          <p:cNvGraphicFramePr>
            <a:graphicFrameLocks noGrp="1"/>
          </p:cNvGraphicFramePr>
          <p:nvPr/>
        </p:nvGraphicFramePr>
        <p:xfrm>
          <a:off x="990600" y="1695450"/>
          <a:ext cx="7722414" cy="3467100"/>
        </p:xfrm>
        <a:graphic>
          <a:graphicData uri="http://schemas.openxmlformats.org/drawingml/2006/table">
            <a:tbl>
              <a:tblPr/>
              <a:tblGrid>
                <a:gridCol w="645832"/>
                <a:gridCol w="815788"/>
                <a:gridCol w="815788"/>
                <a:gridCol w="1157415"/>
                <a:gridCol w="766445"/>
                <a:gridCol w="815788"/>
                <a:gridCol w="1311719"/>
                <a:gridCol w="1393639"/>
              </a:tblGrid>
              <a:tr h="266700">
                <a:tc rowSpan="2">
                  <a:txBody>
                    <a:bodyPr/>
                    <a:lstStyle/>
                    <a:p>
                      <a:pPr algn="ctr" rtl="0" fontAlgn="ctr"/>
                      <a:r>
                        <a:rPr lang="en-US" sz="1600" b="1" i="0" u="none" strike="noStrike" dirty="0">
                          <a:solidFill>
                            <a:srgbClr val="000000"/>
                          </a:solidFill>
                          <a:latin typeface="Calibri"/>
                        </a:rPr>
                        <a:t>Alt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c gridSpan="6">
                  <a:txBody>
                    <a:bodyPr/>
                    <a:lstStyle/>
                    <a:p>
                      <a:pPr algn="ctr" rtl="0" fontAlgn="b"/>
                      <a:r>
                        <a:rPr lang="en-US" sz="1600" b="1" i="0" u="none" strike="noStrike" dirty="0">
                          <a:solidFill>
                            <a:srgbClr val="000000"/>
                          </a:solidFill>
                          <a:latin typeface="Calibri"/>
                        </a:rPr>
                        <a:t>Habitat (</a:t>
                      </a:r>
                      <a:r>
                        <a:rPr lang="en-US" sz="1600" b="1" i="0" u="none" strike="noStrike" dirty="0" smtClean="0">
                          <a:solidFill>
                            <a:srgbClr val="000000"/>
                          </a:solidFill>
                          <a:latin typeface="Calibri"/>
                        </a:rPr>
                        <a:t>AAHUs</a:t>
                      </a:r>
                      <a:r>
                        <a:rPr lang="en-US" sz="1600" b="1" i="0" u="none" strike="noStrike" baseline="30000" dirty="0" smtClean="0">
                          <a:solidFill>
                            <a:srgbClr val="000000"/>
                          </a:solidFill>
                          <a:latin typeface="Calibri"/>
                        </a:rPr>
                        <a:t>1</a:t>
                      </a:r>
                      <a:r>
                        <a:rPr lang="en-US" sz="1600" b="1" i="0" u="none" strike="noStrike" dirty="0" smtClean="0">
                          <a:solidFill>
                            <a:srgbClr val="000000"/>
                          </a:solidFill>
                          <a:latin typeface="Calibri"/>
                        </a:rPr>
                        <a:t>)</a:t>
                      </a:r>
                      <a:endParaRPr lang="en-US" sz="1600" b="1" i="0" u="none" strike="noStrike" dirty="0">
                        <a:solidFill>
                          <a:srgbClr val="000000"/>
                        </a:solidFill>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rtl="0" fontAlgn="ctr"/>
                      <a:r>
                        <a:rPr lang="en-US" sz="1600" b="1" i="0" u="none" strike="noStrike" dirty="0" smtClean="0">
                          <a:solidFill>
                            <a:srgbClr val="000000"/>
                          </a:solidFill>
                          <a:latin typeface="Calibri"/>
                        </a:rPr>
                        <a:t>TY 50</a:t>
                      </a:r>
                    </a:p>
                    <a:p>
                      <a:pPr algn="ctr" rtl="0" fontAlgn="ctr"/>
                      <a:r>
                        <a:rPr lang="en-US" sz="1600" b="1" i="0" u="none" strike="noStrike" dirty="0" smtClean="0">
                          <a:solidFill>
                            <a:srgbClr val="000000"/>
                          </a:solidFill>
                          <a:latin typeface="Calibri"/>
                        </a:rPr>
                        <a:t>Wetland Acreage Benefits </a:t>
                      </a:r>
                    </a:p>
                    <a:p>
                      <a:pPr algn="ctr" rtl="0" fontAlgn="ctr"/>
                      <a:r>
                        <a:rPr lang="en-US" sz="1600" b="1" i="0" u="none" strike="noStrike" dirty="0" smtClean="0">
                          <a:solidFill>
                            <a:srgbClr val="000000"/>
                          </a:solidFill>
                          <a:latin typeface="Calibri"/>
                        </a:rPr>
                        <a:t>(Net</a:t>
                      </a:r>
                      <a:r>
                        <a:rPr lang="en-US" sz="1600" b="1" i="0" u="none" strike="noStrike" baseline="0" dirty="0" smtClean="0">
                          <a:solidFill>
                            <a:srgbClr val="000000"/>
                          </a:solidFill>
                          <a:latin typeface="Calibri"/>
                        </a:rPr>
                        <a:t> Acres)</a:t>
                      </a:r>
                      <a:endParaRPr lang="en-US" sz="1600" b="1" i="0" u="none" strike="noStrike" dirty="0">
                        <a:solidFill>
                          <a:srgbClr val="000000"/>
                        </a:solidFill>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r>
              <a:tr h="1066800">
                <a:tc vMerge="1">
                  <a:txBody>
                    <a:bodyPr/>
                    <a:lstStyle/>
                    <a:p>
                      <a:endParaRPr lang="en-US"/>
                    </a:p>
                  </a:txBody>
                  <a:tcPr/>
                </a:tc>
                <a:tc>
                  <a:txBody>
                    <a:bodyPr/>
                    <a:lstStyle/>
                    <a:p>
                      <a:pPr algn="ctr" rtl="0" fontAlgn="b"/>
                      <a:r>
                        <a:rPr lang="en-US" sz="1600" b="1" i="0" u="none" strike="noStrike" dirty="0">
                          <a:solidFill>
                            <a:srgbClr val="000000"/>
                          </a:solidFill>
                          <a:latin typeface="Calibri"/>
                        </a:rPr>
                        <a:t>Swamp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c>
                  <a:txBody>
                    <a:bodyPr/>
                    <a:lstStyle/>
                    <a:p>
                      <a:pPr algn="ctr" rtl="0" fontAlgn="b"/>
                      <a:r>
                        <a:rPr lang="en-US" sz="1600" b="1" i="0" u="none" strike="noStrike" dirty="0">
                          <a:solidFill>
                            <a:srgbClr val="000000"/>
                          </a:solidFill>
                          <a:latin typeface="Calibri"/>
                        </a:rPr>
                        <a:t>Fresh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c>
                  <a:txBody>
                    <a:bodyPr/>
                    <a:lstStyle/>
                    <a:p>
                      <a:pPr algn="ctr" rtl="0" fontAlgn="b"/>
                      <a:r>
                        <a:rPr lang="en-US" sz="1600" b="1" i="0" u="none" strike="noStrike" dirty="0" smtClean="0">
                          <a:solidFill>
                            <a:srgbClr val="000000"/>
                          </a:solidFill>
                          <a:latin typeface="Calibri"/>
                        </a:rPr>
                        <a:t>Intermediate</a:t>
                      </a:r>
                      <a:endParaRPr lang="en-US" sz="1600" b="1" i="0" u="none" strike="noStrike" dirty="0">
                        <a:solidFill>
                          <a:srgbClr val="000000"/>
                        </a:solidFill>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c>
                  <a:txBody>
                    <a:bodyPr/>
                    <a:lstStyle/>
                    <a:p>
                      <a:pPr algn="ctr" rtl="0" fontAlgn="b"/>
                      <a:r>
                        <a:rPr lang="en-US" sz="1600" b="1" i="0" u="none" strike="noStrike" dirty="0">
                          <a:solidFill>
                            <a:srgbClr val="000000"/>
                          </a:solidFill>
                          <a:latin typeface="Calibri"/>
                        </a:rPr>
                        <a:t>Brackish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c>
                  <a:txBody>
                    <a:bodyPr/>
                    <a:lstStyle/>
                    <a:p>
                      <a:pPr algn="ctr" rtl="0" fontAlgn="b"/>
                      <a:r>
                        <a:rPr lang="en-US" sz="1600" b="1" i="0" u="none" strike="noStrike" dirty="0">
                          <a:solidFill>
                            <a:srgbClr val="000000"/>
                          </a:solidFill>
                          <a:latin typeface="Calibri"/>
                        </a:rPr>
                        <a:t>Saline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c>
                  <a:txBody>
                    <a:bodyPr/>
                    <a:lstStyle/>
                    <a:p>
                      <a:pPr algn="ctr" rtl="0" fontAlgn="b"/>
                      <a:r>
                        <a:rPr lang="en-US" sz="1600" b="1" i="0" u="none" strike="noStrike" dirty="0">
                          <a:solidFill>
                            <a:srgbClr val="000000"/>
                          </a:solidFill>
                          <a:latin typeface="Calibri"/>
                        </a:rPr>
                        <a:t>TOTAL (AAHU)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c vMerge="1">
                  <a:txBody>
                    <a:bodyPr/>
                    <a:lstStyle/>
                    <a:p>
                      <a:endParaRPr lang="en-US"/>
                    </a:p>
                  </a:txBody>
                  <a:tcPr/>
                </a:tc>
              </a:tr>
              <a:tr h="266700">
                <a:tc>
                  <a:txBody>
                    <a:bodyPr/>
                    <a:lstStyle/>
                    <a:p>
                      <a:pPr algn="ctr" rtl="0" fontAlgn="b"/>
                      <a:r>
                        <a:rPr lang="en-US" sz="1600" b="1" i="0" u="none" strike="noStrike" dirty="0">
                          <a:solidFill>
                            <a:srgbClr val="000000"/>
                          </a:solidFill>
                          <a:latin typeface="Calibri"/>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3,418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2,964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618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a:solidFill>
                            <a:srgbClr val="000000"/>
                          </a:solidFill>
                          <a:latin typeface="Calibri"/>
                        </a:rPr>
                        <a:t>7,016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0000"/>
                          </a:solidFill>
                          <a:latin typeface="Calibri"/>
                        </a:rPr>
                        <a:t>6,338</a:t>
                      </a:r>
                      <a:endParaRPr lang="en-US" sz="1600" b="1" i="0" u="none" strike="noStrike" dirty="0">
                        <a:solidFill>
                          <a:srgbClr val="000000"/>
                        </a:solidFill>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r>
              <a:tr h="266700">
                <a:tc>
                  <a:txBody>
                    <a:bodyPr/>
                    <a:lstStyle/>
                    <a:p>
                      <a:pPr algn="ctr" rtl="0" fontAlgn="b"/>
                      <a:r>
                        <a:rPr lang="en-US" sz="1600" b="1" i="0" u="none" strike="noStrike" dirty="0">
                          <a:solidFill>
                            <a:srgbClr val="000000"/>
                          </a:solidFill>
                          <a:latin typeface="Calibri"/>
                        </a:rPr>
                        <a:t>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3,408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2,639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595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a:solidFill>
                            <a:srgbClr val="000000"/>
                          </a:solidFill>
                          <a:latin typeface="Calibri"/>
                        </a:rPr>
                        <a:t>6,658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0000"/>
                          </a:solidFill>
                          <a:latin typeface="Calibri"/>
                        </a:rPr>
                        <a:t>6,121</a:t>
                      </a:r>
                      <a:endParaRPr lang="en-US" sz="1600" b="1" i="0" u="none" strike="noStrike" dirty="0">
                        <a:solidFill>
                          <a:srgbClr val="000000"/>
                        </a:solidFill>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r>
              <a:tr h="266700">
                <a:tc>
                  <a:txBody>
                    <a:bodyPr/>
                    <a:lstStyle/>
                    <a:p>
                      <a:pPr algn="ctr" rtl="0" fontAlgn="b"/>
                      <a:r>
                        <a:rPr lang="en-US" sz="1600" b="1" i="0" u="none" strike="noStrike" dirty="0">
                          <a:solidFill>
                            <a:srgbClr val="000000"/>
                          </a:solidFill>
                          <a:latin typeface="Calibri"/>
                        </a:rPr>
                        <a:t>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3,300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2,233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366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a:solidFill>
                            <a:srgbClr val="000000"/>
                          </a:solidFill>
                          <a:latin typeface="Calibri"/>
                        </a:rPr>
                        <a:t>5,912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0000"/>
                          </a:solidFill>
                          <a:latin typeface="Calibri"/>
                        </a:rPr>
                        <a:t>5,689</a:t>
                      </a:r>
                      <a:endParaRPr lang="en-US" sz="1600" b="1" i="0" u="none" strike="noStrike" dirty="0">
                        <a:solidFill>
                          <a:srgbClr val="000000"/>
                        </a:solidFill>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r>
              <a:tr h="266700">
                <a:tc>
                  <a:txBody>
                    <a:bodyPr/>
                    <a:lstStyle/>
                    <a:p>
                      <a:pPr algn="ctr" rtl="0" fontAlgn="b"/>
                      <a:r>
                        <a:rPr lang="en-US" sz="1600" b="1" i="0" u="none" strike="noStrike" dirty="0">
                          <a:solidFill>
                            <a:srgbClr val="000000"/>
                          </a:solidFill>
                          <a:latin typeface="Calibri"/>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3,289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1,779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261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a:solidFill>
                            <a:srgbClr val="000000"/>
                          </a:solidFill>
                          <a:latin typeface="Calibri"/>
                        </a:rPr>
                        <a:t>5,342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0000"/>
                          </a:solidFill>
                          <a:latin typeface="Calibri"/>
                        </a:rPr>
                        <a:t>5,593</a:t>
                      </a:r>
                      <a:endParaRPr lang="en-US" sz="1600" b="1" i="0" u="none" strike="noStrike" dirty="0">
                        <a:solidFill>
                          <a:srgbClr val="000000"/>
                        </a:solidFill>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r>
              <a:tr h="266700">
                <a:tc>
                  <a:txBody>
                    <a:bodyPr/>
                    <a:lstStyle/>
                    <a:p>
                      <a:pPr algn="ctr" rtl="0" fontAlgn="b"/>
                      <a:r>
                        <a:rPr lang="en-US" sz="1600" b="1" i="0" u="none" strike="noStrike" dirty="0">
                          <a:solidFill>
                            <a:srgbClr val="000000"/>
                          </a:solidFill>
                          <a:latin typeface="Calibri"/>
                        </a:rPr>
                        <a:t>42a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3,216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1,382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134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a:solidFill>
                            <a:srgbClr val="000000"/>
                          </a:solidFill>
                          <a:latin typeface="Calibri"/>
                        </a:rPr>
                        <a:t>4,745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0000"/>
                          </a:solidFill>
                          <a:latin typeface="Calibri"/>
                        </a:rPr>
                        <a:t>5,504</a:t>
                      </a:r>
                      <a:endParaRPr lang="en-US" sz="1600" b="1" i="0" u="none" strike="noStrike" dirty="0">
                        <a:solidFill>
                          <a:srgbClr val="000000"/>
                        </a:solidFill>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r>
              <a:tr h="266700">
                <a:tc>
                  <a:txBody>
                    <a:bodyPr/>
                    <a:lstStyle/>
                    <a:p>
                      <a:pPr algn="ctr" rtl="0" fontAlgn="b"/>
                      <a:r>
                        <a:rPr lang="en-US" sz="1600" b="1" i="0" u="none" strike="noStrike" dirty="0">
                          <a:solidFill>
                            <a:srgbClr val="000000"/>
                          </a:solidFill>
                          <a:latin typeface="Calibri"/>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3,162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987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134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a:solidFill>
                            <a:srgbClr val="000000"/>
                          </a:solidFill>
                          <a:latin typeface="Calibri"/>
                        </a:rPr>
                        <a:t>4,295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0000"/>
                          </a:solidFill>
                          <a:latin typeface="Calibri"/>
                        </a:rPr>
                        <a:t>5,419</a:t>
                      </a:r>
                      <a:endParaRPr lang="en-US" sz="1600" b="1" i="0" u="none" strike="noStrike" dirty="0">
                        <a:solidFill>
                          <a:srgbClr val="000000"/>
                        </a:solidFill>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r>
              <a:tr h="266700">
                <a:tc>
                  <a:txBody>
                    <a:bodyPr/>
                    <a:lstStyle/>
                    <a:p>
                      <a:pPr algn="ctr" rtl="0" fontAlgn="b"/>
                      <a:r>
                        <a:rPr lang="en-US" sz="1600" b="1" i="0" u="none" strike="noStrike" dirty="0">
                          <a:solidFill>
                            <a:srgbClr val="000000"/>
                          </a:solidFill>
                          <a:latin typeface="Calibri"/>
                        </a:rPr>
                        <a:t>42b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2,469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508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128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0" i="0" u="none" strike="noStrike" dirty="0">
                          <a:solidFill>
                            <a:srgbClr val="000000"/>
                          </a:solidFill>
                          <a:latin typeface="Calibri"/>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a:solidFill>
                            <a:srgbClr val="000000"/>
                          </a:solidFill>
                          <a:latin typeface="Calibri"/>
                        </a:rPr>
                        <a:t>3,106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0000"/>
                          </a:solidFill>
                          <a:latin typeface="Calibri"/>
                        </a:rPr>
                        <a:t>2,138</a:t>
                      </a:r>
                      <a:endParaRPr lang="en-US" sz="1600" b="1" i="0" u="none" strike="noStrike" dirty="0">
                        <a:solidFill>
                          <a:srgbClr val="000000"/>
                        </a:solidFill>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r>
              <a:tr h="266700">
                <a:tc gridSpan="7">
                  <a:txBody>
                    <a:bodyPr/>
                    <a:lstStyle/>
                    <a:p>
                      <a:pPr algn="ctr" fontAlgn="b"/>
                      <a:endParaRPr lang="en-US" sz="1400" b="1" i="0" u="none" strike="noStrike" dirty="0">
                        <a:solidFill>
                          <a:srgbClr val="000000"/>
                        </a:solidFill>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b"/>
                      <a:endParaRPr lang="en-US" sz="1600" b="1" i="0" u="none" strike="noStrike" dirty="0">
                        <a:solidFill>
                          <a:srgbClr val="000000"/>
                        </a:solidFill>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r>
            </a:tbl>
          </a:graphicData>
        </a:graphic>
      </p:graphicFrame>
      <p:sp>
        <p:nvSpPr>
          <p:cNvPr id="6" name="Slide Number Placeholder 5"/>
          <p:cNvSpPr>
            <a:spLocks noGrp="1"/>
          </p:cNvSpPr>
          <p:nvPr>
            <p:ph type="sldNum" sz="quarter" idx="10"/>
          </p:nvPr>
        </p:nvSpPr>
        <p:spPr/>
        <p:txBody>
          <a:bodyPr/>
          <a:lstStyle/>
          <a:p>
            <a:fld id="{07701393-084D-47FC-A6BC-52E900FE7390}"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p:nvPr/>
        </p:nvGrpSpPr>
        <p:grpSpPr>
          <a:xfrm>
            <a:off x="304800" y="0"/>
            <a:ext cx="8650224" cy="6684264"/>
            <a:chOff x="304800" y="76200"/>
            <a:chExt cx="8650224" cy="6684264"/>
          </a:xfrm>
        </p:grpSpPr>
        <p:pic>
          <p:nvPicPr>
            <p:cNvPr id="6146" name="Picture 2" descr="Z:\Louisiana Coastal Areas Program\LCA Study Files - Standardized\Section 7006(e)(1) Projects\Modification of Davis Pond\Maps\Iso Maps Dec 2011\Alt_42a (run_8d)_Average_Annual_Salinity_with_3ppt_15ppt_area_polygon.jpg"/>
            <p:cNvPicPr>
              <a:picLocks noChangeAspect="1" noChangeArrowheads="1"/>
            </p:cNvPicPr>
            <p:nvPr/>
          </p:nvPicPr>
          <p:blipFill>
            <a:blip r:embed="rId2" cstate="print"/>
            <a:srcRect/>
            <a:stretch>
              <a:fillRect/>
            </a:stretch>
          </p:blipFill>
          <p:spPr bwMode="auto">
            <a:xfrm>
              <a:off x="304800" y="76200"/>
              <a:ext cx="8650224" cy="6684264"/>
            </a:xfrm>
            <a:prstGeom prst="rect">
              <a:avLst/>
            </a:prstGeom>
            <a:noFill/>
          </p:spPr>
        </p:pic>
        <p:sp>
          <p:nvSpPr>
            <p:cNvPr id="4" name="TextBox 3"/>
            <p:cNvSpPr txBox="1"/>
            <p:nvPr/>
          </p:nvSpPr>
          <p:spPr>
            <a:xfrm>
              <a:off x="5334000" y="5562600"/>
              <a:ext cx="2667000" cy="738664"/>
            </a:xfrm>
            <a:prstGeom prst="rect">
              <a:avLst/>
            </a:prstGeom>
            <a:noFill/>
          </p:spPr>
          <p:txBody>
            <a:bodyPr wrap="square" rtlCol="0">
              <a:spAutoFit/>
            </a:bodyPr>
            <a:lstStyle/>
            <a:p>
              <a:r>
                <a:rPr lang="en-US" sz="1400" b="1" dirty="0" smtClean="0">
                  <a:solidFill>
                    <a:srgbClr val="FF0000"/>
                  </a:solidFill>
                </a:rPr>
                <a:t>Red Hatched Area </a:t>
              </a:r>
              <a:r>
                <a:rPr lang="en-US" sz="1400" b="1" dirty="0" smtClean="0">
                  <a:solidFill>
                    <a:srgbClr val="FF0000"/>
                  </a:solidFill>
                  <a:sym typeface="Symbol"/>
                </a:rPr>
                <a:t> 250,000</a:t>
              </a:r>
            </a:p>
            <a:p>
              <a:r>
                <a:rPr lang="en-US" sz="1400" b="1" dirty="0" smtClean="0">
                  <a:solidFill>
                    <a:srgbClr val="FF0000"/>
                  </a:solidFill>
                  <a:sym typeface="Symbol"/>
                </a:rPr>
                <a:t>Note:  Acres are approximate</a:t>
              </a:r>
            </a:p>
            <a:p>
              <a:r>
                <a:rPr lang="en-US" sz="1400" b="1" dirty="0" smtClean="0">
                  <a:solidFill>
                    <a:srgbClr val="FF0000"/>
                  </a:solidFill>
                  <a:sym typeface="Symbol"/>
                </a:rPr>
                <a:t>WVA AAHUs = 4,745</a:t>
              </a:r>
              <a:endParaRPr lang="en-US" sz="1400" b="1" dirty="0">
                <a:solidFill>
                  <a:srgbClr val="FF0000"/>
                </a:solidFill>
              </a:endParaRPr>
            </a:p>
          </p:txBody>
        </p:sp>
      </p:grpSp>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endParaRPr lang="en-US"/>
          </a:p>
        </p:txBody>
      </p:sp>
      <p:sp>
        <p:nvSpPr>
          <p:cNvPr id="2" name="Slide Number Placeholder 1"/>
          <p:cNvSpPr>
            <a:spLocks noGrp="1"/>
          </p:cNvSpPr>
          <p:nvPr>
            <p:ph type="sldNum" sz="quarter" idx="10"/>
          </p:nvPr>
        </p:nvSpPr>
        <p:spPr>
          <a:prstGeom prst="rect">
            <a:avLst/>
          </a:prstGeom>
        </p:spPr>
        <p:txBody>
          <a:bodyPr/>
          <a:lstStyle/>
          <a:p>
            <a:fld id="{C8967AEA-6A65-4195-B347-6EA3A139100F}" type="slidenum">
              <a:rPr lang="en-US" smtClean="0">
                <a:solidFill>
                  <a:prstClr val="black">
                    <a:tint val="75000"/>
                  </a:prstClr>
                </a:solidFill>
              </a:rPr>
              <a:pPr/>
              <a:t>24</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228600" y="76200"/>
            <a:ext cx="8650224" cy="6684264"/>
            <a:chOff x="228600" y="76200"/>
            <a:chExt cx="8650224" cy="6684264"/>
          </a:xfrm>
        </p:grpSpPr>
        <p:pic>
          <p:nvPicPr>
            <p:cNvPr id="3074" name="Picture 2" descr="Z:\Louisiana Coastal Areas Program\LCA Study Files - Standardized\Section 7006(e)(1) Projects\Modification of Davis Pond\Maps\Iso Maps Dec 2011\Alt_18 (run_8a)_Average_Annual_Salinity_with_3ppt_15ppt_area_polygon.jpg"/>
            <p:cNvPicPr>
              <a:picLocks noChangeAspect="1" noChangeArrowheads="1"/>
            </p:cNvPicPr>
            <p:nvPr/>
          </p:nvPicPr>
          <p:blipFill>
            <a:blip r:embed="rId2" cstate="print"/>
            <a:srcRect/>
            <a:stretch>
              <a:fillRect/>
            </a:stretch>
          </p:blipFill>
          <p:spPr bwMode="auto">
            <a:xfrm>
              <a:off x="228600" y="76200"/>
              <a:ext cx="8650224" cy="6684264"/>
            </a:xfrm>
            <a:prstGeom prst="rect">
              <a:avLst/>
            </a:prstGeom>
            <a:noFill/>
          </p:spPr>
        </p:pic>
        <p:sp>
          <p:nvSpPr>
            <p:cNvPr id="5" name="TextBox 4"/>
            <p:cNvSpPr txBox="1"/>
            <p:nvPr/>
          </p:nvSpPr>
          <p:spPr>
            <a:xfrm>
              <a:off x="5334000" y="5562600"/>
              <a:ext cx="2667000" cy="738664"/>
            </a:xfrm>
            <a:prstGeom prst="rect">
              <a:avLst/>
            </a:prstGeom>
            <a:noFill/>
          </p:spPr>
          <p:txBody>
            <a:bodyPr wrap="square" rtlCol="0">
              <a:spAutoFit/>
            </a:bodyPr>
            <a:lstStyle/>
            <a:p>
              <a:r>
                <a:rPr lang="en-US" sz="1400" b="1" dirty="0" smtClean="0">
                  <a:solidFill>
                    <a:srgbClr val="FF0000"/>
                  </a:solidFill>
                </a:rPr>
                <a:t>Red Hatched Area </a:t>
              </a:r>
              <a:r>
                <a:rPr lang="en-US" sz="1400" b="1" dirty="0" smtClean="0">
                  <a:solidFill>
                    <a:srgbClr val="FF0000"/>
                  </a:solidFill>
                  <a:sym typeface="Symbol"/>
                </a:rPr>
                <a:t> 257,000</a:t>
              </a:r>
            </a:p>
            <a:p>
              <a:r>
                <a:rPr lang="en-US" sz="1400" b="1" dirty="0" smtClean="0">
                  <a:solidFill>
                    <a:srgbClr val="FF0000"/>
                  </a:solidFill>
                  <a:sym typeface="Symbol"/>
                </a:rPr>
                <a:t>Note:  Acres are approximate</a:t>
              </a:r>
            </a:p>
            <a:p>
              <a:r>
                <a:rPr lang="en-US" sz="1400" b="1" dirty="0" smtClean="0">
                  <a:solidFill>
                    <a:srgbClr val="FF0000"/>
                  </a:solidFill>
                  <a:sym typeface="Symbol"/>
                </a:rPr>
                <a:t>WVA AAHUs = 7,016</a:t>
              </a:r>
              <a:endParaRPr lang="en-US" sz="1400" b="1" dirty="0">
                <a:solidFill>
                  <a:srgbClr val="FF0000"/>
                </a:solidFill>
              </a:endParaRPr>
            </a:p>
          </p:txBody>
        </p:sp>
      </p:grpSp>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endParaRPr lang="en-US"/>
          </a:p>
        </p:txBody>
      </p:sp>
      <p:sp>
        <p:nvSpPr>
          <p:cNvPr id="3" name="Slide Number Placeholder 2"/>
          <p:cNvSpPr>
            <a:spLocks noGrp="1"/>
          </p:cNvSpPr>
          <p:nvPr>
            <p:ph type="sldNum" sz="quarter" idx="10"/>
          </p:nvPr>
        </p:nvSpPr>
        <p:spPr>
          <a:prstGeom prst="rect">
            <a:avLst/>
          </a:prstGeom>
        </p:spPr>
        <p:txBody>
          <a:bodyPr/>
          <a:lstStyle/>
          <a:p>
            <a:fld id="{C8967AEA-6A65-4195-B347-6EA3A139100F}" type="slidenum">
              <a:rPr lang="en-US" smtClean="0">
                <a:solidFill>
                  <a:prstClr val="black">
                    <a:tint val="75000"/>
                  </a:prstClr>
                </a:solidFill>
              </a:rPr>
              <a:pPr/>
              <a:t>25</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000" dirty="0" smtClean="0"/>
              <a:t>Proposed NER</a:t>
            </a:r>
            <a:endParaRPr lang="en-US" sz="4000" dirty="0"/>
          </a:p>
        </p:txBody>
      </p:sp>
      <p:sp>
        <p:nvSpPr>
          <p:cNvPr id="3" name="Content Placeholder 2"/>
          <p:cNvSpPr>
            <a:spLocks noGrp="1"/>
          </p:cNvSpPr>
          <p:nvPr>
            <p:ph idx="1"/>
          </p:nvPr>
        </p:nvSpPr>
        <p:spPr>
          <a:xfrm>
            <a:off x="457200" y="1371600"/>
            <a:ext cx="8229600" cy="5105400"/>
          </a:xfrm>
        </p:spPr>
        <p:txBody>
          <a:bodyPr>
            <a:noAutofit/>
          </a:bodyPr>
          <a:lstStyle/>
          <a:p>
            <a:pPr>
              <a:buNone/>
            </a:pPr>
            <a:r>
              <a:rPr lang="en-US" dirty="0" smtClean="0"/>
              <a:t>Proposed NER Plan </a:t>
            </a:r>
            <a:r>
              <a:rPr lang="en-US" dirty="0" smtClean="0">
                <a:sym typeface="Symbol"/>
              </a:rPr>
              <a:t></a:t>
            </a:r>
            <a:r>
              <a:rPr lang="en-US" dirty="0" smtClean="0"/>
              <a:t> Alternative 42a</a:t>
            </a:r>
          </a:p>
          <a:p>
            <a:pPr lvl="1">
              <a:buFont typeface="Wingdings" pitchFamily="2" charset="2"/>
              <a:buChar char="ü"/>
            </a:pPr>
            <a:r>
              <a:rPr lang="en-US" dirty="0" smtClean="0"/>
              <a:t>Meets goal and objectives </a:t>
            </a:r>
          </a:p>
          <a:p>
            <a:pPr lvl="1">
              <a:buFont typeface="Wingdings" pitchFamily="2" charset="2"/>
              <a:buChar char="ü"/>
            </a:pPr>
            <a:r>
              <a:rPr lang="en-US" dirty="0" smtClean="0"/>
              <a:t>Consistent with the Federal Objective (i.e., in accordance with national environmental statutes, applicable executive orders, and other Federal planning requirements)</a:t>
            </a:r>
          </a:p>
          <a:p>
            <a:pPr>
              <a:buFont typeface="Arial" pitchFamily="34" charset="0"/>
              <a:buChar char="•"/>
            </a:pPr>
            <a:endParaRPr lang="en-US" sz="2800" dirty="0" smtClean="0"/>
          </a:p>
          <a:p>
            <a:pPr>
              <a:buFont typeface="Arial" pitchFamily="34" charset="0"/>
              <a:buChar char="•"/>
            </a:pPr>
            <a:endParaRPr lang="en-US" sz="2800" dirty="0" smtClean="0"/>
          </a:p>
          <a:p>
            <a:pPr>
              <a:buFont typeface="Arial" pitchFamily="34" charset="0"/>
              <a:buChar char="•"/>
            </a:pPr>
            <a:endParaRPr lang="en-US" sz="2800" dirty="0" smtClean="0"/>
          </a:p>
          <a:p>
            <a:pPr>
              <a:buFont typeface="Arial" pitchFamily="34" charset="0"/>
              <a:buChar char="•"/>
            </a:pPr>
            <a:endParaRPr lang="en-US" sz="2800" dirty="0" smtClean="0"/>
          </a:p>
        </p:txBody>
      </p:sp>
      <p:sp>
        <p:nvSpPr>
          <p:cNvPr id="5" name="Slide Number Placeholder 4"/>
          <p:cNvSpPr>
            <a:spLocks noGrp="1"/>
          </p:cNvSpPr>
          <p:nvPr>
            <p:ph type="sldNum" sz="quarter" idx="10"/>
          </p:nvPr>
        </p:nvSpPr>
        <p:spPr/>
        <p:txBody>
          <a:bodyPr/>
          <a:lstStyle/>
          <a:p>
            <a:fld id="{07701393-084D-47FC-A6BC-52E900FE7390}"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838200" y="304800"/>
            <a:ext cx="7315200" cy="461963"/>
          </a:xfrm>
          <a:prstGeom prst="rect">
            <a:avLst/>
          </a:prstGeom>
          <a:noFill/>
          <a:ln w="9525">
            <a:noFill/>
            <a:miter lim="800000"/>
            <a:headEnd/>
            <a:tailEnd/>
          </a:ln>
          <a:effectLst/>
        </p:spPr>
        <p:txBody>
          <a:bodyPr>
            <a:spAutoFit/>
          </a:bodyPr>
          <a:lstStyle/>
          <a:p>
            <a:pPr algn="ctr">
              <a:defRPr/>
            </a:pPr>
            <a:r>
              <a:rPr lang="en-US" sz="2400" dirty="0" smtClean="0">
                <a:effectLst>
                  <a:outerShdw blurRad="38100" dist="38100" dir="2700000" algn="tl">
                    <a:srgbClr val="C0C0C0"/>
                  </a:outerShdw>
                </a:effectLst>
                <a:latin typeface="Arial" pitchFamily="34" charset="0"/>
              </a:rPr>
              <a:t>Milestone </a:t>
            </a:r>
            <a:r>
              <a:rPr lang="en-US" sz="2400" dirty="0">
                <a:effectLst>
                  <a:outerShdw blurRad="38100" dist="38100" dir="2700000" algn="tl">
                    <a:srgbClr val="C0C0C0"/>
                  </a:outerShdw>
                </a:effectLst>
                <a:latin typeface="Arial" pitchFamily="34" charset="0"/>
              </a:rPr>
              <a:t>Schedule</a:t>
            </a:r>
          </a:p>
        </p:txBody>
      </p:sp>
      <p:graphicFrame>
        <p:nvGraphicFramePr>
          <p:cNvPr id="7" name="Table 6"/>
          <p:cNvGraphicFramePr>
            <a:graphicFrameLocks noGrp="1"/>
          </p:cNvGraphicFramePr>
          <p:nvPr/>
        </p:nvGraphicFramePr>
        <p:xfrm>
          <a:off x="685800" y="1066800"/>
          <a:ext cx="7924799" cy="4479155"/>
        </p:xfrm>
        <a:graphic>
          <a:graphicData uri="http://schemas.openxmlformats.org/drawingml/2006/table">
            <a:tbl>
              <a:tblPr/>
              <a:tblGrid>
                <a:gridCol w="4648198"/>
                <a:gridCol w="1676400"/>
                <a:gridCol w="1600201"/>
              </a:tblGrid>
              <a:tr h="609600">
                <a:tc>
                  <a:txBody>
                    <a:bodyPr/>
                    <a:lstStyle/>
                    <a:p>
                      <a:pPr marL="0" marR="0">
                        <a:lnSpc>
                          <a:spcPct val="115000"/>
                        </a:lnSpc>
                        <a:spcBef>
                          <a:spcPts val="0"/>
                        </a:spcBef>
                        <a:spcAft>
                          <a:spcPts val="0"/>
                        </a:spcAft>
                      </a:pPr>
                      <a:r>
                        <a:rPr lang="en-US" sz="1800" b="1" dirty="0">
                          <a:solidFill>
                            <a:srgbClr val="000000"/>
                          </a:solidFill>
                          <a:latin typeface="Times New Roman"/>
                          <a:ea typeface="Calibri"/>
                          <a:cs typeface="Times New Roman"/>
                        </a:rPr>
                        <a:t>Activity</a:t>
                      </a:r>
                      <a:endParaRPr lang="en-US" sz="18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solidFill>
                            <a:srgbClr val="000000"/>
                          </a:solidFill>
                          <a:latin typeface="Times New Roman"/>
                          <a:ea typeface="Calibri"/>
                          <a:cs typeface="Times New Roman"/>
                        </a:rPr>
                        <a:t> Start</a:t>
                      </a:r>
                      <a:endParaRPr lang="en-US" sz="18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solidFill>
                            <a:srgbClr val="000000"/>
                          </a:solidFill>
                          <a:latin typeface="Times New Roman"/>
                          <a:ea typeface="Calibri"/>
                          <a:cs typeface="Times New Roman"/>
                        </a:rPr>
                        <a:t>Finish</a:t>
                      </a:r>
                      <a:endParaRPr lang="en-US" sz="18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82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0" dirty="0" smtClean="0">
                          <a:solidFill>
                            <a:srgbClr val="000000"/>
                          </a:solidFill>
                          <a:latin typeface="Times New Roman"/>
                          <a:ea typeface="Calibri"/>
                          <a:cs typeface="Times New Roman"/>
                        </a:rPr>
                        <a:t>Tentatively Selected Plan</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endParaRPr lang="en-US" sz="1800" b="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0" dirty="0" smtClean="0">
                          <a:solidFill>
                            <a:srgbClr val="000000"/>
                          </a:solidFill>
                          <a:latin typeface="Times New Roman"/>
                          <a:ea typeface="Calibri"/>
                          <a:cs typeface="Times New Roman"/>
                        </a:rPr>
                        <a:t>13</a:t>
                      </a:r>
                      <a:r>
                        <a:rPr lang="en-US" sz="1800" b="0" baseline="0" dirty="0" smtClean="0">
                          <a:solidFill>
                            <a:srgbClr val="000000"/>
                          </a:solidFill>
                          <a:latin typeface="Times New Roman"/>
                          <a:ea typeface="Calibri"/>
                          <a:cs typeface="Times New Roman"/>
                        </a:rPr>
                        <a:t> </a:t>
                      </a:r>
                      <a:r>
                        <a:rPr lang="en-US" sz="1800" b="0" dirty="0" smtClean="0">
                          <a:solidFill>
                            <a:srgbClr val="000000"/>
                          </a:solidFill>
                          <a:latin typeface="Times New Roman"/>
                          <a:ea typeface="Calibri"/>
                          <a:cs typeface="Times New Roman"/>
                        </a:rPr>
                        <a:t>Apr 12</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r>
              <a:tr h="394823">
                <a:tc>
                  <a:txBody>
                    <a:bodyPr/>
                    <a:lstStyle/>
                    <a:p>
                      <a:pPr marL="0" marR="0">
                        <a:lnSpc>
                          <a:spcPct val="115000"/>
                        </a:lnSpc>
                        <a:spcBef>
                          <a:spcPts val="0"/>
                        </a:spcBef>
                        <a:spcAft>
                          <a:spcPts val="0"/>
                        </a:spcAft>
                      </a:pPr>
                      <a:r>
                        <a:rPr lang="en-US" sz="1800" b="0" dirty="0" smtClean="0">
                          <a:solidFill>
                            <a:srgbClr val="000000"/>
                          </a:solidFill>
                          <a:latin typeface="Times New Roman"/>
                          <a:ea typeface="Calibri"/>
                          <a:cs typeface="Times New Roman"/>
                        </a:rPr>
                        <a:t>Agency</a:t>
                      </a:r>
                      <a:r>
                        <a:rPr lang="en-US" sz="1800" b="0" baseline="0" dirty="0" smtClean="0">
                          <a:solidFill>
                            <a:srgbClr val="000000"/>
                          </a:solidFill>
                          <a:latin typeface="Times New Roman"/>
                          <a:ea typeface="Calibri"/>
                          <a:cs typeface="Times New Roman"/>
                        </a:rPr>
                        <a:t> Technical Review (ATR)</a:t>
                      </a:r>
                      <a:endParaRPr lang="en-US" sz="1800" b="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b="0" dirty="0" smtClean="0">
                          <a:solidFill>
                            <a:srgbClr val="000000"/>
                          </a:solidFill>
                          <a:latin typeface="Times New Roman"/>
                          <a:ea typeface="Calibri"/>
                          <a:cs typeface="Times New Roman"/>
                        </a:rPr>
                        <a:t>4 June</a:t>
                      </a:r>
                      <a:r>
                        <a:rPr lang="en-US" sz="1800" b="0" baseline="0" dirty="0" smtClean="0">
                          <a:solidFill>
                            <a:srgbClr val="000000"/>
                          </a:solidFill>
                          <a:latin typeface="Times New Roman"/>
                          <a:ea typeface="Calibri"/>
                          <a:cs typeface="Times New Roman"/>
                        </a:rPr>
                        <a:t> </a:t>
                      </a:r>
                      <a:r>
                        <a:rPr lang="en-US" sz="1800" b="0" dirty="0" smtClean="0">
                          <a:solidFill>
                            <a:srgbClr val="000000"/>
                          </a:solidFill>
                          <a:latin typeface="Times New Roman"/>
                          <a:ea typeface="Calibri"/>
                          <a:cs typeface="Times New Roman"/>
                        </a:rPr>
                        <a:t>12</a:t>
                      </a:r>
                      <a:endParaRPr lang="en-US" sz="1800" b="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b="0" dirty="0" smtClean="0">
                          <a:solidFill>
                            <a:srgbClr val="000000"/>
                          </a:solidFill>
                          <a:latin typeface="Times New Roman"/>
                          <a:ea typeface="Calibri"/>
                          <a:cs typeface="Times New Roman"/>
                        </a:rPr>
                        <a:t>13 Jul </a:t>
                      </a:r>
                      <a:r>
                        <a:rPr lang="en-US" sz="1800" b="0" dirty="0">
                          <a:solidFill>
                            <a:srgbClr val="000000"/>
                          </a:solidFill>
                          <a:latin typeface="Times New Roman"/>
                          <a:ea typeface="Calibri"/>
                          <a:cs typeface="Times New Roman"/>
                        </a:rPr>
                        <a:t>12</a:t>
                      </a:r>
                      <a:endParaRPr lang="en-US" sz="1800" b="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94823">
                <a:tc>
                  <a:txBody>
                    <a:bodyPr/>
                    <a:lstStyle/>
                    <a:p>
                      <a:pPr marL="0" marR="0">
                        <a:lnSpc>
                          <a:spcPct val="115000"/>
                        </a:lnSpc>
                        <a:spcBef>
                          <a:spcPts val="0"/>
                        </a:spcBef>
                        <a:spcAft>
                          <a:spcPts val="0"/>
                        </a:spcAft>
                      </a:pPr>
                      <a:r>
                        <a:rPr lang="en-US" sz="1800" b="0" dirty="0">
                          <a:solidFill>
                            <a:srgbClr val="000000"/>
                          </a:solidFill>
                          <a:latin typeface="Times New Roman"/>
                          <a:ea typeface="Calibri"/>
                          <a:cs typeface="Times New Roman"/>
                        </a:rPr>
                        <a:t>Respond to </a:t>
                      </a:r>
                      <a:r>
                        <a:rPr lang="en-US" sz="1800" b="0" dirty="0" smtClean="0">
                          <a:solidFill>
                            <a:srgbClr val="000000"/>
                          </a:solidFill>
                          <a:latin typeface="Times New Roman"/>
                          <a:ea typeface="Calibri"/>
                          <a:cs typeface="Times New Roman"/>
                        </a:rPr>
                        <a:t>ATR Comments</a:t>
                      </a:r>
                      <a:endParaRPr lang="en-US" sz="1800" b="0" dirty="0">
                        <a:solidFill>
                          <a:srgbClr val="000000"/>
                        </a:solidFill>
                        <a:latin typeface="Calibri"/>
                        <a:ea typeface="Calibri"/>
                        <a:cs typeface="Times New Roman"/>
                      </a:endParaRPr>
                    </a:p>
                  </a:txBody>
                  <a:tcPr marL="68580" marR="68580" marT="0" marB="0">
                    <a:lnL>
                      <a:noFill/>
                    </a:lnL>
                    <a:lnR>
                      <a:noFill/>
                    </a:lnR>
                    <a:lnT>
                      <a:noFill/>
                    </a:lnT>
                    <a:lnB>
                      <a:noFill/>
                    </a:lnB>
                    <a:solidFill>
                      <a:schemeClr val="tx2">
                        <a:lumMod val="40000"/>
                        <a:lumOff val="60000"/>
                      </a:schemeClr>
                    </a:solidFill>
                  </a:tcPr>
                </a:tc>
                <a:tc>
                  <a:txBody>
                    <a:bodyPr/>
                    <a:lstStyle/>
                    <a:p>
                      <a:pPr marL="0" marR="0" algn="ctr">
                        <a:lnSpc>
                          <a:spcPct val="115000"/>
                        </a:lnSpc>
                        <a:spcBef>
                          <a:spcPts val="0"/>
                        </a:spcBef>
                        <a:spcAft>
                          <a:spcPts val="0"/>
                        </a:spcAft>
                      </a:pPr>
                      <a:r>
                        <a:rPr lang="en-US" sz="1800" b="0" dirty="0" smtClean="0">
                          <a:solidFill>
                            <a:srgbClr val="000000"/>
                          </a:solidFill>
                          <a:latin typeface="Times New Roman"/>
                          <a:ea typeface="Calibri"/>
                          <a:cs typeface="Times New Roman"/>
                        </a:rPr>
                        <a:t>16 </a:t>
                      </a:r>
                      <a:r>
                        <a:rPr lang="en-US" sz="1800" b="0" dirty="0">
                          <a:solidFill>
                            <a:srgbClr val="000000"/>
                          </a:solidFill>
                          <a:latin typeface="Times New Roman"/>
                          <a:ea typeface="Calibri"/>
                          <a:cs typeface="Times New Roman"/>
                        </a:rPr>
                        <a:t>Jun 12</a:t>
                      </a:r>
                      <a:endParaRPr lang="en-US" sz="1800" b="0" dirty="0">
                        <a:solidFill>
                          <a:srgbClr val="000000"/>
                        </a:solidFill>
                        <a:latin typeface="Calibri"/>
                        <a:ea typeface="Calibri"/>
                        <a:cs typeface="Times New Roman"/>
                      </a:endParaRPr>
                    </a:p>
                  </a:txBody>
                  <a:tcPr marL="68580" marR="68580" marT="0" marB="0">
                    <a:lnL>
                      <a:noFill/>
                    </a:lnL>
                    <a:lnR>
                      <a:noFill/>
                    </a:lnR>
                    <a:lnT>
                      <a:noFill/>
                    </a:lnT>
                    <a:lnB>
                      <a:noFill/>
                    </a:lnB>
                    <a:solidFill>
                      <a:schemeClr val="tx2">
                        <a:lumMod val="40000"/>
                        <a:lumOff val="60000"/>
                      </a:schemeClr>
                    </a:solidFill>
                  </a:tcPr>
                </a:tc>
                <a:tc>
                  <a:txBody>
                    <a:bodyPr/>
                    <a:lstStyle/>
                    <a:p>
                      <a:pPr marL="0" marR="0" algn="ctr">
                        <a:lnSpc>
                          <a:spcPct val="115000"/>
                        </a:lnSpc>
                        <a:spcBef>
                          <a:spcPts val="0"/>
                        </a:spcBef>
                        <a:spcAft>
                          <a:spcPts val="0"/>
                        </a:spcAft>
                      </a:pPr>
                      <a:r>
                        <a:rPr lang="en-US" sz="1800" b="0" dirty="0" smtClean="0">
                          <a:solidFill>
                            <a:srgbClr val="000000"/>
                          </a:solidFill>
                          <a:latin typeface="Times New Roman"/>
                          <a:ea typeface="Calibri"/>
                          <a:cs typeface="Times New Roman"/>
                        </a:rPr>
                        <a:t>27 </a:t>
                      </a:r>
                      <a:r>
                        <a:rPr lang="en-US" sz="1800" b="0" dirty="0">
                          <a:solidFill>
                            <a:srgbClr val="000000"/>
                          </a:solidFill>
                          <a:latin typeface="Times New Roman"/>
                          <a:ea typeface="Calibri"/>
                          <a:cs typeface="Times New Roman"/>
                        </a:rPr>
                        <a:t>Jun 12</a:t>
                      </a:r>
                      <a:endParaRPr lang="en-US" sz="1800" b="0" dirty="0">
                        <a:solidFill>
                          <a:srgbClr val="000000"/>
                        </a:solidFill>
                        <a:latin typeface="Calibri"/>
                        <a:ea typeface="Calibri"/>
                        <a:cs typeface="Times New Roman"/>
                      </a:endParaRPr>
                    </a:p>
                  </a:txBody>
                  <a:tcPr marL="68580" marR="68580" marT="0" marB="0">
                    <a:lnL>
                      <a:noFill/>
                    </a:lnL>
                    <a:lnR>
                      <a:noFill/>
                    </a:lnR>
                    <a:lnT>
                      <a:noFill/>
                    </a:lnT>
                    <a:lnB>
                      <a:noFill/>
                    </a:lnB>
                    <a:solidFill>
                      <a:schemeClr val="tx2">
                        <a:lumMod val="40000"/>
                        <a:lumOff val="60000"/>
                      </a:schemeClr>
                    </a:solidFill>
                  </a:tcPr>
                </a:tc>
              </a:tr>
              <a:tr h="316148">
                <a:tc>
                  <a:txBody>
                    <a:bodyPr/>
                    <a:lstStyle/>
                    <a:p>
                      <a:pPr marL="0" marR="0">
                        <a:lnSpc>
                          <a:spcPct val="115000"/>
                        </a:lnSpc>
                        <a:spcBef>
                          <a:spcPts val="0"/>
                        </a:spcBef>
                        <a:spcAft>
                          <a:spcPts val="0"/>
                        </a:spcAft>
                      </a:pPr>
                      <a:r>
                        <a:rPr lang="en-US" sz="1800" b="0" dirty="0">
                          <a:solidFill>
                            <a:srgbClr val="000000"/>
                          </a:solidFill>
                          <a:latin typeface="Times New Roman"/>
                          <a:ea typeface="Calibri"/>
                          <a:cs typeface="Times New Roman"/>
                        </a:rPr>
                        <a:t>Vertical Team Review</a:t>
                      </a:r>
                      <a:endParaRPr lang="en-US" sz="1800" b="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b="0" baseline="0" dirty="0" smtClean="0">
                          <a:solidFill>
                            <a:srgbClr val="000000"/>
                          </a:solidFill>
                          <a:latin typeface="Times New Roman"/>
                          <a:ea typeface="Calibri"/>
                          <a:cs typeface="Times New Roman"/>
                        </a:rPr>
                        <a:t>30 </a:t>
                      </a:r>
                      <a:r>
                        <a:rPr lang="en-US" sz="1800" b="0" dirty="0" smtClean="0">
                          <a:solidFill>
                            <a:srgbClr val="000000"/>
                          </a:solidFill>
                          <a:latin typeface="Times New Roman"/>
                          <a:ea typeface="Calibri"/>
                          <a:cs typeface="Times New Roman"/>
                        </a:rPr>
                        <a:t>Jun </a:t>
                      </a:r>
                      <a:r>
                        <a:rPr lang="en-US" sz="1800" b="0" dirty="0">
                          <a:solidFill>
                            <a:srgbClr val="000000"/>
                          </a:solidFill>
                          <a:latin typeface="Times New Roman"/>
                          <a:ea typeface="Calibri"/>
                          <a:cs typeface="Times New Roman"/>
                        </a:rPr>
                        <a:t>12</a:t>
                      </a:r>
                      <a:endParaRPr lang="en-US" sz="1800" b="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b="0" dirty="0" smtClean="0">
                          <a:solidFill>
                            <a:srgbClr val="000000"/>
                          </a:solidFill>
                          <a:latin typeface="Times New Roman"/>
                          <a:ea typeface="Calibri"/>
                          <a:cs typeface="Times New Roman"/>
                        </a:rPr>
                        <a:t>13 </a:t>
                      </a:r>
                      <a:r>
                        <a:rPr lang="en-US" sz="1800" b="0" dirty="0">
                          <a:solidFill>
                            <a:srgbClr val="000000"/>
                          </a:solidFill>
                          <a:latin typeface="Times New Roman"/>
                          <a:ea typeface="Calibri"/>
                          <a:cs typeface="Times New Roman"/>
                        </a:rPr>
                        <a:t>Sep 12</a:t>
                      </a:r>
                      <a:endParaRPr lang="en-US" sz="1800" b="0" dirty="0">
                        <a:solidFill>
                          <a:srgbClr val="000000"/>
                        </a:solidFill>
                        <a:latin typeface="Calibri"/>
                        <a:ea typeface="Calibri"/>
                        <a:cs typeface="Times New Roman"/>
                      </a:endParaRPr>
                    </a:p>
                  </a:txBody>
                  <a:tcPr marL="68580" marR="68580" marT="0" marB="0">
                    <a:lnL>
                      <a:noFill/>
                    </a:lnL>
                    <a:lnR>
                      <a:noFill/>
                    </a:lnR>
                    <a:lnT>
                      <a:noFill/>
                    </a:lnT>
                    <a:lnB>
                      <a:noFill/>
                    </a:lnB>
                  </a:tcPr>
                </a:tc>
              </a:tr>
              <a:tr h="394823">
                <a:tc>
                  <a:txBody>
                    <a:bodyPr/>
                    <a:lstStyle/>
                    <a:p>
                      <a:pPr marL="0" marR="0">
                        <a:lnSpc>
                          <a:spcPct val="115000"/>
                        </a:lnSpc>
                        <a:spcBef>
                          <a:spcPts val="0"/>
                        </a:spcBef>
                        <a:spcAft>
                          <a:spcPts val="0"/>
                        </a:spcAft>
                      </a:pPr>
                      <a:r>
                        <a:rPr lang="en-US" sz="2000" b="1" i="0" dirty="0" smtClean="0">
                          <a:solidFill>
                            <a:srgbClr val="000000"/>
                          </a:solidFill>
                          <a:latin typeface="Times New Roman"/>
                          <a:ea typeface="Calibri"/>
                          <a:cs typeface="Times New Roman"/>
                        </a:rPr>
                        <a:t>Alternative Formulation Briefing (AFB) </a:t>
                      </a:r>
                      <a:endParaRPr lang="en-US" sz="2000" b="1" i="0" dirty="0">
                        <a:solidFill>
                          <a:srgbClr val="000000"/>
                        </a:solidFill>
                        <a:latin typeface="Calibri"/>
                        <a:ea typeface="Calibri"/>
                        <a:cs typeface="Times New Roman"/>
                      </a:endParaRPr>
                    </a:p>
                  </a:txBody>
                  <a:tcPr marL="68580" marR="68580" marT="0" marB="0">
                    <a:lnL>
                      <a:noFill/>
                    </a:lnL>
                    <a:lnR>
                      <a:noFill/>
                    </a:lnR>
                    <a:lnT>
                      <a:noFill/>
                    </a:lnT>
                    <a:lnB>
                      <a:noFill/>
                    </a:lnB>
                    <a:solidFill>
                      <a:schemeClr val="tx2">
                        <a:lumMod val="40000"/>
                        <a:lumOff val="60000"/>
                      </a:schemeClr>
                    </a:solidFill>
                  </a:tcPr>
                </a:tc>
                <a:tc>
                  <a:txBody>
                    <a:bodyPr/>
                    <a:lstStyle/>
                    <a:p>
                      <a:pPr marL="0" marR="0" algn="ctr">
                        <a:lnSpc>
                          <a:spcPct val="115000"/>
                        </a:lnSpc>
                        <a:spcBef>
                          <a:spcPts val="0"/>
                        </a:spcBef>
                        <a:spcAft>
                          <a:spcPts val="0"/>
                        </a:spcAft>
                      </a:pPr>
                      <a:r>
                        <a:rPr lang="en-US" sz="2000" b="1" i="0" dirty="0" smtClean="0">
                          <a:solidFill>
                            <a:srgbClr val="000000"/>
                          </a:solidFill>
                          <a:latin typeface="Times New Roman"/>
                          <a:ea typeface="Calibri"/>
                          <a:cs typeface="Times New Roman"/>
                        </a:rPr>
                        <a:t>17 </a:t>
                      </a:r>
                      <a:r>
                        <a:rPr lang="en-US" sz="2000" b="1" i="0" dirty="0">
                          <a:solidFill>
                            <a:srgbClr val="000000"/>
                          </a:solidFill>
                          <a:latin typeface="Times New Roman"/>
                          <a:ea typeface="Calibri"/>
                          <a:cs typeface="Times New Roman"/>
                        </a:rPr>
                        <a:t>Sep 12</a:t>
                      </a:r>
                      <a:endParaRPr lang="en-US" sz="2000" b="1" i="0" dirty="0">
                        <a:solidFill>
                          <a:srgbClr val="000000"/>
                        </a:solidFill>
                        <a:latin typeface="Calibri"/>
                        <a:ea typeface="Calibri"/>
                        <a:cs typeface="Times New Roman"/>
                      </a:endParaRPr>
                    </a:p>
                  </a:txBody>
                  <a:tcPr marL="68580" marR="68580" marT="0" marB="0">
                    <a:lnL>
                      <a:noFill/>
                    </a:lnL>
                    <a:lnR>
                      <a:noFill/>
                    </a:lnR>
                    <a:lnT>
                      <a:noFill/>
                    </a:lnT>
                    <a:lnB>
                      <a:noFill/>
                    </a:lnB>
                    <a:solidFill>
                      <a:schemeClr val="tx2">
                        <a:lumMod val="40000"/>
                        <a:lumOff val="60000"/>
                      </a:schemeClr>
                    </a:solidFill>
                  </a:tcPr>
                </a:tc>
                <a:tc>
                  <a:txBody>
                    <a:bodyPr/>
                    <a:lstStyle/>
                    <a:p>
                      <a:pPr marL="0" marR="0" algn="ctr">
                        <a:lnSpc>
                          <a:spcPct val="115000"/>
                        </a:lnSpc>
                        <a:spcBef>
                          <a:spcPts val="0"/>
                        </a:spcBef>
                        <a:spcAft>
                          <a:spcPts val="0"/>
                        </a:spcAft>
                      </a:pPr>
                      <a:r>
                        <a:rPr lang="en-US" sz="2000" b="1" i="0" dirty="0" smtClean="0">
                          <a:solidFill>
                            <a:srgbClr val="000000"/>
                          </a:solidFill>
                          <a:latin typeface="Times New Roman"/>
                          <a:ea typeface="Calibri"/>
                          <a:cs typeface="Times New Roman"/>
                        </a:rPr>
                        <a:t>17 </a:t>
                      </a:r>
                      <a:r>
                        <a:rPr lang="en-US" sz="2000" b="1" i="0" dirty="0">
                          <a:solidFill>
                            <a:srgbClr val="000000"/>
                          </a:solidFill>
                          <a:latin typeface="Times New Roman"/>
                          <a:ea typeface="Calibri"/>
                          <a:cs typeface="Times New Roman"/>
                        </a:rPr>
                        <a:t>Sep 12</a:t>
                      </a:r>
                      <a:endParaRPr lang="en-US" sz="2000" b="1" i="0" dirty="0">
                        <a:solidFill>
                          <a:srgbClr val="000000"/>
                        </a:solidFill>
                        <a:latin typeface="Calibri"/>
                        <a:ea typeface="Calibri"/>
                        <a:cs typeface="Times New Roman"/>
                      </a:endParaRPr>
                    </a:p>
                  </a:txBody>
                  <a:tcPr marL="68580" marR="68580" marT="0" marB="0">
                    <a:lnL>
                      <a:noFill/>
                    </a:lnL>
                    <a:lnR>
                      <a:noFill/>
                    </a:lnR>
                    <a:lnT>
                      <a:noFill/>
                    </a:lnT>
                    <a:lnB>
                      <a:noFill/>
                    </a:lnB>
                    <a:solidFill>
                      <a:schemeClr val="tx2">
                        <a:lumMod val="40000"/>
                        <a:lumOff val="60000"/>
                      </a:schemeClr>
                    </a:solidFill>
                  </a:tcPr>
                </a:tc>
              </a:tr>
              <a:tr h="394823">
                <a:tc>
                  <a:txBody>
                    <a:bodyPr/>
                    <a:lstStyle/>
                    <a:p>
                      <a:pPr marL="0" marR="0">
                        <a:lnSpc>
                          <a:spcPct val="115000"/>
                        </a:lnSpc>
                        <a:spcBef>
                          <a:spcPts val="0"/>
                        </a:spcBef>
                        <a:spcAft>
                          <a:spcPts val="0"/>
                        </a:spcAft>
                      </a:pPr>
                      <a:r>
                        <a:rPr lang="en-US" sz="1800" b="0" dirty="0" smtClean="0">
                          <a:solidFill>
                            <a:srgbClr val="000000"/>
                          </a:solidFill>
                          <a:latin typeface="Times New Roman"/>
                          <a:ea typeface="Calibri"/>
                          <a:cs typeface="Times New Roman"/>
                        </a:rPr>
                        <a:t>Public</a:t>
                      </a:r>
                      <a:r>
                        <a:rPr lang="en-US" sz="1800" b="0" baseline="0" dirty="0" smtClean="0">
                          <a:solidFill>
                            <a:srgbClr val="000000"/>
                          </a:solidFill>
                          <a:latin typeface="Times New Roman"/>
                          <a:ea typeface="Calibri"/>
                          <a:cs typeface="Times New Roman"/>
                        </a:rPr>
                        <a:t> &amp; Independent External Peer</a:t>
                      </a:r>
                      <a:r>
                        <a:rPr lang="en-US" sz="1800" b="0" dirty="0" smtClean="0">
                          <a:solidFill>
                            <a:srgbClr val="000000"/>
                          </a:solidFill>
                          <a:latin typeface="Times New Roman"/>
                          <a:ea typeface="Calibri"/>
                          <a:cs typeface="Times New Roman"/>
                        </a:rPr>
                        <a:t> Review</a:t>
                      </a:r>
                      <a:endParaRPr lang="en-US" sz="1800" b="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b="0" dirty="0" smtClean="0">
                          <a:solidFill>
                            <a:srgbClr val="000000"/>
                          </a:solidFill>
                          <a:latin typeface="Times New Roman"/>
                          <a:ea typeface="Calibri"/>
                          <a:cs typeface="Times New Roman"/>
                        </a:rPr>
                        <a:t>20 </a:t>
                      </a:r>
                      <a:r>
                        <a:rPr lang="en-US" sz="1800" b="0" dirty="0">
                          <a:solidFill>
                            <a:srgbClr val="000000"/>
                          </a:solidFill>
                          <a:latin typeface="Times New Roman"/>
                          <a:ea typeface="Calibri"/>
                          <a:cs typeface="Times New Roman"/>
                        </a:rPr>
                        <a:t>Oct 12</a:t>
                      </a:r>
                      <a:endParaRPr lang="en-US" sz="1800" b="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b="0" dirty="0" smtClean="0">
                          <a:solidFill>
                            <a:srgbClr val="000000"/>
                          </a:solidFill>
                          <a:latin typeface="Times New Roman"/>
                          <a:ea typeface="Calibri"/>
                          <a:cs typeface="Times New Roman"/>
                        </a:rPr>
                        <a:t>7 Jan </a:t>
                      </a:r>
                      <a:r>
                        <a:rPr lang="en-US" sz="1800" b="0" dirty="0">
                          <a:solidFill>
                            <a:srgbClr val="000000"/>
                          </a:solidFill>
                          <a:latin typeface="Times New Roman"/>
                          <a:ea typeface="Calibri"/>
                          <a:cs typeface="Times New Roman"/>
                        </a:rPr>
                        <a:t>13</a:t>
                      </a:r>
                      <a:endParaRPr lang="en-US" sz="1800" b="0" dirty="0">
                        <a:solidFill>
                          <a:srgbClr val="000000"/>
                        </a:solidFill>
                        <a:latin typeface="Calibri"/>
                        <a:ea typeface="Calibri"/>
                        <a:cs typeface="Times New Roman"/>
                      </a:endParaRPr>
                    </a:p>
                  </a:txBody>
                  <a:tcPr marL="68580" marR="68580" marT="0" marB="0">
                    <a:lnL>
                      <a:noFill/>
                    </a:lnL>
                    <a:lnR>
                      <a:noFill/>
                    </a:lnR>
                    <a:lnT>
                      <a:noFill/>
                    </a:lnT>
                    <a:lnB>
                      <a:noFill/>
                    </a:lnB>
                  </a:tcPr>
                </a:tc>
              </a:tr>
              <a:tr h="394823">
                <a:tc>
                  <a:txBody>
                    <a:bodyPr/>
                    <a:lstStyle/>
                    <a:p>
                      <a:pPr marL="0" marR="0">
                        <a:lnSpc>
                          <a:spcPct val="115000"/>
                        </a:lnSpc>
                        <a:spcBef>
                          <a:spcPts val="0"/>
                        </a:spcBef>
                        <a:spcAft>
                          <a:spcPts val="0"/>
                        </a:spcAft>
                      </a:pPr>
                      <a:r>
                        <a:rPr lang="en-US" sz="1800" b="0" dirty="0" smtClean="0">
                          <a:solidFill>
                            <a:srgbClr val="000000"/>
                          </a:solidFill>
                          <a:latin typeface="Times New Roman"/>
                          <a:ea typeface="Calibri"/>
                          <a:cs typeface="Times New Roman"/>
                        </a:rPr>
                        <a:t>Mississippi River Commission </a:t>
                      </a:r>
                      <a:r>
                        <a:rPr lang="en-US" sz="1800" b="0" dirty="0">
                          <a:solidFill>
                            <a:srgbClr val="000000"/>
                          </a:solidFill>
                          <a:latin typeface="Times New Roman"/>
                          <a:ea typeface="Calibri"/>
                          <a:cs typeface="Times New Roman"/>
                        </a:rPr>
                        <a:t>Prep/Briefing</a:t>
                      </a:r>
                      <a:endParaRPr lang="en-US" sz="1800" b="0" dirty="0">
                        <a:solidFill>
                          <a:srgbClr val="000000"/>
                        </a:solidFill>
                        <a:latin typeface="Calibri"/>
                        <a:ea typeface="Calibri"/>
                        <a:cs typeface="Times New Roman"/>
                      </a:endParaRPr>
                    </a:p>
                  </a:txBody>
                  <a:tcPr marL="68580" marR="68580" marT="0" marB="0">
                    <a:lnL>
                      <a:noFill/>
                    </a:lnL>
                    <a:lnR>
                      <a:noFill/>
                    </a:lnR>
                    <a:lnT>
                      <a:noFill/>
                    </a:lnT>
                    <a:lnB>
                      <a:noFill/>
                    </a:lnB>
                    <a:solidFill>
                      <a:schemeClr val="tx2">
                        <a:lumMod val="40000"/>
                        <a:lumOff val="60000"/>
                      </a:schemeClr>
                    </a:solidFill>
                  </a:tcPr>
                </a:tc>
                <a:tc>
                  <a:txBody>
                    <a:bodyPr/>
                    <a:lstStyle/>
                    <a:p>
                      <a:pPr marL="0" marR="0" algn="ctr">
                        <a:lnSpc>
                          <a:spcPct val="115000"/>
                        </a:lnSpc>
                        <a:spcBef>
                          <a:spcPts val="0"/>
                        </a:spcBef>
                        <a:spcAft>
                          <a:spcPts val="0"/>
                        </a:spcAft>
                      </a:pPr>
                      <a:r>
                        <a:rPr lang="en-US" sz="1800" b="0" dirty="0">
                          <a:solidFill>
                            <a:srgbClr val="000000"/>
                          </a:solidFill>
                          <a:latin typeface="Times New Roman"/>
                          <a:ea typeface="Calibri"/>
                          <a:cs typeface="Times New Roman"/>
                        </a:rPr>
                        <a:t>19 Feb 13</a:t>
                      </a:r>
                      <a:endParaRPr lang="en-US" sz="1800" b="0" dirty="0">
                        <a:solidFill>
                          <a:srgbClr val="000000"/>
                        </a:solidFill>
                        <a:latin typeface="Calibri"/>
                        <a:ea typeface="Calibri"/>
                        <a:cs typeface="Times New Roman"/>
                      </a:endParaRPr>
                    </a:p>
                  </a:txBody>
                  <a:tcPr marL="68580" marR="68580" marT="0" marB="0">
                    <a:lnL>
                      <a:noFill/>
                    </a:lnL>
                    <a:lnR>
                      <a:noFill/>
                    </a:lnR>
                    <a:lnT>
                      <a:noFill/>
                    </a:lnT>
                    <a:lnB>
                      <a:noFill/>
                    </a:lnB>
                    <a:solidFill>
                      <a:schemeClr val="tx2">
                        <a:lumMod val="40000"/>
                        <a:lumOff val="60000"/>
                      </a:schemeClr>
                    </a:solidFill>
                  </a:tcPr>
                </a:tc>
                <a:tc>
                  <a:txBody>
                    <a:bodyPr/>
                    <a:lstStyle/>
                    <a:p>
                      <a:pPr marL="0" marR="0" algn="ctr">
                        <a:lnSpc>
                          <a:spcPct val="115000"/>
                        </a:lnSpc>
                        <a:spcBef>
                          <a:spcPts val="0"/>
                        </a:spcBef>
                        <a:spcAft>
                          <a:spcPts val="0"/>
                        </a:spcAft>
                      </a:pPr>
                      <a:r>
                        <a:rPr lang="en-US" sz="1800" b="0" dirty="0">
                          <a:solidFill>
                            <a:srgbClr val="000000"/>
                          </a:solidFill>
                          <a:latin typeface="Times New Roman"/>
                          <a:ea typeface="Calibri"/>
                          <a:cs typeface="Times New Roman"/>
                        </a:rPr>
                        <a:t>6 Mar 13</a:t>
                      </a:r>
                      <a:endParaRPr lang="en-US" sz="1800" b="0" dirty="0">
                        <a:solidFill>
                          <a:srgbClr val="000000"/>
                        </a:solidFill>
                        <a:latin typeface="Calibri"/>
                        <a:ea typeface="Calibri"/>
                        <a:cs typeface="Times New Roman"/>
                      </a:endParaRPr>
                    </a:p>
                  </a:txBody>
                  <a:tcPr marL="68580" marR="68580" marT="0" marB="0">
                    <a:lnL>
                      <a:noFill/>
                    </a:lnL>
                    <a:lnR>
                      <a:noFill/>
                    </a:lnR>
                    <a:lnT>
                      <a:noFill/>
                    </a:lnT>
                    <a:lnB>
                      <a:noFill/>
                    </a:lnB>
                    <a:solidFill>
                      <a:schemeClr val="tx2">
                        <a:lumMod val="40000"/>
                        <a:lumOff val="60000"/>
                      </a:schemeClr>
                    </a:solidFill>
                  </a:tcPr>
                </a:tc>
              </a:tr>
              <a:tr h="394823">
                <a:tc>
                  <a:txBody>
                    <a:bodyPr/>
                    <a:lstStyle/>
                    <a:p>
                      <a:pPr marL="0" marR="0">
                        <a:lnSpc>
                          <a:spcPct val="115000"/>
                        </a:lnSpc>
                        <a:spcBef>
                          <a:spcPts val="0"/>
                        </a:spcBef>
                        <a:spcAft>
                          <a:spcPts val="0"/>
                        </a:spcAft>
                      </a:pPr>
                      <a:r>
                        <a:rPr lang="en-US" sz="2000" b="1" i="0" dirty="0" smtClean="0">
                          <a:solidFill>
                            <a:srgbClr val="000000"/>
                          </a:solidFill>
                          <a:latin typeface="Times New Roman"/>
                          <a:ea typeface="Calibri"/>
                          <a:cs typeface="Times New Roman"/>
                        </a:rPr>
                        <a:t>Civil Works Review Board </a:t>
                      </a:r>
                      <a:endParaRPr lang="en-US" sz="2000" b="1" i="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2000" b="1" i="0" dirty="0">
                          <a:solidFill>
                            <a:srgbClr val="000000"/>
                          </a:solidFill>
                          <a:latin typeface="Times New Roman"/>
                          <a:ea typeface="Calibri"/>
                          <a:cs typeface="Times New Roman"/>
                        </a:rPr>
                        <a:t>3 Jun 13</a:t>
                      </a:r>
                      <a:endParaRPr lang="en-US" sz="2000" b="1" i="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2000" b="1" i="0" dirty="0">
                          <a:solidFill>
                            <a:srgbClr val="000000"/>
                          </a:solidFill>
                          <a:latin typeface="Times New Roman"/>
                          <a:ea typeface="Calibri"/>
                          <a:cs typeface="Times New Roman"/>
                        </a:rPr>
                        <a:t>3 Jun 13</a:t>
                      </a:r>
                      <a:endParaRPr lang="en-US" sz="2000" b="1" i="0" dirty="0">
                        <a:solidFill>
                          <a:srgbClr val="000000"/>
                        </a:solidFill>
                        <a:latin typeface="Calibri"/>
                        <a:ea typeface="Calibri"/>
                        <a:cs typeface="Times New Roman"/>
                      </a:endParaRPr>
                    </a:p>
                  </a:txBody>
                  <a:tcPr marL="68580" marR="68580" marT="0" marB="0">
                    <a:lnL>
                      <a:noFill/>
                    </a:lnL>
                    <a:lnR>
                      <a:noFill/>
                    </a:lnR>
                    <a:lnT>
                      <a:noFill/>
                    </a:lnT>
                    <a:lnB>
                      <a:noFill/>
                    </a:lnB>
                  </a:tcPr>
                </a:tc>
              </a:tr>
              <a:tr h="394823">
                <a:tc>
                  <a:txBody>
                    <a:bodyPr/>
                    <a:lstStyle/>
                    <a:p>
                      <a:pPr marL="0" marR="0">
                        <a:lnSpc>
                          <a:spcPct val="115000"/>
                        </a:lnSpc>
                        <a:spcBef>
                          <a:spcPts val="0"/>
                        </a:spcBef>
                        <a:spcAft>
                          <a:spcPts val="0"/>
                        </a:spcAft>
                      </a:pPr>
                      <a:r>
                        <a:rPr lang="en-US" sz="1800" b="0" dirty="0">
                          <a:solidFill>
                            <a:srgbClr val="000000"/>
                          </a:solidFill>
                          <a:latin typeface="Times New Roman"/>
                          <a:ea typeface="Calibri"/>
                          <a:cs typeface="Times New Roman"/>
                        </a:rPr>
                        <a:t>Final S&amp;A/NEPA Review/Comment Response</a:t>
                      </a:r>
                      <a:endParaRPr lang="en-US" sz="1800" b="0" dirty="0">
                        <a:solidFill>
                          <a:srgbClr val="000000"/>
                        </a:solidFill>
                        <a:latin typeface="Calibri"/>
                        <a:ea typeface="Calibri"/>
                        <a:cs typeface="Times New Roman"/>
                      </a:endParaRPr>
                    </a:p>
                  </a:txBody>
                  <a:tcPr marL="68580" marR="68580" marT="0" marB="0">
                    <a:lnL>
                      <a:noFill/>
                    </a:lnL>
                    <a:lnR>
                      <a:noFill/>
                    </a:lnR>
                    <a:lnT>
                      <a:noFill/>
                    </a:lnT>
                    <a:lnB>
                      <a:noFill/>
                    </a:lnB>
                    <a:solidFill>
                      <a:schemeClr val="tx2">
                        <a:lumMod val="40000"/>
                        <a:lumOff val="60000"/>
                      </a:schemeClr>
                    </a:solidFill>
                  </a:tcPr>
                </a:tc>
                <a:tc>
                  <a:txBody>
                    <a:bodyPr/>
                    <a:lstStyle/>
                    <a:p>
                      <a:pPr marL="0" marR="0" algn="ctr">
                        <a:lnSpc>
                          <a:spcPct val="115000"/>
                        </a:lnSpc>
                        <a:spcBef>
                          <a:spcPts val="0"/>
                        </a:spcBef>
                        <a:spcAft>
                          <a:spcPts val="0"/>
                        </a:spcAft>
                      </a:pPr>
                      <a:r>
                        <a:rPr lang="en-US" sz="1800" b="0" dirty="0">
                          <a:solidFill>
                            <a:srgbClr val="000000"/>
                          </a:solidFill>
                          <a:latin typeface="Times New Roman"/>
                          <a:ea typeface="Calibri"/>
                          <a:cs typeface="Times New Roman"/>
                        </a:rPr>
                        <a:t>24 Jun 13</a:t>
                      </a:r>
                      <a:endParaRPr lang="en-US" sz="1800" b="0" dirty="0">
                        <a:solidFill>
                          <a:srgbClr val="000000"/>
                        </a:solidFill>
                        <a:latin typeface="Calibri"/>
                        <a:ea typeface="Calibri"/>
                        <a:cs typeface="Times New Roman"/>
                      </a:endParaRPr>
                    </a:p>
                  </a:txBody>
                  <a:tcPr marL="68580" marR="68580" marT="0" marB="0">
                    <a:lnL>
                      <a:noFill/>
                    </a:lnL>
                    <a:lnR>
                      <a:noFill/>
                    </a:lnR>
                    <a:lnT>
                      <a:noFill/>
                    </a:lnT>
                    <a:lnB>
                      <a:noFill/>
                    </a:lnB>
                    <a:solidFill>
                      <a:schemeClr val="tx2">
                        <a:lumMod val="40000"/>
                        <a:lumOff val="60000"/>
                      </a:schemeClr>
                    </a:solidFill>
                  </a:tcPr>
                </a:tc>
                <a:tc>
                  <a:txBody>
                    <a:bodyPr/>
                    <a:lstStyle/>
                    <a:p>
                      <a:pPr marL="0" marR="0" algn="ctr">
                        <a:lnSpc>
                          <a:spcPct val="115000"/>
                        </a:lnSpc>
                        <a:spcBef>
                          <a:spcPts val="0"/>
                        </a:spcBef>
                        <a:spcAft>
                          <a:spcPts val="0"/>
                        </a:spcAft>
                      </a:pPr>
                      <a:r>
                        <a:rPr lang="en-US" sz="1800" b="0" dirty="0" smtClean="0">
                          <a:solidFill>
                            <a:srgbClr val="000000"/>
                          </a:solidFill>
                          <a:latin typeface="Times New Roman"/>
                          <a:ea typeface="Calibri"/>
                          <a:cs typeface="Times New Roman"/>
                        </a:rPr>
                        <a:t>20 Aug </a:t>
                      </a:r>
                      <a:r>
                        <a:rPr lang="en-US" sz="1800" b="0" dirty="0">
                          <a:solidFill>
                            <a:srgbClr val="000000"/>
                          </a:solidFill>
                          <a:latin typeface="Times New Roman"/>
                          <a:ea typeface="Calibri"/>
                          <a:cs typeface="Times New Roman"/>
                        </a:rPr>
                        <a:t>13</a:t>
                      </a:r>
                      <a:endParaRPr lang="en-US" sz="1800" b="0" dirty="0">
                        <a:solidFill>
                          <a:srgbClr val="000000"/>
                        </a:solidFill>
                        <a:latin typeface="Calibri"/>
                        <a:ea typeface="Calibri"/>
                        <a:cs typeface="Times New Roman"/>
                      </a:endParaRPr>
                    </a:p>
                  </a:txBody>
                  <a:tcPr marL="68580" marR="68580" marT="0" marB="0">
                    <a:lnL>
                      <a:noFill/>
                    </a:lnL>
                    <a:lnR>
                      <a:noFill/>
                    </a:lnR>
                    <a:lnT>
                      <a:noFill/>
                    </a:lnT>
                    <a:lnB>
                      <a:noFill/>
                    </a:lnB>
                    <a:solidFill>
                      <a:schemeClr val="tx2">
                        <a:lumMod val="40000"/>
                        <a:lumOff val="60000"/>
                      </a:schemeClr>
                    </a:solidFill>
                  </a:tcPr>
                </a:tc>
              </a:tr>
              <a:tr h="394823">
                <a:tc>
                  <a:txBody>
                    <a:bodyPr/>
                    <a:lstStyle/>
                    <a:p>
                      <a:pPr marL="0" marR="0">
                        <a:lnSpc>
                          <a:spcPct val="115000"/>
                        </a:lnSpc>
                        <a:spcBef>
                          <a:spcPts val="0"/>
                        </a:spcBef>
                        <a:spcAft>
                          <a:spcPts val="0"/>
                        </a:spcAft>
                      </a:pPr>
                      <a:r>
                        <a:rPr lang="en-US" sz="2000" b="1" i="0" dirty="0" smtClean="0">
                          <a:solidFill>
                            <a:srgbClr val="000000"/>
                          </a:solidFill>
                          <a:latin typeface="Times New Roman"/>
                          <a:ea typeface="Calibri"/>
                          <a:cs typeface="Times New Roman"/>
                        </a:rPr>
                        <a:t>Sign </a:t>
                      </a:r>
                      <a:r>
                        <a:rPr lang="en-US" sz="2000" b="1" i="0" dirty="0">
                          <a:solidFill>
                            <a:srgbClr val="000000"/>
                          </a:solidFill>
                          <a:latin typeface="Times New Roman"/>
                          <a:ea typeface="Calibri"/>
                          <a:cs typeface="Times New Roman"/>
                        </a:rPr>
                        <a:t>Chief’s Report</a:t>
                      </a:r>
                      <a:endParaRPr lang="en-US" sz="2000" b="1" i="0" dirty="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0" dirty="0">
                          <a:solidFill>
                            <a:srgbClr val="000000"/>
                          </a:solidFill>
                          <a:latin typeface="Times New Roman"/>
                          <a:ea typeface="Calibri"/>
                          <a:cs typeface="Times New Roman"/>
                        </a:rPr>
                        <a:t>1 Nov 13</a:t>
                      </a:r>
                      <a:endParaRPr lang="en-US" sz="2000" b="1" i="0" dirty="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0" dirty="0">
                          <a:solidFill>
                            <a:srgbClr val="000000"/>
                          </a:solidFill>
                          <a:latin typeface="Times New Roman"/>
                          <a:ea typeface="Calibri"/>
                          <a:cs typeface="Times New Roman"/>
                        </a:rPr>
                        <a:t>1 Nov </a:t>
                      </a:r>
                      <a:r>
                        <a:rPr lang="en-US" sz="2000" b="1" i="0" dirty="0" smtClean="0">
                          <a:solidFill>
                            <a:srgbClr val="000000"/>
                          </a:solidFill>
                          <a:latin typeface="Times New Roman"/>
                          <a:ea typeface="Calibri"/>
                          <a:cs typeface="Times New Roman"/>
                        </a:rPr>
                        <a:t>13</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8" name="Slide Number Placeholder 7"/>
          <p:cNvSpPr>
            <a:spLocks noGrp="1"/>
          </p:cNvSpPr>
          <p:nvPr>
            <p:ph type="sldNum" sz="quarter" idx="10"/>
          </p:nvPr>
        </p:nvSpPr>
        <p:spPr/>
        <p:txBody>
          <a:bodyPr/>
          <a:lstStyle/>
          <a:p>
            <a:fld id="{07701393-084D-47FC-A6BC-52E900FE7390}" type="slidenum">
              <a:rPr lang="en-US" smtClean="0"/>
              <a:pPr/>
              <a:t>27</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Davis Pond Freshwater Diversion Project (MR&amp;T)</a:t>
            </a:r>
            <a:endParaRPr lang="en-US" dirty="0"/>
          </a:p>
        </p:txBody>
      </p:sp>
      <p:sp>
        <p:nvSpPr>
          <p:cNvPr id="6" name="Content Placeholder 5"/>
          <p:cNvSpPr>
            <a:spLocks noGrp="1"/>
          </p:cNvSpPr>
          <p:nvPr>
            <p:ph idx="1"/>
          </p:nvPr>
        </p:nvSpPr>
        <p:spPr>
          <a:xfrm>
            <a:off x="457200" y="1981200"/>
            <a:ext cx="8229600" cy="3886200"/>
          </a:xfrm>
        </p:spPr>
        <p:txBody>
          <a:bodyPr>
            <a:noAutofit/>
          </a:bodyPr>
          <a:lstStyle/>
          <a:p>
            <a:r>
              <a:rPr lang="en-US" sz="2800" dirty="0" smtClean="0">
                <a:latin typeface="Arial" charset="0"/>
              </a:rPr>
              <a:t>Authorized by the Flood Control Act of 1965 and modified by the Water Resources Development Acts of 1974, 1986, and 1996</a:t>
            </a:r>
          </a:p>
          <a:p>
            <a:r>
              <a:rPr lang="en-US" sz="2800" dirty="0" smtClean="0"/>
              <a:t>Construction began in 1997 and “complete” in February 2002</a:t>
            </a:r>
            <a:r>
              <a:rPr lang="en-US" sz="2800" baseline="30000" dirty="0" smtClean="0">
                <a:solidFill>
                  <a:srgbClr val="0070C0"/>
                </a:solidFill>
              </a:rPr>
              <a:t>1</a:t>
            </a:r>
            <a:endParaRPr lang="en-US" sz="2800" dirty="0" smtClean="0">
              <a:solidFill>
                <a:srgbClr val="0070C0"/>
              </a:solidFill>
            </a:endParaRPr>
          </a:p>
          <a:p>
            <a:pPr>
              <a:buNone/>
            </a:pPr>
            <a:endParaRPr lang="en-US" sz="2400" baseline="30000" dirty="0" smtClean="0">
              <a:solidFill>
                <a:srgbClr val="0070C0"/>
              </a:solidFill>
            </a:endParaRPr>
          </a:p>
          <a:p>
            <a:pPr>
              <a:buNone/>
            </a:pPr>
            <a:endParaRPr lang="en-US" sz="2400" baseline="30000" dirty="0" smtClean="0">
              <a:solidFill>
                <a:srgbClr val="0070C0"/>
              </a:solidFill>
            </a:endParaRPr>
          </a:p>
          <a:p>
            <a:pPr>
              <a:buNone/>
            </a:pPr>
            <a:r>
              <a:rPr lang="en-US" sz="2000" baseline="30000" dirty="0" smtClean="0">
                <a:solidFill>
                  <a:srgbClr val="0070C0"/>
                </a:solidFill>
              </a:rPr>
              <a:t>1  </a:t>
            </a:r>
            <a:r>
              <a:rPr lang="en-US" sz="2000" dirty="0" smtClean="0">
                <a:solidFill>
                  <a:srgbClr val="0070C0"/>
                </a:solidFill>
              </a:rPr>
              <a:t>Notice of Construction Complete signed August 2012</a:t>
            </a:r>
          </a:p>
          <a:p>
            <a:pPr>
              <a:buNone/>
            </a:pPr>
            <a:endParaRPr lang="en-US" sz="2800" dirty="0" smtClean="0">
              <a:latin typeface="Arial" charset="0"/>
            </a:endParaRP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 calcmode="lin" valueType="num">
                                      <p:cBhvr additive="base">
                                        <p:cTn id="1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n-US" sz="4800" dirty="0" smtClean="0"/>
              <a:t>Davis Pond Freshwater Diversion Project (MR&amp;T)</a:t>
            </a:r>
            <a:endParaRPr lang="en-US" sz="4800" dirty="0" smtClean="0">
              <a:solidFill>
                <a:schemeClr val="tx1"/>
              </a:solidFill>
            </a:endParaRPr>
          </a:p>
        </p:txBody>
      </p:sp>
      <p:sp>
        <p:nvSpPr>
          <p:cNvPr id="14339" name="Rectangle 3"/>
          <p:cNvSpPr>
            <a:spLocks noGrp="1" noChangeArrowheads="1"/>
          </p:cNvSpPr>
          <p:nvPr>
            <p:ph idx="1"/>
          </p:nvPr>
        </p:nvSpPr>
        <p:spPr>
          <a:xfrm>
            <a:off x="457200" y="1905000"/>
            <a:ext cx="8229600" cy="3886200"/>
          </a:xfrm>
        </p:spPr>
        <p:txBody>
          <a:bodyPr>
            <a:normAutofit/>
          </a:bodyPr>
          <a:lstStyle/>
          <a:p>
            <a:pPr eaLnBrk="1" hangingPunct="1">
              <a:spcBef>
                <a:spcPts val="0"/>
              </a:spcBef>
            </a:pPr>
            <a:r>
              <a:rPr lang="en-US" dirty="0" smtClean="0"/>
              <a:t>Primary purpose – divert Mississippi River water to combat saltwater intrusion</a:t>
            </a:r>
          </a:p>
          <a:p>
            <a:pPr eaLnBrk="1" hangingPunct="1">
              <a:spcBef>
                <a:spcPts val="0"/>
              </a:spcBef>
            </a:pPr>
            <a:endParaRPr lang="en-US" dirty="0" smtClean="0"/>
          </a:p>
          <a:p>
            <a:pPr eaLnBrk="1" hangingPunct="1">
              <a:spcBef>
                <a:spcPts val="0"/>
              </a:spcBef>
            </a:pPr>
            <a:r>
              <a:rPr lang="en-US" dirty="0" smtClean="0"/>
              <a:t>Ancillary benefits:</a:t>
            </a:r>
          </a:p>
          <a:p>
            <a:pPr lvl="1" eaLnBrk="1" hangingPunct="1">
              <a:spcBef>
                <a:spcPts val="0"/>
              </a:spcBef>
            </a:pPr>
            <a:r>
              <a:rPr lang="en-US" dirty="0" smtClean="0"/>
              <a:t> Help reduce the rate of land loss</a:t>
            </a:r>
          </a:p>
          <a:p>
            <a:pPr lvl="1" eaLnBrk="1" hangingPunct="1">
              <a:spcBef>
                <a:spcPts val="0"/>
              </a:spcBef>
            </a:pPr>
            <a:r>
              <a:rPr lang="en-US" dirty="0" smtClean="0"/>
              <a:t> Improve fish and wildlife habitat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10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additive="base">
                                        <p:cTn id="13" dur="10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4339">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anim calcmode="lin" valueType="num">
                                      <p:cBhvr additive="base">
                                        <p:cTn id="17" dur="10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14339">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4339">
                                            <p:txEl>
                                              <p:pRg st="4" end="4"/>
                                            </p:txEl>
                                          </p:spTgt>
                                        </p:tgtEl>
                                        <p:attrNameLst>
                                          <p:attrName>style.visibility</p:attrName>
                                        </p:attrNameLst>
                                      </p:cBhvr>
                                      <p:to>
                                        <p:strVal val="visible"/>
                                      </p:to>
                                    </p:set>
                                    <p:anim calcmode="lin" valueType="num">
                                      <p:cBhvr additive="base">
                                        <p:cTn id="21" dur="1000" fill="hold"/>
                                        <p:tgtEl>
                                          <p:spTgt spid="14339">
                                            <p:txEl>
                                              <p:pRg st="4" end="4"/>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1433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isohaline davis pond"/>
          <p:cNvPicPr>
            <a:picLocks noChangeAspect="1" noChangeArrowheads="1"/>
          </p:cNvPicPr>
          <p:nvPr/>
        </p:nvPicPr>
        <p:blipFill>
          <a:blip r:embed="rId2" cstate="print"/>
          <a:srcRect l="6154" t="5043" b="4202"/>
          <a:stretch>
            <a:fillRect/>
          </a:stretch>
        </p:blipFill>
        <p:spPr bwMode="auto">
          <a:xfrm>
            <a:off x="304800" y="914400"/>
            <a:ext cx="8585200" cy="5062538"/>
          </a:xfrm>
          <a:prstGeom prst="rect">
            <a:avLst/>
          </a:prstGeom>
          <a:noFill/>
          <a:ln w="25400">
            <a:solidFill>
              <a:srgbClr val="FF0000"/>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DP-FWD map01"/>
          <p:cNvPicPr>
            <a:picLocks noChangeAspect="1" noChangeArrowheads="1"/>
          </p:cNvPicPr>
          <p:nvPr/>
        </p:nvPicPr>
        <p:blipFill>
          <a:blip r:embed="rId3" cstate="print"/>
          <a:srcRect/>
          <a:stretch>
            <a:fillRect/>
          </a:stretch>
        </p:blipFill>
        <p:spPr bwMode="auto">
          <a:xfrm>
            <a:off x="685800" y="381000"/>
            <a:ext cx="7848600" cy="6073775"/>
          </a:xfrm>
          <a:prstGeom prst="rect">
            <a:avLst/>
          </a:prstGeom>
          <a:noFill/>
          <a:ln w="25400">
            <a:solidFill>
              <a:srgbClr val="FF0000"/>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LCA Modification of Davis Pond Diversion Study</a:t>
            </a:r>
            <a:endParaRPr lang="en-US" b="1"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0"/>
            <a:ext cx="8229600" cy="1143000"/>
          </a:xfrm>
        </p:spPr>
        <p:txBody>
          <a:bodyPr/>
          <a:lstStyle/>
          <a:p>
            <a:r>
              <a:rPr lang="en-US" dirty="0" smtClean="0"/>
              <a:t>Study Area</a:t>
            </a:r>
            <a:endParaRPr lang="en-US" dirty="0"/>
          </a:p>
        </p:txBody>
      </p:sp>
      <p:sp>
        <p:nvSpPr>
          <p:cNvPr id="15" name="Slide Number Placeholder 14"/>
          <p:cNvSpPr>
            <a:spLocks noGrp="1"/>
          </p:cNvSpPr>
          <p:nvPr>
            <p:ph type="sldNum" sz="quarter" idx="10"/>
          </p:nvPr>
        </p:nvSpPr>
        <p:spPr/>
        <p:txBody>
          <a:bodyPr/>
          <a:lstStyle/>
          <a:p>
            <a:fld id="{07701393-084D-47FC-A6BC-52E900FE7390}" type="slidenum">
              <a:rPr lang="en-US" smtClean="0"/>
              <a:pPr/>
              <a:t>8</a:t>
            </a:fld>
            <a:endParaRPr lang="en-US" dirty="0"/>
          </a:p>
        </p:txBody>
      </p:sp>
      <p:pic>
        <p:nvPicPr>
          <p:cNvPr id="16" name="Content Placeholder 15"/>
          <p:cNvPicPr>
            <a:picLocks noGrp="1"/>
          </p:cNvPicPr>
          <p:nvPr>
            <p:ph idx="1"/>
          </p:nvPr>
        </p:nvPicPr>
        <p:blipFill>
          <a:blip r:embed="rId3" cstate="print"/>
          <a:srcRect/>
          <a:stretch>
            <a:fillRect/>
          </a:stretch>
        </p:blipFill>
        <p:spPr bwMode="auto">
          <a:xfrm>
            <a:off x="1447800" y="1143000"/>
            <a:ext cx="6477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Goal &amp; Objectives</a:t>
            </a:r>
            <a:endParaRPr lang="en-US" dirty="0"/>
          </a:p>
        </p:txBody>
      </p:sp>
      <p:sp>
        <p:nvSpPr>
          <p:cNvPr id="3" name="Content Placeholder 2"/>
          <p:cNvSpPr>
            <a:spLocks noGrp="1"/>
          </p:cNvSpPr>
          <p:nvPr>
            <p:ph idx="1"/>
          </p:nvPr>
        </p:nvSpPr>
        <p:spPr>
          <a:xfrm>
            <a:off x="457200" y="1447800"/>
            <a:ext cx="8229600" cy="3886200"/>
          </a:xfrm>
        </p:spPr>
        <p:txBody>
          <a:bodyPr>
            <a:noAutofit/>
          </a:bodyPr>
          <a:lstStyle/>
          <a:p>
            <a:pPr>
              <a:spcBef>
                <a:spcPts val="0"/>
              </a:spcBef>
              <a:buNone/>
            </a:pPr>
            <a:r>
              <a:rPr lang="en-US" sz="2400" u="sng" dirty="0" smtClean="0"/>
              <a:t>Goal</a:t>
            </a:r>
            <a:r>
              <a:rPr lang="en-US" sz="2000" dirty="0" smtClean="0"/>
              <a:t>:</a:t>
            </a:r>
            <a:r>
              <a:rPr lang="en-US" sz="1600" dirty="0" smtClean="0"/>
              <a:t>	</a:t>
            </a:r>
            <a:r>
              <a:rPr lang="en-US" sz="1800" dirty="0" smtClean="0"/>
              <a:t>Assess changes </a:t>
            </a:r>
            <a:r>
              <a:rPr lang="en-US" sz="1800" b="1" u="sng" dirty="0" smtClean="0"/>
              <a:t>in the operation</a:t>
            </a:r>
            <a:r>
              <a:rPr lang="en-US" sz="1800" dirty="0" smtClean="0"/>
              <a:t> of the existing structure to increase 	wetland creation and restoration outputs.</a:t>
            </a:r>
            <a:endParaRPr lang="en-US" sz="1600" dirty="0" smtClean="0"/>
          </a:p>
          <a:p>
            <a:pPr>
              <a:spcBef>
                <a:spcPts val="0"/>
              </a:spcBef>
              <a:buNone/>
            </a:pPr>
            <a:r>
              <a:rPr lang="en-US" sz="1600" dirty="0" smtClean="0"/>
              <a:t> </a:t>
            </a:r>
          </a:p>
          <a:p>
            <a:pPr>
              <a:spcBef>
                <a:spcPts val="0"/>
              </a:spcBef>
              <a:buNone/>
            </a:pPr>
            <a:r>
              <a:rPr lang="en-US" sz="2400" u="sng" dirty="0" smtClean="0"/>
              <a:t>Objectives</a:t>
            </a:r>
            <a:r>
              <a:rPr lang="en-US" sz="2400" dirty="0" smtClean="0"/>
              <a:t>:</a:t>
            </a:r>
            <a:r>
              <a:rPr lang="en-US" sz="1600" dirty="0" smtClean="0"/>
              <a:t> </a:t>
            </a:r>
          </a:p>
          <a:p>
            <a:pPr>
              <a:spcBef>
                <a:spcPts val="0"/>
              </a:spcBef>
              <a:buNone/>
            </a:pPr>
            <a:r>
              <a:rPr lang="en-US" sz="1600" dirty="0" smtClean="0"/>
              <a:t>	</a:t>
            </a:r>
            <a:endParaRPr lang="en-US" sz="1800" dirty="0" smtClean="0"/>
          </a:p>
          <a:p>
            <a:pPr marL="1662113" indent="-1319213">
              <a:spcBef>
                <a:spcPts val="0"/>
              </a:spcBef>
              <a:buNone/>
            </a:pPr>
            <a:r>
              <a:rPr lang="en-US" sz="1800" b="1" dirty="0" smtClean="0"/>
              <a:t> Objective 1:  </a:t>
            </a:r>
            <a:r>
              <a:rPr lang="en-US" sz="1800" dirty="0" smtClean="0"/>
              <a:t>Decrease the rate of land loss, and where possible, increase 	wetland acreage over the 50-year period of analysis.</a:t>
            </a:r>
          </a:p>
          <a:p>
            <a:pPr marL="1662113" indent="-1257300">
              <a:spcBef>
                <a:spcPts val="0"/>
              </a:spcBef>
              <a:buNone/>
            </a:pPr>
            <a:endParaRPr lang="en-US" sz="1800" b="1" dirty="0" smtClean="0"/>
          </a:p>
          <a:p>
            <a:pPr marL="1662113" indent="-1257300">
              <a:spcBef>
                <a:spcPts val="0"/>
              </a:spcBef>
              <a:buNone/>
            </a:pPr>
            <a:r>
              <a:rPr lang="en-US" sz="1800" b="1" dirty="0" smtClean="0"/>
              <a:t>Objective 2:  </a:t>
            </a:r>
            <a:r>
              <a:rPr lang="en-US" sz="1800" dirty="0" smtClean="0"/>
              <a:t>Increase the geographic extent and distribution of Davis 	Pond freshwater, sediment, and nutrients throughout the 	study area over the 50-year period of analysis.</a:t>
            </a:r>
          </a:p>
          <a:p>
            <a:pPr marL="1662113" indent="-1257300">
              <a:spcBef>
                <a:spcPts val="0"/>
              </a:spcBef>
              <a:buNone/>
            </a:pPr>
            <a:endParaRPr lang="en-US" sz="1800" b="1" dirty="0" smtClean="0"/>
          </a:p>
          <a:p>
            <a:pPr marL="1662113" indent="-1257300">
              <a:spcBef>
                <a:spcPts val="0"/>
              </a:spcBef>
              <a:buNone/>
            </a:pPr>
            <a:r>
              <a:rPr lang="en-US" sz="1800" b="1" dirty="0" smtClean="0"/>
              <a:t>Objective 3:  </a:t>
            </a:r>
            <a:r>
              <a:rPr lang="en-US" sz="1800" dirty="0" smtClean="0"/>
              <a:t>Create a salinity transition that supports a healthy and 	diverse estuarine system throughout the study area over the 	50-year period of analysis.</a:t>
            </a:r>
            <a:endParaRPr lang="en-US" sz="1600" dirty="0"/>
          </a:p>
        </p:txBody>
      </p:sp>
      <p:sp>
        <p:nvSpPr>
          <p:cNvPr id="6" name="Slide Number Placeholder 5"/>
          <p:cNvSpPr>
            <a:spLocks noGrp="1"/>
          </p:cNvSpPr>
          <p:nvPr>
            <p:ph type="sldNum" sz="quarter" idx="10"/>
          </p:nvPr>
        </p:nvSpPr>
        <p:spPr>
          <a:prstGeom prst="rect">
            <a:avLst/>
          </a:prstGeom>
        </p:spPr>
        <p:txBody>
          <a:bodyPr/>
          <a:lstStyle/>
          <a:p>
            <a:fld id="{C8967AEA-6A65-4195-B347-6EA3A139100F}"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6" end="6"/>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PT_Master_Slide_Template">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78935D8F5A52499ECBE1228EFFE2DF" ma:contentTypeVersion="0" ma:contentTypeDescription="Create a new document." ma:contentTypeScope="" ma:versionID="a30af94e9fff2661a1240c93a58f5709">
  <xsd:schema xmlns:xsd="http://www.w3.org/2001/XMLSchema" xmlns:p="http://schemas.microsoft.com/office/2006/metadata/properties" targetNamespace="http://schemas.microsoft.com/office/2006/metadata/properties" ma:root="true" ma:fieldsID="aaa183e94e5f7308538a43790d90a2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401352-8CCA-4ADB-932C-6D6BE9040855}">
  <ds:schemaRefs>
    <ds:schemaRef ds:uri="http://schemas.microsoft.com/office/2006/metadata/properties"/>
  </ds:schemaRefs>
</ds:datastoreItem>
</file>

<file path=customXml/itemProps2.xml><?xml version="1.0" encoding="utf-8"?>
<ds:datastoreItem xmlns:ds="http://schemas.openxmlformats.org/officeDocument/2006/customXml" ds:itemID="{904F38FB-2188-4C83-A2F9-B622BBFAF1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C350F64-642B-42B3-B7AD-7FB7352999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PPT_Master_Slide_Template</Template>
  <TotalTime>5167</TotalTime>
  <Words>1368</Words>
  <Application>Microsoft Office PowerPoint</Application>
  <PresentationFormat>On-screen Show (4:3)</PresentationFormat>
  <Paragraphs>334</Paragraphs>
  <Slides>27</Slides>
  <Notes>13</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27</vt:i4>
      </vt:variant>
    </vt:vector>
  </HeadingPairs>
  <TitlesOfParts>
    <vt:vector size="32" baseType="lpstr">
      <vt:lpstr>Slide Master</vt:lpstr>
      <vt:lpstr>1_Default Design</vt:lpstr>
      <vt:lpstr>4_Default Design</vt:lpstr>
      <vt:lpstr>PPT_Master_Slide_Template</vt:lpstr>
      <vt:lpstr>Worksheet</vt:lpstr>
      <vt:lpstr>Davis Pond Freshwater Diversion – Status of MR&amp;T Project and LCA Study   9/11/2012 </vt:lpstr>
      <vt:lpstr>Purpose of Briefing</vt:lpstr>
      <vt:lpstr>Davis Pond Freshwater Diversion Project (MR&amp;T)</vt:lpstr>
      <vt:lpstr>Davis Pond Freshwater Diversion Project (MR&amp;T)</vt:lpstr>
      <vt:lpstr>Slide 5</vt:lpstr>
      <vt:lpstr>Slide 6</vt:lpstr>
      <vt:lpstr>LCA Modification of Davis Pond Diversion Study</vt:lpstr>
      <vt:lpstr>Study Area</vt:lpstr>
      <vt:lpstr>Planning Goal &amp; Objectives</vt:lpstr>
      <vt:lpstr>Plan Formulation/Evaluation</vt:lpstr>
      <vt:lpstr>Slide 11</vt:lpstr>
      <vt:lpstr>Where are we in the process?</vt:lpstr>
      <vt:lpstr>2 Plans under Consideration for Recommendation</vt:lpstr>
      <vt:lpstr>2 Plans under Consideration for Recommendation</vt:lpstr>
      <vt:lpstr>Principles and Guidelines (P&amp;G) Screening Criteria</vt:lpstr>
      <vt:lpstr>Other Considerations</vt:lpstr>
      <vt:lpstr>Next Steps</vt:lpstr>
      <vt:lpstr>Questions?</vt:lpstr>
      <vt:lpstr>Attachments</vt:lpstr>
      <vt:lpstr>Davis Pond Structure </vt:lpstr>
      <vt:lpstr>Final Array of Alternatives</vt:lpstr>
      <vt:lpstr>SAND Outputs</vt:lpstr>
      <vt:lpstr>WVA Results (Year 50)</vt:lpstr>
      <vt:lpstr>Slide 24</vt:lpstr>
      <vt:lpstr>Slide 25</vt:lpstr>
      <vt:lpstr>Proposed NER</vt:lpstr>
      <vt:lpstr>Slide 27</vt:lpstr>
    </vt:vector>
  </TitlesOfParts>
  <Company>USACE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Modification of Davis Pond Study Overview   3/23/2012</dc:title>
  <dc:creator>B2PMWCRJ</dc:creator>
  <cp:lastModifiedBy>B2PDPADM</cp:lastModifiedBy>
  <cp:revision>532</cp:revision>
  <dcterms:created xsi:type="dcterms:W3CDTF">2012-03-27T17:59:50Z</dcterms:created>
  <dcterms:modified xsi:type="dcterms:W3CDTF">2012-09-11T12:46:53Z</dcterms:modified>
</cp:coreProperties>
</file>