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40"/>
  </p:notesMasterIdLst>
  <p:sldIdLst>
    <p:sldId id="292" r:id="rId3"/>
    <p:sldId id="287" r:id="rId4"/>
    <p:sldId id="330" r:id="rId5"/>
    <p:sldId id="326" r:id="rId6"/>
    <p:sldId id="350" r:id="rId7"/>
    <p:sldId id="341" r:id="rId8"/>
    <p:sldId id="332" r:id="rId9"/>
    <p:sldId id="419" r:id="rId10"/>
    <p:sldId id="423" r:id="rId11"/>
    <p:sldId id="333" r:id="rId12"/>
    <p:sldId id="362" r:id="rId13"/>
    <p:sldId id="335" r:id="rId14"/>
    <p:sldId id="357" r:id="rId15"/>
    <p:sldId id="358" r:id="rId16"/>
    <p:sldId id="365" r:id="rId17"/>
    <p:sldId id="334" r:id="rId18"/>
    <p:sldId id="377" r:id="rId19"/>
    <p:sldId id="372" r:id="rId20"/>
    <p:sldId id="424" r:id="rId21"/>
    <p:sldId id="397" r:id="rId22"/>
    <p:sldId id="416" r:id="rId23"/>
    <p:sldId id="381" r:id="rId24"/>
    <p:sldId id="392" r:id="rId25"/>
    <p:sldId id="405" r:id="rId26"/>
    <p:sldId id="378" r:id="rId27"/>
    <p:sldId id="380" r:id="rId28"/>
    <p:sldId id="382" r:id="rId29"/>
    <p:sldId id="386" r:id="rId30"/>
    <p:sldId id="428" r:id="rId31"/>
    <p:sldId id="342" r:id="rId32"/>
    <p:sldId id="347" r:id="rId33"/>
    <p:sldId id="344" r:id="rId34"/>
    <p:sldId id="429" r:id="rId35"/>
    <p:sldId id="393" r:id="rId36"/>
    <p:sldId id="394" r:id="rId37"/>
    <p:sldId id="289" r:id="rId38"/>
    <p:sldId id="374" r:id="rId39"/>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1" autoAdjust="0"/>
    <p:restoredTop sz="93768" autoAdjust="0"/>
  </p:normalViewPr>
  <p:slideViewPr>
    <p:cSldViewPr>
      <p:cViewPr>
        <p:scale>
          <a:sx n="70" d="100"/>
          <a:sy n="70" d="100"/>
        </p:scale>
        <p:origin x="-468" y="-1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R_btr_w\vol1\users\anay\CZBoundary\PGP_NONPGP\PGP_NONPG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022672507233756"/>
          <c:y val="0.13427017795024418"/>
          <c:w val="0.56157587810056164"/>
          <c:h val="0.78728101571035658"/>
        </c:manualLayout>
      </c:layout>
      <c:pieChart>
        <c:varyColors val="1"/>
        <c:ser>
          <c:idx val="0"/>
          <c:order val="0"/>
          <c:spPr>
            <a:solidFill>
              <a:srgbClr val="0070C0"/>
            </a:solidFill>
          </c:spPr>
          <c:dPt>
            <c:idx val="1"/>
            <c:spPr>
              <a:solidFill>
                <a:srgbClr val="C00000"/>
              </a:solidFill>
            </c:spPr>
          </c:dPt>
          <c:dLbls>
            <c:txPr>
              <a:bodyPr/>
              <a:lstStyle/>
              <a:p>
                <a:pPr>
                  <a:defRPr sz="1400" baseline="0">
                    <a:solidFill>
                      <a:srgbClr val="000000"/>
                    </a:solidFill>
                  </a:defRPr>
                </a:pPr>
                <a:endParaRPr lang="en-US"/>
              </a:p>
            </c:txPr>
            <c:showVal val="1"/>
            <c:showLeaderLines val="1"/>
          </c:dLbls>
          <c:cat>
            <c:strRef>
              <c:f>Sheet1!$D$22:$D$23</c:f>
              <c:strCache>
                <c:ptCount val="2"/>
                <c:pt idx="0">
                  <c:v>PGP</c:v>
                </c:pt>
                <c:pt idx="1">
                  <c:v>NON PGP</c:v>
                </c:pt>
              </c:strCache>
            </c:strRef>
          </c:cat>
          <c:val>
            <c:numRef>
              <c:f>Sheet1!$F$22:$F$23</c:f>
              <c:numCache>
                <c:formatCode>0%</c:formatCode>
                <c:ptCount val="2"/>
                <c:pt idx="0">
                  <c:v>0.63000000000000911</c:v>
                </c:pt>
                <c:pt idx="1">
                  <c:v>0.37000000000000038</c:v>
                </c:pt>
              </c:numCache>
            </c:numRef>
          </c:val>
        </c:ser>
        <c:firstSliceAng val="0"/>
      </c:pieChart>
    </c:plotArea>
    <c:legend>
      <c:legendPos val="r"/>
      <c:layout>
        <c:manualLayout>
          <c:xMode val="edge"/>
          <c:yMode val="edge"/>
          <c:x val="0.759955837431607"/>
          <c:y val="0.45580975523993011"/>
          <c:w val="0.17178477690288713"/>
          <c:h val="0.17609978776576687"/>
        </c:manualLayout>
      </c:layout>
      <c:txPr>
        <a:bodyPr/>
        <a:lstStyle/>
        <a:p>
          <a:pPr rtl="0">
            <a:defRPr sz="1200" baseline="0">
              <a:solidFill>
                <a:srgbClr val="000000"/>
              </a:solidFill>
            </a:defRPr>
          </a:pPr>
          <a:endParaRPr lang="en-US"/>
        </a:p>
      </c:txPr>
    </c:legend>
    <c:plotVisOnly val="1"/>
    <c:dispBlanksAs val="zero"/>
  </c:chart>
  <c:spPr>
    <a:solidFill>
      <a:schemeClr val="accent4"/>
    </a:solidFill>
  </c:spPr>
  <c:txPr>
    <a:bodyPr/>
    <a:lstStyle/>
    <a:p>
      <a:pPr>
        <a:defRPr b="1"/>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0.38144</cdr:x>
      <cdr:y>0.01587</cdr:y>
    </cdr:from>
    <cdr:to>
      <cdr:x>0.58622</cdr:x>
      <cdr:y>0.30295</cdr:y>
    </cdr:to>
    <cdr:sp macro="" textlink="">
      <cdr:nvSpPr>
        <cdr:cNvPr id="2" name="TextBox 1"/>
        <cdr:cNvSpPr txBox="1"/>
      </cdr:nvSpPr>
      <cdr:spPr>
        <a:xfrm xmlns:a="http://schemas.openxmlformats.org/drawingml/2006/main">
          <a:off x="2819400" y="76200"/>
          <a:ext cx="1513612" cy="137815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200" b="1" dirty="0"/>
            <a:t>LDNR-OCM DETERMINATIONS </a:t>
          </a:r>
          <a:r>
            <a:rPr lang="en-US" sz="1200" b="1" dirty="0" smtClean="0"/>
            <a:t> </a:t>
          </a:r>
        </a:p>
        <a:p xmlns:a="http://schemas.openxmlformats.org/drawingml/2006/main">
          <a:pPr algn="ctr"/>
          <a:r>
            <a:rPr lang="en-US" sz="1200" b="1" dirty="0" smtClean="0"/>
            <a:t>FOR</a:t>
          </a:r>
          <a:r>
            <a:rPr lang="en-US" sz="1200" b="1" baseline="0" dirty="0" smtClean="0"/>
            <a:t> </a:t>
          </a:r>
          <a:r>
            <a:rPr lang="en-US" sz="1200" b="1" baseline="0" dirty="0"/>
            <a:t>PERMITS ISSUED CY 2001-2010</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30" tIns="45715" rIns="91430" bIns="45715"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30" tIns="45715" rIns="91430" bIns="45715" rtlCol="0"/>
          <a:lstStyle>
            <a:lvl1pPr algn="r" fontAlgn="auto">
              <a:spcBef>
                <a:spcPts val="0"/>
              </a:spcBef>
              <a:spcAft>
                <a:spcPts val="0"/>
              </a:spcAft>
              <a:defRPr sz="1200" smtClean="0">
                <a:latin typeface="+mn-lt"/>
              </a:defRPr>
            </a:lvl1pPr>
          </a:lstStyle>
          <a:p>
            <a:pPr>
              <a:defRPr/>
            </a:pPr>
            <a:fld id="{8573034A-EC7D-47F1-B350-8F4E7EA3DC6C}" type="datetimeFigureOut">
              <a:rPr lang="en-US"/>
              <a:pPr>
                <a:defRPr/>
              </a:pPr>
              <a:t>9/11/2012</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1430" tIns="45715" rIns="91430" bIns="45715" rtlCol="0" anchor="ctr"/>
          <a:lstStyle/>
          <a:p>
            <a:pPr lvl="0"/>
            <a:endParaRPr lang="en-US" noProof="0" dirty="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30" tIns="45715" rIns="91430" bIns="457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63"/>
            <a:ext cx="3032125" cy="463550"/>
          </a:xfrm>
          <a:prstGeom prst="rect">
            <a:avLst/>
          </a:prstGeom>
        </p:spPr>
        <p:txBody>
          <a:bodyPr vert="horz" lIns="91430" tIns="45715" rIns="91430" bIns="45715"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1430" tIns="45715" rIns="91430" bIns="45715" rtlCol="0" anchor="b"/>
          <a:lstStyle>
            <a:lvl1pPr algn="r" fontAlgn="auto">
              <a:spcBef>
                <a:spcPts val="0"/>
              </a:spcBef>
              <a:spcAft>
                <a:spcPts val="0"/>
              </a:spcAft>
              <a:defRPr sz="1200" smtClean="0">
                <a:latin typeface="+mn-lt"/>
              </a:defRPr>
            </a:lvl1pPr>
          </a:lstStyle>
          <a:p>
            <a:pPr>
              <a:defRPr/>
            </a:pPr>
            <a:fld id="{B0EC8238-0F7C-4B6D-8524-80FF5E7DFCC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807A0C-5B86-4339-BA38-560C6FD74DB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959355-88F6-49E7-A339-F6F816F370D2}"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220435-548D-4AB2-AFD9-9CB47C9BC3A4}"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70A2AD-50C3-44EA-96C1-2B292D98AEA6}"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6AFD7-7427-4A26-901F-BC1B0E74BBFC}"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D29FF3-0FF9-4B18-8F42-0C5903EBA60D}"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C17EB-3AA7-4F67-8604-0DE1CCE40028}"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4DAF08-598B-4AC1-B14E-CB5DE040E9BC}"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A1C84-BDA3-4E61-A7A6-55EF382052B2}"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F2512A-290A-4D78-A24C-A31C9DBCEE83}"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92D8B6-9D3C-4AC5-939E-39BD4B56547E}"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BA6980-4C24-45BC-A06A-BABA2C091C3E}"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F90ABA-B161-4AB6-9CF8-52B23F0296EF}"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21F468-464A-4B3F-ACF3-7E701B4FA6E4}"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51942-1FB5-4A35-AB94-1D836290B86F}"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AA0EBD-FB95-462A-B338-FBDAEDD6AF61}"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59D50F-B6A7-4E50-9E9A-230AC9FC2DC1}"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9E1DD-1490-419F-BE8F-F0CA1235D339}"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D6931D-1865-4B00-B2D0-8246AF2E0DD9}"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F9698A-1CB3-41F0-ACF0-CCC14AE84DCF}"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8E1B44-91EE-40F0-A947-D48BA5C10930}"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E8043E-6134-4334-8C86-FFDF0A851356}"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5DF84-5DF8-4698-84E4-434919F67FBF}"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C90AD9-B8C2-408A-AF6E-81B0CD95F4C2}"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F3F319-B6BE-4F08-AAA9-148808393FE2}"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792F4E-93CD-4B64-9572-C7EC4F0D75E8}"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919968-18F7-4A89-801B-579B62AD8699}"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FAD06-4074-44CE-A886-E6348BFE8123}"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5ACE17-849E-4095-AE6D-D9780ACB6C76}"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B5A326-4F63-4F3D-8D9B-54DF813A9D4A}"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B73609-9B73-48C2-809C-CE11C8294817}" type="slidenum">
              <a:rPr lang="en-US"/>
              <a:pPr fontAlgn="base">
                <a:spcBef>
                  <a:spcPct val="0"/>
                </a:spcBef>
                <a:spcAft>
                  <a:spcPct val="0"/>
                </a:spcAft>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F1E02B-FC36-4726-AE75-AA3E50570F7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C7DE3E-AF1A-46CA-931B-6F70B6E99523}"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73C174-16C0-4103-B154-6F9B11612114}"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E298E0-1DB7-4AC3-BE9F-5EA2FEAD99BF}"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8357C-3744-4B98-9B0F-CDA2782E396A}" type="slidenum">
              <a:rPr lang="en-US">
                <a:solidFill>
                  <a:srgbClr val="000000"/>
                </a:solidFill>
              </a:rPr>
              <a:pPr fontAlgn="base">
                <a:spcBef>
                  <a:spcPct val="0"/>
                </a:spcBef>
                <a:spcAft>
                  <a:spcPct val="0"/>
                </a:spcAft>
              </a:pPr>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9A7F82-C88E-4319-92F5-E3A09DD67521}"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E1C10D-ABE0-4AFC-81CB-171EAD4154B8}" type="datetime1">
              <a:rPr lang="en-US"/>
              <a:pPr>
                <a:defRPr/>
              </a:pPr>
              <a:t>9/11/2012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381680-01EC-45E9-9464-CA8FD9879D9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F33A7C-F188-40D2-9E90-5BC703B46D4E}" type="datetime1">
              <a:rPr lang="en-US"/>
              <a:pPr>
                <a:defRPr/>
              </a:pPr>
              <a:t>9/11/2012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436B3-E039-4270-9F5D-E0BF4C1EAE6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85F5F8-6657-4C63-84C8-0A96966DC14B}" type="datetime1">
              <a:rPr lang="en-US"/>
              <a:pPr>
                <a:defRPr/>
              </a:pPr>
              <a:t>9/11/2012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49AAD0-6011-4380-9921-BE112D5A919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DF5CC50-8904-430E-910B-B691D11770AD}" type="datetime1">
              <a:rPr lang="en-US"/>
              <a:pPr>
                <a:defRPr/>
              </a:pPr>
              <a:t>9/11/2012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43D441-4D8B-4F5F-9688-29E36C0718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400" smtClean="0">
                <a:effectLst>
                  <a:outerShdw blurRad="38100" dist="38100" dir="2700000" algn="tl">
                    <a:srgbClr val="000000"/>
                  </a:outerShdw>
                </a:effectLst>
                <a:latin typeface="+mn-lt"/>
              </a:defRPr>
            </a:lvl1pPr>
          </a:lstStyle>
          <a:p>
            <a:pPr>
              <a:defRPr/>
            </a:pPr>
            <a:fld id="{25E1A1ED-4F93-49E9-846D-FBD9B11EB6F5}" type="datetime1">
              <a:rPr lang="en-US"/>
              <a:pPr>
                <a:defRPr/>
              </a:pPr>
              <a:t>9/11/2012</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400" dirty="0">
                <a:effectLst>
                  <a:outerShdw blurRad="38100" dist="38100" dir="2700000" algn="tl">
                    <a:srgbClr val="000000"/>
                  </a:outerShdw>
                </a:effectLst>
                <a:latin typeface="+mn-lt"/>
              </a:defRPr>
            </a:lvl1pPr>
          </a:lstStyle>
          <a:p>
            <a:pPr>
              <a:defRPr/>
            </a:pPr>
            <a:endParaRPr lang="en-US"/>
          </a:p>
        </p:txBody>
      </p:sp>
      <p:sp>
        <p:nvSpPr>
          <p:cNvPr id="3277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400" smtClean="0">
                <a:effectLst>
                  <a:outerShdw blurRad="38100" dist="38100" dir="2700000" algn="tl">
                    <a:srgbClr val="000000"/>
                  </a:outerShdw>
                </a:effectLst>
                <a:latin typeface="+mn-lt"/>
              </a:defRPr>
            </a:lvl1pPr>
          </a:lstStyle>
          <a:p>
            <a:pPr>
              <a:defRPr/>
            </a:pPr>
            <a:fld id="{1920E689-728B-42BC-B0CF-5E51EB7C684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5" r:id="rId1"/>
    <p:sldLayoutId id="2147483664" r:id="rId2"/>
  </p:sldLayoutIdLst>
  <p:transition spd="med">
    <p:fade thruBlk="1"/>
  </p:transition>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400">
                <a:solidFill>
                  <a:srgbClr val="FFFFFF"/>
                </a:solidFill>
                <a:effectLst>
                  <a:outerShdw blurRad="38100" dist="38100" dir="2700000" algn="tl">
                    <a:srgbClr val="000000"/>
                  </a:outerShdw>
                </a:effectLst>
                <a:latin typeface="Arial"/>
              </a:defRPr>
            </a:lvl1pPr>
          </a:lstStyle>
          <a:p>
            <a:pPr>
              <a:defRPr/>
            </a:pPr>
            <a:fld id="{B510E9F9-38CA-4F2E-8192-D6FC668137EC}" type="datetime1">
              <a:rPr lang="en-US"/>
              <a:pPr>
                <a:defRPr/>
              </a:pPr>
              <a:t>9/11/2012</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400" dirty="0">
                <a:solidFill>
                  <a:srgbClr val="FFFFFF"/>
                </a:solidFill>
                <a:effectLst>
                  <a:outerShdw blurRad="38100" dist="38100" dir="2700000" algn="tl">
                    <a:srgbClr val="000000"/>
                  </a:outerShdw>
                </a:effectLst>
                <a:latin typeface="Arial"/>
              </a:defRPr>
            </a:lvl1pPr>
          </a:lstStyle>
          <a:p>
            <a:pPr>
              <a:defRPr/>
            </a:pPr>
            <a:endParaRPr lang="en-US"/>
          </a:p>
        </p:txBody>
      </p:sp>
      <p:sp>
        <p:nvSpPr>
          <p:cNvPr id="3277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400">
                <a:solidFill>
                  <a:srgbClr val="FFFFFF"/>
                </a:solidFill>
                <a:effectLst>
                  <a:outerShdw blurRad="38100" dist="38100" dir="2700000" algn="tl">
                    <a:srgbClr val="000000"/>
                  </a:outerShdw>
                </a:effectLst>
                <a:latin typeface="Arial"/>
              </a:defRPr>
            </a:lvl1pPr>
          </a:lstStyle>
          <a:p>
            <a:pPr>
              <a:defRPr/>
            </a:pPr>
            <a:fld id="{56BDFAB4-F9AC-430D-A5FF-403A0CDD3D3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7" r:id="rId1"/>
    <p:sldLayoutId id="2147483666" r:id="rId2"/>
  </p:sldLayoutIdLst>
  <p:transition spd="med">
    <p:fade thruBlk="1"/>
  </p:transition>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OCMinfo@l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onris.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8" Type="http://schemas.openxmlformats.org/officeDocument/2006/relationships/hyperlink" Target="http://sonris-www.dnr.state.la.us/gis/agsweb/IE/JSViewer/index.html?TemplateID=181" TargetMode="External"/><Relationship Id="rId3" Type="http://schemas.openxmlformats.org/officeDocument/2006/relationships/hyperlink" Target="http://dnr.louisiana.gov/" TargetMode="External"/><Relationship Id="rId7" Type="http://schemas.openxmlformats.org/officeDocument/2006/relationships/hyperlink" Target="http://sonris.com/redirect.asp?linkid=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onris-www.dnr.state.la.us/sonris/cmdPermit.jsp?sid=PROD" TargetMode="External"/><Relationship Id="rId5" Type="http://schemas.openxmlformats.org/officeDocument/2006/relationships/hyperlink" Target="http://sonris.com/" TargetMode="External"/><Relationship Id="rId4" Type="http://schemas.openxmlformats.org/officeDocument/2006/relationships/hyperlink" Target="http://dnr.louisiana.gov/index.cfm?md=newsroom&amp;tmp=detail&amp;aid=942" TargetMode="External"/><Relationship Id="rId9"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hyperlink" Target="mailto:CZB@L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mailto:OCMINFO@LA.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1AB3AC5A-3BD2-4BD8-B977-A1A2FF9E06E1}" type="slidenum">
              <a:rPr lang="en-US"/>
              <a:pPr>
                <a:defRPr/>
              </a:pPr>
              <a:t>1</a:t>
            </a:fld>
            <a:endParaRPr lang="en-US" dirty="0"/>
          </a:p>
        </p:txBody>
      </p:sp>
      <p:sp>
        <p:nvSpPr>
          <p:cNvPr id="191491" name="Rectangle 3"/>
          <p:cNvSpPr>
            <a:spLocks noChangeArrowheads="1"/>
          </p:cNvSpPr>
          <p:nvPr/>
        </p:nvSpPr>
        <p:spPr bwMode="auto">
          <a:xfrm>
            <a:off x="2133600" y="0"/>
            <a:ext cx="6324600" cy="1981200"/>
          </a:xfrm>
          <a:prstGeom prst="rect">
            <a:avLst/>
          </a:prstGeom>
          <a:noFill/>
          <a:ln w="9525">
            <a:noFill/>
            <a:miter lim="800000"/>
            <a:headEnd/>
            <a:tailEnd/>
          </a:ln>
          <a:effectLst>
            <a:outerShdw dist="35921" dir="2700000" algn="ctr" rotWithShape="0">
              <a:schemeClr val="tx1"/>
            </a:outerShdw>
          </a:effectLst>
        </p:spPr>
        <p:txBody>
          <a:bodyPr anchor="ctr"/>
          <a:lstStyle/>
          <a:p>
            <a:pPr algn="ctr" fontAlgn="auto">
              <a:spcBef>
                <a:spcPts val="0"/>
              </a:spcBef>
              <a:spcAft>
                <a:spcPts val="0"/>
              </a:spcAft>
              <a:defRPr/>
            </a:pPr>
            <a:r>
              <a:rPr lang="en-US" sz="4000" dirty="0">
                <a:solidFill>
                  <a:schemeClr val="tx2"/>
                </a:solidFill>
              </a:rPr>
              <a:t>Changes to Louisiana’s </a:t>
            </a:r>
            <a:r>
              <a:rPr lang="en-US" sz="4000" dirty="0">
                <a:solidFill>
                  <a:schemeClr val="tx2"/>
                </a:solidFill>
              </a:rPr>
              <a:t>Coastal </a:t>
            </a:r>
            <a:r>
              <a:rPr lang="en-US" sz="4000" dirty="0">
                <a:solidFill>
                  <a:schemeClr val="tx2"/>
                </a:solidFill>
              </a:rPr>
              <a:t>Zone Boundary</a:t>
            </a:r>
            <a:endParaRPr lang="en-US" sz="4000" dirty="0">
              <a:solidFill>
                <a:schemeClr val="tx2"/>
              </a:solidFill>
            </a:endParaRPr>
          </a:p>
        </p:txBody>
      </p:sp>
      <p:pic>
        <p:nvPicPr>
          <p:cNvPr id="8195" name="Picture 6" descr="dnrcoastalmanagement_sm"/>
          <p:cNvPicPr>
            <a:picLocks noChangeAspect="1" noChangeArrowheads="1"/>
          </p:cNvPicPr>
          <p:nvPr/>
        </p:nvPicPr>
        <p:blipFill>
          <a:blip r:embed="rId3"/>
          <a:srcRect/>
          <a:stretch>
            <a:fillRect/>
          </a:stretch>
        </p:blipFill>
        <p:spPr bwMode="auto">
          <a:xfrm>
            <a:off x="228600" y="152400"/>
            <a:ext cx="1714500" cy="1638300"/>
          </a:xfrm>
          <a:prstGeom prst="rect">
            <a:avLst/>
          </a:prstGeom>
          <a:noFill/>
          <a:ln w="9525">
            <a:noFill/>
            <a:miter lim="800000"/>
            <a:headEnd/>
            <a:tailEnd/>
          </a:ln>
        </p:spPr>
      </p:pic>
      <p:pic>
        <p:nvPicPr>
          <p:cNvPr id="8196" name="Picture 1"/>
          <p:cNvPicPr>
            <a:picLocks noChangeAspect="1"/>
          </p:cNvPicPr>
          <p:nvPr/>
        </p:nvPicPr>
        <p:blipFill>
          <a:blip r:embed="rId4"/>
          <a:srcRect/>
          <a:stretch>
            <a:fillRect/>
          </a:stretch>
        </p:blipFill>
        <p:spPr bwMode="auto">
          <a:xfrm>
            <a:off x="341313" y="2011363"/>
            <a:ext cx="8458200" cy="430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13" y="228600"/>
            <a:ext cx="8512176" cy="1219200"/>
          </a:xfrm>
        </p:spPr>
        <p:txBody>
          <a:bodyPr>
            <a:normAutofit/>
          </a:bodyPr>
          <a:lstStyle/>
          <a:p>
            <a:pPr>
              <a:defRPr/>
            </a:pPr>
            <a:r>
              <a:rPr lang="en-US" dirty="0" smtClean="0"/>
              <a:t>Provisions of Act 588 (cont’d)</a:t>
            </a:r>
            <a:endParaRPr lang="en-US" dirty="0"/>
          </a:p>
        </p:txBody>
      </p:sp>
      <p:sp>
        <p:nvSpPr>
          <p:cNvPr id="3" name="Content Placeholder 2"/>
          <p:cNvSpPr>
            <a:spLocks noGrp="1"/>
          </p:cNvSpPr>
          <p:nvPr>
            <p:ph idx="1"/>
          </p:nvPr>
        </p:nvSpPr>
        <p:spPr>
          <a:xfrm>
            <a:off x="457200" y="1371600"/>
            <a:ext cx="8229600" cy="4800600"/>
          </a:xfrm>
        </p:spPr>
        <p:txBody>
          <a:bodyPr>
            <a:normAutofit/>
          </a:bodyPr>
          <a:lstStyle/>
          <a:p>
            <a:pPr>
              <a:spcBef>
                <a:spcPts val="0"/>
              </a:spcBef>
              <a:spcAft>
                <a:spcPts val="400"/>
              </a:spcAft>
              <a:defRPr/>
            </a:pPr>
            <a:endParaRPr lang="en-US" sz="2400" dirty="0" smtClean="0"/>
          </a:p>
          <a:p>
            <a:pPr>
              <a:spcBef>
                <a:spcPts val="0"/>
              </a:spcBef>
              <a:spcAft>
                <a:spcPts val="400"/>
              </a:spcAft>
              <a:defRPr/>
            </a:pPr>
            <a:r>
              <a:rPr lang="en-US" sz="2800" dirty="0" smtClean="0"/>
              <a:t>Act 588 </a:t>
            </a:r>
            <a:r>
              <a:rPr lang="en-US" sz="2800" u="sng" dirty="0" smtClean="0"/>
              <a:t>did not establish or require any new regulations or exemptions</a:t>
            </a:r>
            <a:r>
              <a:rPr lang="en-US" sz="2800" dirty="0" smtClean="0"/>
              <a:t>.</a:t>
            </a:r>
          </a:p>
          <a:p>
            <a:pPr>
              <a:spcBef>
                <a:spcPts val="0"/>
              </a:spcBef>
              <a:spcAft>
                <a:spcPts val="400"/>
              </a:spcAft>
              <a:buFont typeface="Wingdings" pitchFamily="2" charset="2"/>
              <a:buNone/>
              <a:defRPr/>
            </a:pPr>
            <a:endParaRPr lang="en-US" sz="2800" dirty="0" smtClean="0"/>
          </a:p>
          <a:p>
            <a:pPr>
              <a:spcBef>
                <a:spcPts val="0"/>
              </a:spcBef>
              <a:spcAft>
                <a:spcPts val="400"/>
              </a:spcAft>
              <a:defRPr/>
            </a:pPr>
            <a:r>
              <a:rPr lang="en-US" sz="2800" dirty="0" smtClean="0"/>
              <a:t>The </a:t>
            </a:r>
            <a:r>
              <a:rPr lang="en-US" sz="2800" u="sng" dirty="0" smtClean="0"/>
              <a:t>same</a:t>
            </a:r>
            <a:r>
              <a:rPr lang="en-US" sz="2800" dirty="0" smtClean="0"/>
              <a:t> coastal use permit regulations and exemptions that existed prior to Act 588 now apply to those areas that were </a:t>
            </a:r>
            <a:r>
              <a:rPr lang="en-US" sz="2800" u="sng" dirty="0" smtClean="0"/>
              <a:t>added</a:t>
            </a:r>
            <a:r>
              <a:rPr lang="en-US" sz="2800" dirty="0" smtClean="0"/>
              <a:t> to the Louisiana coastal zone by Act 588. </a:t>
            </a:r>
          </a:p>
          <a:p>
            <a:pPr>
              <a:spcBef>
                <a:spcPts val="0"/>
              </a:spcBef>
              <a:spcAft>
                <a:spcPts val="400"/>
              </a:spcAft>
              <a:defRPr/>
            </a:pPr>
            <a:endParaRPr lang="en-US" sz="2800" dirty="0" smtClean="0"/>
          </a:p>
          <a:p>
            <a:pPr>
              <a:spcBef>
                <a:spcPts val="0"/>
              </a:spcBef>
              <a:spcAft>
                <a:spcPts val="400"/>
              </a:spcAft>
              <a:buFont typeface="Wingdings" pitchFamily="2" charset="2"/>
              <a:buNone/>
              <a:defRPr/>
            </a:pPr>
            <a:endParaRPr lang="en-US" sz="2000" dirty="0" smtClean="0"/>
          </a:p>
          <a:p>
            <a:pPr>
              <a:spcBef>
                <a:spcPts val="0"/>
              </a:spcBef>
              <a:spcAft>
                <a:spcPts val="400"/>
              </a:spcAft>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58E39197-690A-49A4-908D-E097776F0E1C}" type="slidenum">
              <a:rPr lang="en-US">
                <a:solidFill>
                  <a:srgbClr val="FFFFFF"/>
                </a:solidFill>
              </a:rPr>
              <a:pPr>
                <a:defRPr/>
              </a:pPr>
              <a:t>10</a:t>
            </a:fld>
            <a:endParaRPr lang="en-US" dirty="0">
              <a:solidFill>
                <a:srgbClr val="FFFFFF"/>
              </a:solidFill>
            </a:endParaRPr>
          </a:p>
        </p:txBody>
      </p:sp>
      <p:pic>
        <p:nvPicPr>
          <p:cNvPr id="26629" name="Picture 3" descr="dnrcoastmgt_sm.gif"/>
          <p:cNvPicPr>
            <a:picLocks noChangeAspect="1"/>
          </p:cNvPicPr>
          <p:nvPr/>
        </p:nvPicPr>
        <p:blipFill>
          <a:blip r:embed="rId4"/>
          <a:srcRect/>
          <a:stretch>
            <a:fillRect/>
          </a:stretch>
        </p:blipFill>
        <p:spPr bwMode="auto">
          <a:xfrm>
            <a:off x="7924800" y="115888"/>
            <a:ext cx="1074738" cy="1027112"/>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A7492F72-E160-49E2-91A7-6F1353960600}" type="slidenum">
              <a:rPr lang="en-US"/>
              <a:pPr>
                <a:defRPr/>
              </a:pPr>
              <a:t>11</a:t>
            </a:fld>
            <a:endParaRPr lang="en-US" dirty="0"/>
          </a:p>
        </p:txBody>
      </p:sp>
      <p:sp>
        <p:nvSpPr>
          <p:cNvPr id="191491" name="Rectangle 3"/>
          <p:cNvSpPr>
            <a:spLocks noChangeArrowheads="1"/>
          </p:cNvSpPr>
          <p:nvPr/>
        </p:nvSpPr>
        <p:spPr bwMode="auto">
          <a:xfrm>
            <a:off x="2133600" y="0"/>
            <a:ext cx="6324600" cy="1981200"/>
          </a:xfrm>
          <a:prstGeom prst="rect">
            <a:avLst/>
          </a:prstGeom>
          <a:noFill/>
          <a:ln w="9525">
            <a:noFill/>
            <a:miter lim="800000"/>
            <a:headEnd/>
            <a:tailEnd/>
          </a:ln>
          <a:effectLst>
            <a:outerShdw dist="35921" dir="2700000" algn="ctr" rotWithShape="0">
              <a:schemeClr val="tx1"/>
            </a:outerShdw>
          </a:effectLst>
        </p:spPr>
        <p:txBody>
          <a:bodyPr anchor="ctr"/>
          <a:lstStyle/>
          <a:p>
            <a:pPr algn="ctr" fontAlgn="auto">
              <a:spcBef>
                <a:spcPts val="0"/>
              </a:spcBef>
              <a:spcAft>
                <a:spcPts val="0"/>
              </a:spcAft>
              <a:defRPr/>
            </a:pPr>
            <a:r>
              <a:rPr lang="en-US" sz="4000" dirty="0">
                <a:solidFill>
                  <a:schemeClr val="tx2"/>
                </a:solidFill>
              </a:rPr>
              <a:t>New Coastal Zone Boundary</a:t>
            </a:r>
            <a:endParaRPr lang="en-US" sz="4000" dirty="0">
              <a:solidFill>
                <a:schemeClr val="tx2"/>
              </a:solidFill>
            </a:endParaRPr>
          </a:p>
        </p:txBody>
      </p:sp>
      <p:pic>
        <p:nvPicPr>
          <p:cNvPr id="28675" name="Picture 6" descr="dnrcoastalmanagement_sm"/>
          <p:cNvPicPr>
            <a:picLocks noChangeAspect="1" noChangeArrowheads="1"/>
          </p:cNvPicPr>
          <p:nvPr/>
        </p:nvPicPr>
        <p:blipFill>
          <a:blip r:embed="rId3"/>
          <a:srcRect/>
          <a:stretch>
            <a:fillRect/>
          </a:stretch>
        </p:blipFill>
        <p:spPr bwMode="auto">
          <a:xfrm>
            <a:off x="228600" y="152400"/>
            <a:ext cx="1714500" cy="1638300"/>
          </a:xfrm>
          <a:prstGeom prst="rect">
            <a:avLst/>
          </a:prstGeom>
          <a:noFill/>
          <a:ln w="9525">
            <a:noFill/>
            <a:miter lim="800000"/>
            <a:headEnd/>
            <a:tailEnd/>
          </a:ln>
        </p:spPr>
      </p:pic>
      <p:pic>
        <p:nvPicPr>
          <p:cNvPr id="28676" name="Picture 1"/>
          <p:cNvPicPr>
            <a:picLocks noChangeAspect="1"/>
          </p:cNvPicPr>
          <p:nvPr/>
        </p:nvPicPr>
        <p:blipFill>
          <a:blip r:embed="rId4"/>
          <a:srcRect/>
          <a:stretch>
            <a:fillRect/>
          </a:stretch>
        </p:blipFill>
        <p:spPr bwMode="auto">
          <a:xfrm>
            <a:off x="341313" y="2011363"/>
            <a:ext cx="8458200" cy="430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 of Boundary Changes</a:t>
            </a:r>
            <a:endParaRPr lang="en-US" dirty="0"/>
          </a:p>
        </p:txBody>
      </p:sp>
      <p:sp>
        <p:nvSpPr>
          <p:cNvPr id="3" name="Content Placeholder 2"/>
          <p:cNvSpPr>
            <a:spLocks noGrp="1"/>
          </p:cNvSpPr>
          <p:nvPr>
            <p:ph idx="1"/>
          </p:nvPr>
        </p:nvSpPr>
        <p:spPr>
          <a:xfrm>
            <a:off x="228600" y="1676400"/>
            <a:ext cx="8610600" cy="4800600"/>
          </a:xfrm>
        </p:spPr>
        <p:txBody>
          <a:bodyPr/>
          <a:lstStyle/>
          <a:p>
            <a:pPr>
              <a:defRPr/>
            </a:pPr>
            <a:r>
              <a:rPr lang="en-US" sz="2400" dirty="0" smtClean="0"/>
              <a:t>CZ area increased in Cameron, Calcasieu, Iberia, St. Martin, St. Mary, Terrebonne, Lafourche, and Assumption</a:t>
            </a:r>
            <a:r>
              <a:rPr lang="en-US" sz="2400" dirty="0"/>
              <a:t> </a:t>
            </a:r>
            <a:r>
              <a:rPr lang="en-US" sz="2400" dirty="0" smtClean="0"/>
              <a:t>parishes</a:t>
            </a:r>
          </a:p>
          <a:p>
            <a:pPr>
              <a:defRPr/>
            </a:pPr>
            <a:r>
              <a:rPr lang="en-US" sz="2400" dirty="0" smtClean="0"/>
              <a:t>CZ area was reduced in Tangipahoa and Livingston parishes</a:t>
            </a:r>
          </a:p>
          <a:p>
            <a:pPr>
              <a:defRPr/>
            </a:pPr>
            <a:r>
              <a:rPr lang="en-US" sz="2400" dirty="0" smtClean="0"/>
              <a:t>CZ area remains the same in Vermilion, St. John, St. James, St. Charles, Jefferson, Plaquemines, Orleans, St. Bernard, St. Tammany, and Ascension</a:t>
            </a:r>
            <a:r>
              <a:rPr lang="en-US" sz="2400" dirty="0"/>
              <a:t> </a:t>
            </a:r>
            <a:r>
              <a:rPr lang="en-US" sz="2400" dirty="0" smtClean="0"/>
              <a:t>parishes</a:t>
            </a:r>
          </a:p>
          <a:p>
            <a:pPr>
              <a:defRPr/>
            </a:pPr>
            <a:r>
              <a:rPr lang="en-US" sz="2400" dirty="0" smtClean="0"/>
              <a:t>No additional parishes incorporated</a:t>
            </a:r>
          </a:p>
          <a:p>
            <a:pPr>
              <a:defRPr/>
            </a:pPr>
            <a:endParaRPr lang="en-US" sz="2800" dirty="0" smtClean="0"/>
          </a:p>
          <a:p>
            <a:pPr>
              <a:buFont typeface="Wingdings" pitchFamily="2" charset="2"/>
              <a:buNone/>
              <a:defRPr/>
            </a:pPr>
            <a:endParaRPr lang="en-US" sz="2800" dirty="0"/>
          </a:p>
        </p:txBody>
      </p:sp>
      <p:sp>
        <p:nvSpPr>
          <p:cNvPr id="4" name="Slide Number Placeholder 3"/>
          <p:cNvSpPr>
            <a:spLocks noGrp="1"/>
          </p:cNvSpPr>
          <p:nvPr>
            <p:ph type="sldNum" sz="quarter" idx="12"/>
          </p:nvPr>
        </p:nvSpPr>
        <p:spPr/>
        <p:txBody>
          <a:bodyPr/>
          <a:lstStyle/>
          <a:p>
            <a:pPr>
              <a:defRPr/>
            </a:pPr>
            <a:fld id="{058EFF0B-0189-4251-977B-636109AD6872}"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0" y="6248400"/>
            <a:ext cx="533400" cy="476250"/>
          </a:xfrm>
        </p:spPr>
        <p:txBody>
          <a:bodyPr/>
          <a:lstStyle/>
          <a:p>
            <a:pPr>
              <a:defRPr/>
            </a:pPr>
            <a:fld id="{08B28DE2-92CE-426C-9CA6-762730D1B364}" type="slidenum">
              <a:rPr lang="en-US">
                <a:solidFill>
                  <a:srgbClr val="FFFFFF"/>
                </a:solidFill>
              </a:rPr>
              <a:pPr>
                <a:defRPr/>
              </a:pPr>
              <a:t>13</a:t>
            </a:fld>
            <a:endParaRPr lang="en-US" dirty="0">
              <a:solidFill>
                <a:srgbClr val="FFFFFF"/>
              </a:solidFill>
            </a:endParaRPr>
          </a:p>
        </p:txBody>
      </p:sp>
      <p:sp>
        <p:nvSpPr>
          <p:cNvPr id="5" name="Rectangle 2"/>
          <p:cNvSpPr>
            <a:spLocks noGrp="1" noChangeArrowheads="1"/>
          </p:cNvSpPr>
          <p:nvPr>
            <p:ph type="title"/>
          </p:nvPr>
        </p:nvSpPr>
        <p:spPr>
          <a:xfrm>
            <a:off x="381000" y="206375"/>
            <a:ext cx="8229600" cy="1143000"/>
          </a:xfrm>
        </p:spPr>
        <p:txBody>
          <a:bodyPr/>
          <a:lstStyle/>
          <a:p>
            <a:pPr>
              <a:defRPr/>
            </a:pPr>
            <a:r>
              <a:rPr lang="en-US" sz="3200" dirty="0" smtClean="0">
                <a:cs typeface="Tahoma" pitchFamily="34" charset="0"/>
              </a:rPr>
              <a:t>Five Parishes Were Partially Included </a:t>
            </a:r>
            <a:br>
              <a:rPr lang="en-US" sz="3200" dirty="0" smtClean="0">
                <a:cs typeface="Tahoma" pitchFamily="34" charset="0"/>
              </a:rPr>
            </a:br>
            <a:r>
              <a:rPr lang="en-US" sz="3200" dirty="0" smtClean="0">
                <a:cs typeface="Tahoma" pitchFamily="34" charset="0"/>
              </a:rPr>
              <a:t>Now Entirely Included</a:t>
            </a:r>
            <a:endParaRPr lang="en-US" sz="2800" dirty="0" smtClean="0">
              <a:cs typeface="Tahoma" pitchFamily="34" charset="0"/>
            </a:endParaRPr>
          </a:p>
        </p:txBody>
      </p:sp>
      <p:pic>
        <p:nvPicPr>
          <p:cNvPr id="32771"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
        <p:nvSpPr>
          <p:cNvPr id="2" name="TextBox 1"/>
          <p:cNvSpPr txBox="1"/>
          <p:nvPr/>
        </p:nvSpPr>
        <p:spPr>
          <a:xfrm>
            <a:off x="457200" y="1243013"/>
            <a:ext cx="5867400" cy="1939925"/>
          </a:xfrm>
          <a:prstGeom prst="rect">
            <a:avLst/>
          </a:prstGeom>
          <a:noFill/>
          <a:effectLst>
            <a:outerShdw blurRad="50800" dist="38100" dir="2700000" algn="tl" rotWithShape="0">
              <a:prstClr val="black">
                <a:alpha val="40000"/>
              </a:prstClr>
            </a:outerShdw>
          </a:effectLst>
        </p:spPr>
        <p:txBody>
          <a:bodyPr>
            <a:spAutoFit/>
          </a:bodyPr>
          <a:lstStyle/>
          <a:p>
            <a:pPr marL="463550" indent="-46355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Terrebonne</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Lafourche</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St. Mary</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Assumption</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Cameron</a:t>
            </a:r>
            <a:endParaRPr lang="en-US" sz="2400" dirty="0">
              <a:effectLst>
                <a:outerShdw blurRad="38100" dist="38100" dir="2700000" algn="tl">
                  <a:srgbClr val="000000"/>
                </a:outerShdw>
              </a:effectLst>
              <a:latin typeface="+mn-lt"/>
            </a:endParaRPr>
          </a:p>
        </p:txBody>
      </p:sp>
      <p:pic>
        <p:nvPicPr>
          <p:cNvPr id="32773" name="Picture 6"/>
          <p:cNvPicPr>
            <a:picLocks noChangeAspect="1"/>
          </p:cNvPicPr>
          <p:nvPr/>
        </p:nvPicPr>
        <p:blipFill>
          <a:blip r:embed="rId4"/>
          <a:srcRect/>
          <a:stretch>
            <a:fillRect/>
          </a:stretch>
        </p:blipFill>
        <p:spPr bwMode="auto">
          <a:xfrm>
            <a:off x="273050" y="3200400"/>
            <a:ext cx="8504238" cy="296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0" y="6248400"/>
            <a:ext cx="533400" cy="476250"/>
          </a:xfrm>
        </p:spPr>
        <p:txBody>
          <a:bodyPr/>
          <a:lstStyle/>
          <a:p>
            <a:pPr>
              <a:defRPr/>
            </a:pPr>
            <a:fld id="{BF620F06-BA9C-4421-B228-2CAEA82033FB}" type="slidenum">
              <a:rPr lang="en-US">
                <a:solidFill>
                  <a:srgbClr val="FFFFFF"/>
                </a:solidFill>
              </a:rPr>
              <a:pPr>
                <a:defRPr/>
              </a:pPr>
              <a:t>14</a:t>
            </a:fld>
            <a:endParaRPr lang="en-US" dirty="0">
              <a:solidFill>
                <a:srgbClr val="FFFFFF"/>
              </a:solidFill>
            </a:endParaRPr>
          </a:p>
        </p:txBody>
      </p:sp>
      <p:sp>
        <p:nvSpPr>
          <p:cNvPr id="5" name="Rectangle 2"/>
          <p:cNvSpPr>
            <a:spLocks noGrp="1" noChangeArrowheads="1"/>
          </p:cNvSpPr>
          <p:nvPr>
            <p:ph type="title"/>
          </p:nvPr>
        </p:nvSpPr>
        <p:spPr>
          <a:xfrm>
            <a:off x="227013" y="228600"/>
            <a:ext cx="7545387" cy="1014413"/>
          </a:xfrm>
        </p:spPr>
        <p:txBody>
          <a:bodyPr/>
          <a:lstStyle/>
          <a:p>
            <a:pPr>
              <a:defRPr/>
            </a:pPr>
            <a:r>
              <a:rPr lang="en-US" sz="3200" dirty="0">
                <a:cs typeface="Tahoma" pitchFamily="34" charset="0"/>
              </a:rPr>
              <a:t>Three Parishes with Increased Coastal </a:t>
            </a:r>
            <a:r>
              <a:rPr lang="en-US" sz="3200" dirty="0" smtClean="0">
                <a:cs typeface="Tahoma" pitchFamily="34" charset="0"/>
              </a:rPr>
              <a:t>Area – Entire Parish Not Included</a:t>
            </a:r>
            <a:endParaRPr lang="en-US" sz="3200" dirty="0">
              <a:cs typeface="Tahoma" pitchFamily="34" charset="0"/>
            </a:endParaRPr>
          </a:p>
        </p:txBody>
      </p:sp>
      <p:pic>
        <p:nvPicPr>
          <p:cNvPr id="34819"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pic>
        <p:nvPicPr>
          <p:cNvPr id="34820" name="Picture 1"/>
          <p:cNvPicPr>
            <a:picLocks noChangeAspect="1"/>
          </p:cNvPicPr>
          <p:nvPr/>
        </p:nvPicPr>
        <p:blipFill>
          <a:blip r:embed="rId4"/>
          <a:srcRect/>
          <a:stretch>
            <a:fillRect/>
          </a:stretch>
        </p:blipFill>
        <p:spPr bwMode="auto">
          <a:xfrm>
            <a:off x="381000" y="2590800"/>
            <a:ext cx="8077200" cy="3192463"/>
          </a:xfrm>
          <a:prstGeom prst="rect">
            <a:avLst/>
          </a:prstGeom>
          <a:noFill/>
          <a:ln w="9525">
            <a:noFill/>
            <a:miter lim="800000"/>
            <a:headEnd/>
            <a:tailEnd/>
          </a:ln>
        </p:spPr>
      </p:pic>
      <p:sp>
        <p:nvSpPr>
          <p:cNvPr id="6" name="TextBox 5"/>
          <p:cNvSpPr txBox="1"/>
          <p:nvPr/>
        </p:nvSpPr>
        <p:spPr>
          <a:xfrm>
            <a:off x="457200" y="1243013"/>
            <a:ext cx="4419600" cy="1201737"/>
          </a:xfrm>
          <a:prstGeom prst="rect">
            <a:avLst/>
          </a:prstGeom>
          <a:noFill/>
          <a:effectLst>
            <a:outerShdw blurRad="50800" dist="38100" dir="2700000" algn="tl" rotWithShape="0">
              <a:prstClr val="black">
                <a:alpha val="40000"/>
              </a:prstClr>
            </a:outerShdw>
          </a:effectLst>
        </p:spPr>
        <p:txBody>
          <a:bodyPr>
            <a:spAutoFit/>
          </a:bodyPr>
          <a:lstStyle/>
          <a:p>
            <a:pPr marL="463550" indent="-46355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Calcasieu</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Iberia</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St. Martin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0" y="6248400"/>
            <a:ext cx="533400" cy="476250"/>
          </a:xfrm>
        </p:spPr>
        <p:txBody>
          <a:bodyPr/>
          <a:lstStyle/>
          <a:p>
            <a:pPr>
              <a:defRPr/>
            </a:pPr>
            <a:fld id="{D9959BF9-A6FB-476C-8C27-05FCB2777878}" type="slidenum">
              <a:rPr lang="en-US">
                <a:solidFill>
                  <a:srgbClr val="FFFFFF"/>
                </a:solidFill>
              </a:rPr>
              <a:pPr>
                <a:defRPr/>
              </a:pPr>
              <a:t>15</a:t>
            </a:fld>
            <a:endParaRPr lang="en-US" dirty="0">
              <a:solidFill>
                <a:srgbClr val="FFFFFF"/>
              </a:solidFill>
            </a:endParaRPr>
          </a:p>
        </p:txBody>
      </p:sp>
      <p:sp>
        <p:nvSpPr>
          <p:cNvPr id="5" name="Rectangle 2"/>
          <p:cNvSpPr>
            <a:spLocks noGrp="1" noChangeArrowheads="1"/>
          </p:cNvSpPr>
          <p:nvPr>
            <p:ph type="title"/>
          </p:nvPr>
        </p:nvSpPr>
        <p:spPr>
          <a:xfrm>
            <a:off x="498475" y="152400"/>
            <a:ext cx="7620000" cy="1143000"/>
          </a:xfrm>
        </p:spPr>
        <p:txBody>
          <a:bodyPr/>
          <a:lstStyle/>
          <a:p>
            <a:pPr>
              <a:defRPr/>
            </a:pPr>
            <a:r>
              <a:rPr lang="en-US" sz="3200" dirty="0" smtClean="0">
                <a:cs typeface="Tahoma" pitchFamily="34" charset="0"/>
              </a:rPr>
              <a:t>Parishes with Decreased Coastal Area</a:t>
            </a:r>
            <a:endParaRPr lang="en-US" sz="2800" dirty="0" smtClean="0">
              <a:cs typeface="Tahoma" pitchFamily="34" charset="0"/>
            </a:endParaRPr>
          </a:p>
        </p:txBody>
      </p:sp>
      <p:pic>
        <p:nvPicPr>
          <p:cNvPr id="36867"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
        <p:nvSpPr>
          <p:cNvPr id="7" name="TextBox 6"/>
          <p:cNvSpPr txBox="1"/>
          <p:nvPr/>
        </p:nvSpPr>
        <p:spPr>
          <a:xfrm>
            <a:off x="533400" y="1219200"/>
            <a:ext cx="5867400" cy="830263"/>
          </a:xfrm>
          <a:prstGeom prst="rect">
            <a:avLst/>
          </a:prstGeom>
          <a:noFill/>
          <a:effectLst>
            <a:outerShdw blurRad="50800" dist="38100" dir="2700000" algn="tl" rotWithShape="0">
              <a:prstClr val="black">
                <a:alpha val="40000"/>
              </a:prstClr>
            </a:outerShdw>
          </a:effectLst>
        </p:spPr>
        <p:txBody>
          <a:bodyPr>
            <a:spAutoFit/>
          </a:bodyPr>
          <a:lstStyle/>
          <a:p>
            <a:pPr marL="463550" indent="-46355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Livingston</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Tangipahoa</a:t>
            </a:r>
          </a:p>
        </p:txBody>
      </p:sp>
      <p:pic>
        <p:nvPicPr>
          <p:cNvPr id="36869" name="Picture 1"/>
          <p:cNvPicPr>
            <a:picLocks noChangeAspect="1"/>
          </p:cNvPicPr>
          <p:nvPr/>
        </p:nvPicPr>
        <p:blipFill>
          <a:blip r:embed="rId4"/>
          <a:srcRect/>
          <a:stretch>
            <a:fillRect/>
          </a:stretch>
        </p:blipFill>
        <p:spPr bwMode="auto">
          <a:xfrm>
            <a:off x="506413" y="2286000"/>
            <a:ext cx="7924800" cy="2908300"/>
          </a:xfrm>
          <a:prstGeom prst="rect">
            <a:avLst/>
          </a:prstGeom>
          <a:noFill/>
          <a:ln w="9525">
            <a:noFill/>
            <a:miter lim="800000"/>
            <a:headEnd/>
            <a:tailEnd/>
          </a:ln>
        </p:spPr>
      </p:pic>
      <p:sp>
        <p:nvSpPr>
          <p:cNvPr id="8" name="TextBox 7"/>
          <p:cNvSpPr txBox="1"/>
          <p:nvPr/>
        </p:nvSpPr>
        <p:spPr>
          <a:xfrm>
            <a:off x="506413" y="5486400"/>
            <a:ext cx="7418387" cy="830263"/>
          </a:xfrm>
          <a:prstGeom prst="rect">
            <a:avLst/>
          </a:prstGeom>
          <a:noFill/>
          <a:effectLst>
            <a:outerShdw blurRad="50800" dist="38100" dir="2700000" algn="tl" rotWithShape="0">
              <a:prstClr val="black">
                <a:alpha val="40000"/>
              </a:prstClr>
            </a:outerShdw>
          </a:effectLst>
        </p:spPr>
        <p:txBody>
          <a:bodyPr>
            <a:spAutoFit/>
          </a:bodyPr>
          <a:lstStyle/>
          <a:p>
            <a:pPr marL="463550" indent="-46355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No longer I-12</a:t>
            </a:r>
          </a:p>
          <a:p>
            <a:pPr marL="457200" indent="-457200" fontAlgn="auto">
              <a:spcBef>
                <a:spcPts val="0"/>
              </a:spcBef>
              <a:spcAft>
                <a:spcPts val="0"/>
              </a:spcAft>
              <a:buClr>
                <a:srgbClr val="FFC000"/>
              </a:buClr>
              <a:buFont typeface="Wingdings" pitchFamily="2" charset="2"/>
              <a:buChar char="§"/>
              <a:defRPr/>
            </a:pPr>
            <a:r>
              <a:rPr lang="en-US" sz="2400" dirty="0">
                <a:effectLst>
                  <a:outerShdw blurRad="38100" dist="38100" dir="2700000" algn="tl">
                    <a:srgbClr val="000000"/>
                  </a:outerShdw>
                </a:effectLst>
                <a:latin typeface="+mn-lt"/>
              </a:rPr>
              <a:t>Moves down to Hwy 16, Hwy 42, and Hwy 22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E1A3BA-2AC7-4A26-8C09-E6623EC26631}" type="slidenum">
              <a:rPr lang="en-US">
                <a:solidFill>
                  <a:srgbClr val="FFFFFF"/>
                </a:solidFill>
              </a:rPr>
              <a:pPr>
                <a:defRPr/>
              </a:pPr>
              <a:t>16</a:t>
            </a:fld>
            <a:endParaRPr lang="en-US" dirty="0">
              <a:solidFill>
                <a:srgbClr val="FFFFFF"/>
              </a:solidFill>
            </a:endParaRPr>
          </a:p>
        </p:txBody>
      </p:sp>
      <p:sp>
        <p:nvSpPr>
          <p:cNvPr id="5" name="Rectangle 2"/>
          <p:cNvSpPr>
            <a:spLocks noGrp="1" noChangeArrowheads="1"/>
          </p:cNvSpPr>
          <p:nvPr>
            <p:ph type="title"/>
          </p:nvPr>
        </p:nvSpPr>
        <p:spPr>
          <a:xfrm>
            <a:off x="457200" y="533400"/>
            <a:ext cx="8229600" cy="1219200"/>
          </a:xfrm>
        </p:spPr>
        <p:txBody>
          <a:bodyPr/>
          <a:lstStyle/>
          <a:p>
            <a:pPr>
              <a:defRPr/>
            </a:pPr>
            <a:r>
              <a:rPr lang="en-US" dirty="0" smtClean="0"/>
              <a:t/>
            </a:r>
            <a:br>
              <a:rPr lang="en-US" dirty="0" smtClean="0"/>
            </a:br>
            <a:endParaRPr lang="en-US" dirty="0" smtClean="0">
              <a:cs typeface="Tahoma" pitchFamily="34" charset="0"/>
            </a:endParaRPr>
          </a:p>
        </p:txBody>
      </p:sp>
      <p:sp>
        <p:nvSpPr>
          <p:cNvPr id="6" name="Rectangle 252"/>
          <p:cNvSpPr txBox="1">
            <a:spLocks noChangeArrowheads="1"/>
          </p:cNvSpPr>
          <p:nvPr/>
        </p:nvSpPr>
        <p:spPr bwMode="auto">
          <a:xfrm>
            <a:off x="1066800" y="1828800"/>
            <a:ext cx="7172325" cy="1524000"/>
          </a:xfrm>
          <a:prstGeom prst="rect">
            <a:avLst/>
          </a:prstGeom>
          <a:noFill/>
          <a:ln w="9525">
            <a:noFill/>
            <a:miter lim="800000"/>
            <a:headEnd/>
            <a:tailEnd/>
          </a:ln>
          <a:effectLst/>
        </p:spPr>
        <p:txBody>
          <a:bodyPr/>
          <a:lstStyle/>
          <a:p>
            <a:pPr marL="0" lvl="2" algn="ctr">
              <a:spcBef>
                <a:spcPts val="0"/>
              </a:spcBef>
              <a:spcAft>
                <a:spcPts val="300"/>
              </a:spcAft>
              <a:buClr>
                <a:srgbClr val="FFC000"/>
              </a:buClr>
              <a:buSzPct val="120000"/>
              <a:defRPr/>
            </a:pPr>
            <a:r>
              <a:rPr lang="en-US" sz="4400" b="1" dirty="0">
                <a:solidFill>
                  <a:srgbClr val="FFFFFF"/>
                </a:solidFill>
                <a:effectLst>
                  <a:outerShdw blurRad="38100" dist="38100" dir="2700000" algn="tl">
                    <a:srgbClr val="000000">
                      <a:alpha val="43137"/>
                    </a:srgbClr>
                  </a:outerShdw>
                </a:effectLst>
                <a:latin typeface="+mn-lt"/>
                <a:cs typeface="Tahoma" pitchFamily="34" charset="0"/>
              </a:rPr>
              <a:t>What are the Benefits               	of Act 588?</a:t>
            </a: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buFont typeface="Wingdings" pitchFamily="2" charset="2"/>
              <a:buChar char="Ø"/>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r>
              <a:rPr lang="en-US" sz="1600" b="1" dirty="0">
                <a:solidFill>
                  <a:srgbClr val="FFFFFF"/>
                </a:solidFill>
                <a:latin typeface="Tahoma" pitchFamily="34" charset="0"/>
                <a:cs typeface="Tahoma" pitchFamily="34" charset="0"/>
              </a:rPr>
              <a:t>				</a:t>
            </a: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38916"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cs typeface="Tahoma" pitchFamily="34" charset="0"/>
              </a:rPr>
              <a:t>Boundary Change Benefits:</a:t>
            </a:r>
            <a:br>
              <a:rPr lang="en-US" sz="3600" dirty="0" smtClean="0">
                <a:cs typeface="Tahoma" pitchFamily="34" charset="0"/>
              </a:rPr>
            </a:br>
            <a:r>
              <a:rPr lang="en-US" sz="3600" dirty="0" smtClean="0">
                <a:cs typeface="Tahoma" pitchFamily="34" charset="0"/>
              </a:rPr>
              <a:t>Coastal Zone Management</a:t>
            </a:r>
            <a:endParaRPr lang="en-US" sz="3600" dirty="0"/>
          </a:p>
        </p:txBody>
      </p:sp>
      <p:sp>
        <p:nvSpPr>
          <p:cNvPr id="3" name="Content Placeholder 2"/>
          <p:cNvSpPr>
            <a:spLocks noGrp="1"/>
          </p:cNvSpPr>
          <p:nvPr>
            <p:ph idx="1"/>
          </p:nvPr>
        </p:nvSpPr>
        <p:spPr>
          <a:xfrm>
            <a:off x="301625" y="1524000"/>
            <a:ext cx="8540750" cy="5334000"/>
          </a:xfrm>
        </p:spPr>
        <p:txBody>
          <a:bodyPr/>
          <a:lstStyle/>
          <a:p>
            <a:pPr>
              <a:defRPr/>
            </a:pPr>
            <a:r>
              <a:rPr lang="en-US" sz="2400" dirty="0" smtClean="0"/>
              <a:t>Ensures consistency with the State’s Coastal Master Plan</a:t>
            </a:r>
          </a:p>
          <a:p>
            <a:pPr>
              <a:defRPr/>
            </a:pPr>
            <a:r>
              <a:rPr lang="en-US" sz="2400" dirty="0" smtClean="0"/>
              <a:t>Provides State management of coastal resources in newly added areas (coastal management is one of cornerstones of State’s coastal protection and restoration efforts)</a:t>
            </a:r>
          </a:p>
          <a:p>
            <a:pPr>
              <a:defRPr/>
            </a:pPr>
            <a:r>
              <a:rPr lang="en-US" sz="2400" dirty="0" smtClean="0"/>
              <a:t>Reduces wetland impacts and coastal hazards</a:t>
            </a:r>
          </a:p>
          <a:p>
            <a:pPr>
              <a:defRPr/>
            </a:pPr>
            <a:r>
              <a:rPr lang="en-US" sz="2400" dirty="0" smtClean="0"/>
              <a:t>Requires Federal activities within the newly added areas to obtain a state consistency determination</a:t>
            </a:r>
          </a:p>
          <a:p>
            <a:pPr>
              <a:defRPr/>
            </a:pPr>
            <a:r>
              <a:rPr lang="en-US" sz="2400" dirty="0" smtClean="0"/>
              <a:t>Reduces processing time for many wetland permits in new CZ areas thru Corps’ use of programmatic general permits </a:t>
            </a:r>
          </a:p>
          <a:p>
            <a:pPr>
              <a:defRPr/>
            </a:pPr>
            <a:r>
              <a:rPr lang="en-US" sz="2400" dirty="0" smtClean="0"/>
              <a:t>Demonstrates, to the Nation, Louisiana’s strong commitment to coastal sustainability, thereby improving chances for federal funding</a:t>
            </a:r>
            <a:endParaRPr lang="en-US" sz="2400" dirty="0"/>
          </a:p>
        </p:txBody>
      </p:sp>
      <p:sp>
        <p:nvSpPr>
          <p:cNvPr id="4" name="Slide Number Placeholder 3"/>
          <p:cNvSpPr>
            <a:spLocks noGrp="1"/>
          </p:cNvSpPr>
          <p:nvPr>
            <p:ph type="sldNum" sz="quarter" idx="12"/>
          </p:nvPr>
        </p:nvSpPr>
        <p:spPr/>
        <p:txBody>
          <a:bodyPr/>
          <a:lstStyle/>
          <a:p>
            <a:pPr>
              <a:defRPr/>
            </a:pPr>
            <a:fld id="{DE66AF7B-3308-47F9-9E01-955211A469E5}"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4800" y="6245225"/>
            <a:ext cx="8839200" cy="476250"/>
          </a:xfrm>
        </p:spPr>
        <p:txBody>
          <a:bodyPr/>
          <a:lstStyle/>
          <a:p>
            <a:pPr>
              <a:defRPr/>
            </a:pPr>
            <a:fld id="{BD34BCE0-E4E5-4B3E-9858-214C85D2AB13}" type="slidenum">
              <a:rPr lang="en-US">
                <a:solidFill>
                  <a:srgbClr val="FFFFFF"/>
                </a:solidFill>
              </a:rPr>
              <a:pPr>
                <a:defRPr/>
              </a:pPr>
              <a:t>18</a:t>
            </a:fld>
            <a:endParaRPr lang="en-US" dirty="0">
              <a:solidFill>
                <a:srgbClr val="FFFFFF"/>
              </a:solidFill>
            </a:endParaRPr>
          </a:p>
        </p:txBody>
      </p:sp>
      <p:graphicFrame>
        <p:nvGraphicFramePr>
          <p:cNvPr id="5" name="Chart 4"/>
          <p:cNvGraphicFramePr/>
          <p:nvPr/>
        </p:nvGraphicFramePr>
        <p:xfrm>
          <a:off x="685800" y="1447800"/>
          <a:ext cx="7086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3011" name="TextBox 5"/>
          <p:cNvSpPr txBox="1">
            <a:spLocks noChangeArrowheads="1"/>
          </p:cNvSpPr>
          <p:nvPr/>
        </p:nvSpPr>
        <p:spPr bwMode="auto">
          <a:xfrm>
            <a:off x="1219200" y="304800"/>
            <a:ext cx="5715000" cy="954088"/>
          </a:xfrm>
          <a:prstGeom prst="rect">
            <a:avLst/>
          </a:prstGeom>
          <a:noFill/>
          <a:ln w="9525">
            <a:noFill/>
            <a:miter lim="800000"/>
            <a:headEnd/>
            <a:tailEnd/>
          </a:ln>
        </p:spPr>
        <p:txBody>
          <a:bodyPr>
            <a:spAutoFit/>
          </a:bodyPr>
          <a:lstStyle/>
          <a:p>
            <a:pPr algn="ctr"/>
            <a:r>
              <a:rPr lang="en-US" sz="2800" b="1">
                <a:solidFill>
                  <a:schemeClr val="tx2"/>
                </a:solidFill>
              </a:rPr>
              <a:t>Permit Processing </a:t>
            </a:r>
          </a:p>
          <a:p>
            <a:pPr algn="ctr"/>
            <a:r>
              <a:rPr lang="en-US" sz="2800" b="1">
                <a:solidFill>
                  <a:schemeClr val="tx2"/>
                </a:solidFill>
              </a:rPr>
              <a:t>PGP vs. Non PGP</a:t>
            </a:r>
          </a:p>
        </p:txBody>
      </p:sp>
      <p:pic>
        <p:nvPicPr>
          <p:cNvPr id="43012" name="Picture 5" descr="dnrcoastmgt_sm.gif"/>
          <p:cNvPicPr>
            <a:picLocks noChangeAspect="1"/>
          </p:cNvPicPr>
          <p:nvPr/>
        </p:nvPicPr>
        <p:blipFill>
          <a:blip r:embed="rId4"/>
          <a:srcRect/>
          <a:stretch>
            <a:fillRect/>
          </a:stretch>
        </p:blipFill>
        <p:spPr bwMode="auto">
          <a:xfrm>
            <a:off x="7848600" y="152400"/>
            <a:ext cx="1074738" cy="1027113"/>
          </a:xfrm>
          <a:prstGeom prst="rect">
            <a:avLst/>
          </a:prstGeom>
          <a:noFill/>
          <a:ln w="9525">
            <a:noFill/>
            <a:miter lim="800000"/>
            <a:headEnd/>
            <a:tailEnd/>
          </a:ln>
        </p:spPr>
      </p:pic>
      <p:sp>
        <p:nvSpPr>
          <p:cNvPr id="8" name="TextBox 1"/>
          <p:cNvSpPr txBox="1"/>
          <p:nvPr/>
        </p:nvSpPr>
        <p:spPr>
          <a:xfrm>
            <a:off x="0" y="6353175"/>
            <a:ext cx="774700" cy="504825"/>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sz="600" b="1" dirty="0">
                <a:solidFill>
                  <a:schemeClr val="accent4">
                    <a:lumMod val="75000"/>
                  </a:schemeClr>
                </a:solidFill>
              </a:rPr>
              <a:t>LDNR-OCM</a:t>
            </a:r>
          </a:p>
          <a:p>
            <a:pPr algn="ctr" fontAlgn="auto">
              <a:spcBef>
                <a:spcPts val="0"/>
              </a:spcBef>
              <a:spcAft>
                <a:spcPts val="0"/>
              </a:spcAft>
              <a:defRPr/>
            </a:pPr>
            <a:r>
              <a:rPr lang="en-US" sz="600" b="1" dirty="0">
                <a:solidFill>
                  <a:schemeClr val="accent4">
                    <a:lumMod val="75000"/>
                  </a:schemeClr>
                </a:solidFill>
              </a:rPr>
              <a:t>01/07/2011</a:t>
            </a:r>
          </a:p>
          <a:p>
            <a:pPr algn="ctr" fontAlgn="auto">
              <a:spcBef>
                <a:spcPts val="0"/>
              </a:spcBef>
              <a:spcAft>
                <a:spcPts val="0"/>
              </a:spcAft>
              <a:defRPr/>
            </a:pPr>
            <a:r>
              <a:rPr lang="en-US" sz="600" b="1" dirty="0">
                <a:solidFill>
                  <a:schemeClr val="accent4">
                    <a:lumMod val="75000"/>
                  </a:schemeClr>
                </a:solidFill>
              </a:rPr>
              <a:t>AnaY</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5438" y="174625"/>
            <a:ext cx="6324600" cy="1341438"/>
          </a:xfrm>
        </p:spPr>
        <p:txBody>
          <a:bodyPr>
            <a:normAutofit/>
          </a:bodyPr>
          <a:lstStyle/>
          <a:p>
            <a:pPr>
              <a:defRPr/>
            </a:pPr>
            <a:r>
              <a:rPr lang="en-US" dirty="0" smtClean="0"/>
              <a:t>PGP Benefits</a:t>
            </a:r>
            <a:endParaRPr lang="en-US" dirty="0"/>
          </a:p>
        </p:txBody>
      </p:sp>
      <p:sp>
        <p:nvSpPr>
          <p:cNvPr id="4" name="Content Placeholder 3"/>
          <p:cNvSpPr>
            <a:spLocks noGrp="1"/>
          </p:cNvSpPr>
          <p:nvPr>
            <p:ph idx="1"/>
          </p:nvPr>
        </p:nvSpPr>
        <p:spPr>
          <a:xfrm>
            <a:off x="304800" y="1425575"/>
            <a:ext cx="8534400" cy="5051425"/>
          </a:xfrm>
        </p:spPr>
        <p:txBody>
          <a:bodyPr>
            <a:noAutofit/>
          </a:bodyPr>
          <a:lstStyle/>
          <a:p>
            <a:pPr>
              <a:defRPr/>
            </a:pPr>
            <a:r>
              <a:rPr lang="en-US" sz="2400" dirty="0" smtClean="0">
                <a:latin typeface="Tahoma" pitchFamily="34" charset="0"/>
                <a:ea typeface="Tahoma" pitchFamily="34" charset="0"/>
                <a:cs typeface="Tahoma" pitchFamily="34" charset="0"/>
              </a:rPr>
              <a:t>Over 60% of all permits issued by OCM in La. coastal zone are eligible for PGP approval</a:t>
            </a:r>
          </a:p>
          <a:p>
            <a:pPr>
              <a:defRPr/>
            </a:pPr>
            <a:r>
              <a:rPr lang="en-US" sz="2400" dirty="0" smtClean="0">
                <a:latin typeface="Tahoma" pitchFamily="34" charset="0"/>
                <a:ea typeface="Tahoma" pitchFamily="34" charset="0"/>
                <a:cs typeface="Tahoma" pitchFamily="34" charset="0"/>
              </a:rPr>
              <a:t>PGP greatly expedites Corps of Engineers approval for many projects in the La. coastal zone</a:t>
            </a:r>
          </a:p>
          <a:p>
            <a:pPr>
              <a:defRPr/>
            </a:pPr>
            <a:r>
              <a:rPr lang="en-US" sz="2400" dirty="0" smtClean="0">
                <a:latin typeface="Tahoma" pitchFamily="34" charset="0"/>
                <a:ea typeface="Tahoma" pitchFamily="34" charset="0"/>
                <a:cs typeface="Tahoma" pitchFamily="34" charset="0"/>
              </a:rPr>
              <a:t>O&amp;G projects affecting up to 3.5 acres of wetlands are eligible (most O&amp;G permits in CZ boundary are eligible) </a:t>
            </a:r>
          </a:p>
          <a:p>
            <a:pPr>
              <a:defRPr/>
            </a:pPr>
            <a:r>
              <a:rPr lang="en-US" sz="2400" dirty="0" smtClean="0">
                <a:latin typeface="Tahoma" pitchFamily="34" charset="0"/>
                <a:ea typeface="Tahoma" pitchFamily="34" charset="0"/>
                <a:cs typeface="Tahoma" pitchFamily="34" charset="0"/>
              </a:rPr>
              <a:t>PGP eligibility for other projects is up to 3 acres of impacts  to non-tidal wetlands and up to 2 acres of impacts to tidal wetlands </a:t>
            </a:r>
          </a:p>
          <a:p>
            <a:pPr>
              <a:defRPr/>
            </a:pPr>
            <a:r>
              <a:rPr lang="en-US" sz="2400" dirty="0" smtClean="0">
                <a:latin typeface="Tahoma" pitchFamily="34" charset="0"/>
                <a:ea typeface="Tahoma" pitchFamily="34" charset="0"/>
                <a:cs typeface="Tahoma" pitchFamily="34" charset="0"/>
              </a:rPr>
              <a:t>OCM does all of the processing and evaluation of the applications</a:t>
            </a:r>
          </a:p>
          <a:p>
            <a:pPr>
              <a:defRPr/>
            </a:pPr>
            <a:r>
              <a:rPr lang="en-US" sz="2400" dirty="0" smtClean="0">
                <a:latin typeface="Tahoma" pitchFamily="34" charset="0"/>
                <a:ea typeface="Tahoma" pitchFamily="34" charset="0"/>
                <a:cs typeface="Tahoma" pitchFamily="34" charset="0"/>
              </a:rPr>
              <a:t>Allows Corps to approve PGP-eligible projects much faster </a:t>
            </a:r>
          </a:p>
        </p:txBody>
      </p:sp>
      <p:sp>
        <p:nvSpPr>
          <p:cNvPr id="45059" name="Rectangle 4"/>
          <p:cNvSpPr>
            <a:spLocks noChangeArrowheads="1"/>
          </p:cNvSpPr>
          <p:nvPr/>
        </p:nvSpPr>
        <p:spPr bwMode="auto">
          <a:xfrm>
            <a:off x="8458200" y="6172200"/>
            <a:ext cx="441325" cy="369888"/>
          </a:xfrm>
          <a:prstGeom prst="rect">
            <a:avLst/>
          </a:prstGeom>
          <a:noFill/>
          <a:ln w="9525">
            <a:noFill/>
            <a:miter lim="800000"/>
            <a:headEnd/>
            <a:tailEnd/>
          </a:ln>
        </p:spPr>
        <p:txBody>
          <a:bodyPr wrap="none">
            <a:spAutoFit/>
          </a:bodyPr>
          <a:lstStyle/>
          <a:p>
            <a:fld id="{2DAC1F59-3F95-40A6-801B-3442EEB660E7}" type="slidenum">
              <a:rPr lang="en-US"/>
              <a:pPr/>
              <a:t>19</a:t>
            </a:fld>
            <a:endParaRPr lang="en-US"/>
          </a:p>
        </p:txBody>
      </p:sp>
      <p:pic>
        <p:nvPicPr>
          <p:cNvPr id="45060" name="Picture 5"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C615AA-5B5F-4D6D-82FA-FF1AADFC789A}" type="slidenum">
              <a:rPr lang="en-US">
                <a:solidFill>
                  <a:srgbClr val="FFFFFF"/>
                </a:solidFill>
              </a:rPr>
              <a:pPr>
                <a:defRPr/>
              </a:pPr>
              <a:t>2</a:t>
            </a:fld>
            <a:endParaRPr lang="en-US" dirty="0">
              <a:solidFill>
                <a:srgbClr val="FFFFFF"/>
              </a:solidFill>
            </a:endParaRPr>
          </a:p>
        </p:txBody>
      </p:sp>
      <p:sp>
        <p:nvSpPr>
          <p:cNvPr id="5" name="Rectangle 2"/>
          <p:cNvSpPr>
            <a:spLocks noGrp="1" noChangeArrowheads="1"/>
          </p:cNvSpPr>
          <p:nvPr>
            <p:ph type="title"/>
          </p:nvPr>
        </p:nvSpPr>
        <p:spPr>
          <a:xfrm>
            <a:off x="457200" y="76200"/>
            <a:ext cx="8229600" cy="1143000"/>
          </a:xfrm>
        </p:spPr>
        <p:txBody>
          <a:bodyPr/>
          <a:lstStyle/>
          <a:p>
            <a:pPr>
              <a:defRPr/>
            </a:pPr>
            <a:r>
              <a:rPr lang="en-US" dirty="0" smtClean="0">
                <a:cs typeface="Tahoma" pitchFamily="34" charset="0"/>
              </a:rPr>
              <a:t>Presentation Focus</a:t>
            </a:r>
          </a:p>
        </p:txBody>
      </p:sp>
      <p:sp>
        <p:nvSpPr>
          <p:cNvPr id="6" name="Rectangle 252"/>
          <p:cNvSpPr txBox="1">
            <a:spLocks noChangeArrowheads="1"/>
          </p:cNvSpPr>
          <p:nvPr/>
        </p:nvSpPr>
        <p:spPr bwMode="auto">
          <a:xfrm>
            <a:off x="523875" y="1600200"/>
            <a:ext cx="8620125" cy="5257800"/>
          </a:xfrm>
          <a:prstGeom prst="rect">
            <a:avLst/>
          </a:prstGeom>
          <a:noFill/>
          <a:ln w="9525">
            <a:noFill/>
            <a:miter lim="800000"/>
            <a:headEnd/>
            <a:tailEnd/>
          </a:ln>
          <a:effectLst/>
        </p:spPr>
        <p:txBody>
          <a:bodyPr/>
          <a:lstStyle/>
          <a:p>
            <a:pPr marL="342900" indent="-342900">
              <a:spcBef>
                <a:spcPts val="0"/>
              </a:spcBef>
              <a:spcAft>
                <a:spcPts val="300"/>
              </a:spcAft>
              <a:buClr>
                <a:srgbClr val="FFC000"/>
              </a:buClr>
              <a:buSzPct val="120000"/>
              <a:buFont typeface="Wingdings" pitchFamily="2" charset="2"/>
              <a:buChar char="§"/>
              <a:defRPr/>
            </a:pPr>
            <a:r>
              <a:rPr lang="en-US" sz="2800" dirty="0">
                <a:solidFill>
                  <a:srgbClr val="FFFFFF"/>
                </a:solidFill>
                <a:effectLst>
                  <a:outerShdw blurRad="38100" dist="38100" dir="2700000" algn="tl">
                    <a:srgbClr val="000000">
                      <a:alpha val="43137"/>
                    </a:srgbClr>
                  </a:outerShdw>
                </a:effectLst>
                <a:latin typeface="Tahoma" pitchFamily="34" charset="0"/>
                <a:cs typeface="Tahoma" pitchFamily="34" charset="0"/>
              </a:rPr>
              <a:t>Louisiana Coastal Zone Boundary Changes</a:t>
            </a:r>
          </a:p>
          <a:p>
            <a:pPr marL="342900" indent="-342900">
              <a:spcBef>
                <a:spcPts val="0"/>
              </a:spcBef>
              <a:spcAft>
                <a:spcPts val="300"/>
              </a:spcAft>
              <a:buClr>
                <a:srgbClr val="FFC000"/>
              </a:buClr>
              <a:buSzPct val="120000"/>
              <a:defRPr/>
            </a:pPr>
            <a:endParaRPr lang="en-US" sz="2800" dirty="0">
              <a:solidFill>
                <a:srgbClr val="FFFFFF"/>
              </a:solidFill>
              <a:effectLst>
                <a:outerShdw blurRad="38100" dist="38100" dir="2700000" algn="tl">
                  <a:srgbClr val="000000">
                    <a:alpha val="43137"/>
                  </a:srgbClr>
                </a:outerShdw>
              </a:effectLst>
              <a:latin typeface="Tahoma" pitchFamily="34" charset="0"/>
              <a:cs typeface="Tahoma" pitchFamily="34" charset="0"/>
            </a:endParaRPr>
          </a:p>
          <a:p>
            <a:pPr marL="1257300" lvl="2" indent="-342900">
              <a:spcBef>
                <a:spcPts val="0"/>
              </a:spcBef>
              <a:spcAft>
                <a:spcPts val="300"/>
              </a:spcAft>
              <a:buClr>
                <a:srgbClr val="FFC000"/>
              </a:buClr>
              <a:buSzPct val="120000"/>
              <a:buFont typeface="Wingdings" pitchFamily="2" charset="2"/>
              <a:buChar char="Ø"/>
              <a:defRPr/>
            </a:pPr>
            <a:r>
              <a:rPr lang="en-US" sz="2800" dirty="0">
                <a:solidFill>
                  <a:srgbClr val="FFFFFF"/>
                </a:solidFill>
                <a:effectLst>
                  <a:outerShdw blurRad="38100" dist="38100" dir="2700000" algn="tl">
                    <a:srgbClr val="000000">
                      <a:alpha val="43137"/>
                    </a:srgbClr>
                  </a:outerShdw>
                </a:effectLst>
                <a:latin typeface="+mn-lt"/>
                <a:cs typeface="Tahoma" pitchFamily="34" charset="0"/>
              </a:rPr>
              <a:t> Why was the coastal zone boundary     </a:t>
            </a:r>
            <a:br>
              <a:rPr lang="en-US" sz="2800" dirty="0">
                <a:solidFill>
                  <a:srgbClr val="FFFFFF"/>
                </a:solidFill>
                <a:effectLst>
                  <a:outerShdw blurRad="38100" dist="38100" dir="2700000" algn="tl">
                    <a:srgbClr val="000000">
                      <a:alpha val="43137"/>
                    </a:srgbClr>
                  </a:outerShdw>
                </a:effectLst>
                <a:latin typeface="+mn-lt"/>
                <a:cs typeface="Tahoma" pitchFamily="34" charset="0"/>
              </a:rPr>
            </a:br>
            <a:r>
              <a:rPr lang="en-US" sz="2800" dirty="0">
                <a:solidFill>
                  <a:srgbClr val="FFFFFF"/>
                </a:solidFill>
                <a:effectLst>
                  <a:outerShdw blurRad="38100" dist="38100" dir="2700000" algn="tl">
                    <a:srgbClr val="000000">
                      <a:alpha val="43137"/>
                    </a:srgbClr>
                  </a:outerShdw>
                </a:effectLst>
                <a:latin typeface="+mn-lt"/>
                <a:cs typeface="Tahoma" pitchFamily="34" charset="0"/>
              </a:rPr>
              <a:t> changed?</a:t>
            </a:r>
          </a:p>
          <a:p>
            <a:pPr marL="1257300" lvl="2" indent="-342900">
              <a:spcBef>
                <a:spcPts val="0"/>
              </a:spcBef>
              <a:spcAft>
                <a:spcPts val="300"/>
              </a:spcAft>
              <a:buClr>
                <a:srgbClr val="FFC000"/>
              </a:buClr>
              <a:buSzPct val="120000"/>
              <a:buFont typeface="Wingdings" pitchFamily="2" charset="2"/>
              <a:buChar char="Ø"/>
              <a:defRPr/>
            </a:pPr>
            <a:r>
              <a:rPr lang="en-US" sz="2800" dirty="0">
                <a:solidFill>
                  <a:srgbClr val="FFFFFF"/>
                </a:solidFill>
                <a:effectLst>
                  <a:outerShdw blurRad="38100" dist="38100" dir="2700000" algn="tl">
                    <a:srgbClr val="000000">
                      <a:alpha val="43137"/>
                    </a:srgbClr>
                  </a:outerShdw>
                </a:effectLst>
                <a:latin typeface="+mn-lt"/>
                <a:cs typeface="Tahoma" pitchFamily="34" charset="0"/>
              </a:rPr>
              <a:t> What does Act 588 require?</a:t>
            </a:r>
          </a:p>
          <a:p>
            <a:pPr marL="1257300" lvl="2" indent="-342900">
              <a:spcBef>
                <a:spcPts val="0"/>
              </a:spcBef>
              <a:spcAft>
                <a:spcPts val="300"/>
              </a:spcAft>
              <a:buClr>
                <a:srgbClr val="FFC000"/>
              </a:buClr>
              <a:buSzPct val="120000"/>
              <a:buFont typeface="Wingdings" pitchFamily="2" charset="2"/>
              <a:buChar char="Ø"/>
              <a:defRPr/>
            </a:pPr>
            <a:r>
              <a:rPr lang="en-US" sz="2800" dirty="0">
                <a:solidFill>
                  <a:srgbClr val="FFFFFF"/>
                </a:solidFill>
                <a:effectLst>
                  <a:outerShdw blurRad="38100" dist="38100" dir="2700000" algn="tl">
                    <a:srgbClr val="000000">
                      <a:alpha val="43137"/>
                    </a:srgbClr>
                  </a:outerShdw>
                </a:effectLst>
                <a:latin typeface="+mn-lt"/>
                <a:cs typeface="Tahoma" pitchFamily="34" charset="0"/>
              </a:rPr>
              <a:t> What are the benefits of those changes?</a:t>
            </a:r>
          </a:p>
          <a:p>
            <a:pPr marL="1257300" lvl="2" indent="-342900">
              <a:spcBef>
                <a:spcPts val="0"/>
              </a:spcBef>
              <a:spcAft>
                <a:spcPts val="300"/>
              </a:spcAft>
              <a:buClr>
                <a:srgbClr val="FFC000"/>
              </a:buClr>
              <a:buSzPct val="120000"/>
              <a:buFont typeface="Wingdings" pitchFamily="2" charset="2"/>
              <a:buChar char="Ø"/>
              <a:defRPr/>
            </a:pPr>
            <a:r>
              <a:rPr lang="en-US" sz="2800" dirty="0">
                <a:solidFill>
                  <a:srgbClr val="FFFFFF"/>
                </a:solidFill>
                <a:effectLst>
                  <a:outerShdw blurRad="38100" dist="38100" dir="2700000" algn="tl">
                    <a:srgbClr val="000000">
                      <a:alpha val="43137"/>
                    </a:srgbClr>
                  </a:outerShdw>
                </a:effectLst>
                <a:latin typeface="+mn-lt"/>
                <a:cs typeface="Tahoma" pitchFamily="34" charset="0"/>
              </a:rPr>
              <a:t> What are the permitting requirements?</a:t>
            </a:r>
          </a:p>
          <a:p>
            <a:pPr marL="1257300" lvl="2" indent="-342900">
              <a:spcBef>
                <a:spcPts val="0"/>
              </a:spcBef>
              <a:spcAft>
                <a:spcPts val="300"/>
              </a:spcAft>
              <a:buClr>
                <a:srgbClr val="FFC000"/>
              </a:buClr>
              <a:buSzPct val="120000"/>
              <a:buFont typeface="Wingdings" pitchFamily="2" charset="2"/>
              <a:buChar char="Ø"/>
              <a:defRPr/>
            </a:pPr>
            <a:r>
              <a:rPr lang="en-US" sz="2800" dirty="0">
                <a:solidFill>
                  <a:srgbClr val="FFFFFF"/>
                </a:solidFill>
                <a:effectLst>
                  <a:outerShdw blurRad="38100" dist="38100" dir="2700000" algn="tl">
                    <a:srgbClr val="000000">
                      <a:alpha val="43137"/>
                    </a:srgbClr>
                  </a:outerShdw>
                </a:effectLst>
                <a:latin typeface="+mn-lt"/>
                <a:cs typeface="Tahoma" pitchFamily="34" charset="0"/>
              </a:rPr>
              <a:t> What is the DNR Office of Coastal </a:t>
            </a:r>
            <a:br>
              <a:rPr lang="en-US" sz="2800" dirty="0">
                <a:solidFill>
                  <a:srgbClr val="FFFFFF"/>
                </a:solidFill>
                <a:effectLst>
                  <a:outerShdw blurRad="38100" dist="38100" dir="2700000" algn="tl">
                    <a:srgbClr val="000000">
                      <a:alpha val="43137"/>
                    </a:srgbClr>
                  </a:outerShdw>
                </a:effectLst>
                <a:latin typeface="+mn-lt"/>
                <a:cs typeface="Tahoma" pitchFamily="34" charset="0"/>
              </a:rPr>
            </a:br>
            <a:r>
              <a:rPr lang="en-US" sz="2800" dirty="0">
                <a:solidFill>
                  <a:srgbClr val="FFFFFF"/>
                </a:solidFill>
                <a:effectLst>
                  <a:outerShdw blurRad="38100" dist="38100" dir="2700000" algn="tl">
                    <a:srgbClr val="000000">
                      <a:alpha val="43137"/>
                    </a:srgbClr>
                  </a:outerShdw>
                </a:effectLst>
                <a:latin typeface="+mn-lt"/>
                <a:cs typeface="Tahoma" pitchFamily="34" charset="0"/>
              </a:rPr>
              <a:t> Management (OCM) doing to implement </a:t>
            </a:r>
            <a:br>
              <a:rPr lang="en-US" sz="2800" dirty="0">
                <a:solidFill>
                  <a:srgbClr val="FFFFFF"/>
                </a:solidFill>
                <a:effectLst>
                  <a:outerShdw blurRad="38100" dist="38100" dir="2700000" algn="tl">
                    <a:srgbClr val="000000">
                      <a:alpha val="43137"/>
                    </a:srgbClr>
                  </a:outerShdw>
                </a:effectLst>
                <a:latin typeface="+mn-lt"/>
                <a:cs typeface="Tahoma" pitchFamily="34" charset="0"/>
              </a:rPr>
            </a:br>
            <a:r>
              <a:rPr lang="en-US" sz="2800" dirty="0">
                <a:solidFill>
                  <a:srgbClr val="FFFFFF"/>
                </a:solidFill>
                <a:effectLst>
                  <a:outerShdw blurRad="38100" dist="38100" dir="2700000" algn="tl">
                    <a:srgbClr val="000000">
                      <a:alpha val="43137"/>
                    </a:srgbClr>
                  </a:outerShdw>
                </a:effectLst>
                <a:latin typeface="+mn-lt"/>
                <a:cs typeface="Tahoma" pitchFamily="34" charset="0"/>
              </a:rPr>
              <a:t> those changes?</a:t>
            </a: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buFont typeface="Wingdings" pitchFamily="2" charset="2"/>
              <a:buChar char="Ø"/>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r>
              <a:rPr lang="en-US" sz="1600" b="1" dirty="0">
                <a:solidFill>
                  <a:srgbClr val="FFFFFF"/>
                </a:solidFill>
                <a:latin typeface="Tahoma" pitchFamily="34" charset="0"/>
                <a:cs typeface="Tahoma" pitchFamily="34" charset="0"/>
              </a:rPr>
              <a:t>				</a:t>
            </a: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10244"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E6216B-24BF-4224-9B23-70609A3A087F}" type="slidenum">
              <a:rPr lang="en-US">
                <a:solidFill>
                  <a:srgbClr val="FFFFFF"/>
                </a:solidFill>
              </a:rPr>
              <a:pPr>
                <a:defRPr/>
              </a:pPr>
              <a:t>20</a:t>
            </a:fld>
            <a:endParaRPr lang="en-US" dirty="0">
              <a:solidFill>
                <a:srgbClr val="FFFFFF"/>
              </a:solidFill>
            </a:endParaRPr>
          </a:p>
        </p:txBody>
      </p:sp>
      <p:sp>
        <p:nvSpPr>
          <p:cNvPr id="5" name="Rectangle 2"/>
          <p:cNvSpPr>
            <a:spLocks noGrp="1" noChangeArrowheads="1"/>
          </p:cNvSpPr>
          <p:nvPr>
            <p:ph type="title"/>
          </p:nvPr>
        </p:nvSpPr>
        <p:spPr>
          <a:xfrm>
            <a:off x="457200" y="533400"/>
            <a:ext cx="8229600" cy="1219200"/>
          </a:xfrm>
        </p:spPr>
        <p:txBody>
          <a:bodyPr/>
          <a:lstStyle/>
          <a:p>
            <a:pPr>
              <a:defRPr/>
            </a:pPr>
            <a:r>
              <a:rPr lang="en-US" dirty="0" smtClean="0"/>
              <a:t/>
            </a:r>
            <a:br>
              <a:rPr lang="en-US" dirty="0" smtClean="0"/>
            </a:br>
            <a:endParaRPr lang="en-US" dirty="0" smtClean="0">
              <a:cs typeface="Tahoma" pitchFamily="34" charset="0"/>
            </a:endParaRPr>
          </a:p>
        </p:txBody>
      </p:sp>
      <p:sp>
        <p:nvSpPr>
          <p:cNvPr id="6" name="Rectangle 252"/>
          <p:cNvSpPr txBox="1">
            <a:spLocks noChangeArrowheads="1"/>
          </p:cNvSpPr>
          <p:nvPr/>
        </p:nvSpPr>
        <p:spPr bwMode="auto">
          <a:xfrm>
            <a:off x="523875" y="1524000"/>
            <a:ext cx="7934325" cy="2133600"/>
          </a:xfrm>
          <a:prstGeom prst="rect">
            <a:avLst/>
          </a:prstGeom>
          <a:noFill/>
          <a:ln w="9525">
            <a:noFill/>
            <a:miter lim="800000"/>
            <a:headEnd/>
            <a:tailEnd/>
          </a:ln>
          <a:effectLst/>
        </p:spPr>
        <p:txBody>
          <a:bodyPr/>
          <a:lstStyle/>
          <a:p>
            <a:pPr marL="1257300" lvl="2" indent="-342900">
              <a:spcBef>
                <a:spcPts val="0"/>
              </a:spcBef>
              <a:spcAft>
                <a:spcPts val="300"/>
              </a:spcAft>
              <a:buClr>
                <a:srgbClr val="FFC000"/>
              </a:buClr>
              <a:buSzPct val="120000"/>
              <a:defRPr/>
            </a:pPr>
            <a:endParaRPr lang="en-US" sz="3200" b="1" dirty="0">
              <a:solidFill>
                <a:srgbClr val="FFFFFF"/>
              </a:solidFill>
              <a:latin typeface="+mn-lt"/>
              <a:cs typeface="Tahoma" pitchFamily="34" charset="0"/>
            </a:endParaRPr>
          </a:p>
          <a:p>
            <a:pPr marL="0" lvl="2" algn="ctr">
              <a:spcBef>
                <a:spcPts val="0"/>
              </a:spcBef>
              <a:spcAft>
                <a:spcPts val="300"/>
              </a:spcAft>
              <a:buClr>
                <a:srgbClr val="FFC000"/>
              </a:buClr>
              <a:buSzPct val="120000"/>
              <a:defRPr/>
            </a:pPr>
            <a:r>
              <a:rPr lang="en-US" sz="3200" b="1" dirty="0">
                <a:solidFill>
                  <a:srgbClr val="FFFFFF"/>
                </a:solidFill>
                <a:latin typeface="+mn-lt"/>
                <a:cs typeface="Tahoma" pitchFamily="34" charset="0"/>
              </a:rPr>
              <a:t> </a:t>
            </a:r>
            <a:r>
              <a:rPr lang="en-US" sz="4800" b="1" dirty="0">
                <a:solidFill>
                  <a:srgbClr val="FFFFFF"/>
                </a:solidFill>
                <a:latin typeface="+mn-lt"/>
                <a:cs typeface="Tahoma" pitchFamily="34" charset="0"/>
              </a:rPr>
              <a:t>Coastal Use Permitting</a:t>
            </a: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buFont typeface="Wingdings" pitchFamily="2" charset="2"/>
              <a:buChar char="Ø"/>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r>
              <a:rPr lang="en-US" sz="1600" b="1" dirty="0">
                <a:solidFill>
                  <a:srgbClr val="FFFFFF"/>
                </a:solidFill>
                <a:latin typeface="Tahoma" pitchFamily="34" charset="0"/>
                <a:cs typeface="Tahoma" pitchFamily="34" charset="0"/>
              </a:rPr>
              <a:t>				</a:t>
            </a: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47108"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211138"/>
            <a:ext cx="8510588" cy="1325562"/>
          </a:xfrm>
        </p:spPr>
        <p:txBody>
          <a:bodyPr/>
          <a:lstStyle/>
          <a:p>
            <a:pPr>
              <a:defRPr/>
            </a:pPr>
            <a:r>
              <a:rPr lang="en-US" sz="4000" dirty="0" smtClean="0"/>
              <a:t>Permitting Requirements in Areas Added to Coastal Zone</a:t>
            </a:r>
            <a:endParaRPr lang="en-US" sz="4000" dirty="0"/>
          </a:p>
        </p:txBody>
      </p:sp>
      <p:sp>
        <p:nvSpPr>
          <p:cNvPr id="3" name="Content Placeholder 2"/>
          <p:cNvSpPr>
            <a:spLocks noGrp="1"/>
          </p:cNvSpPr>
          <p:nvPr>
            <p:ph idx="1"/>
          </p:nvPr>
        </p:nvSpPr>
        <p:spPr>
          <a:xfrm>
            <a:off x="228600" y="1676400"/>
            <a:ext cx="8540750" cy="4800600"/>
          </a:xfrm>
        </p:spPr>
        <p:txBody>
          <a:bodyPr/>
          <a:lstStyle/>
          <a:p>
            <a:pPr>
              <a:defRPr/>
            </a:pPr>
            <a:r>
              <a:rPr lang="en-US" sz="2400" dirty="0" smtClean="0"/>
              <a:t>Existing coastal use permitting regulations also apply to those areas added to the coastal zone by Act 588, which is became effective June 7, 2012.</a:t>
            </a:r>
          </a:p>
          <a:p>
            <a:pPr>
              <a:defRPr/>
            </a:pPr>
            <a:r>
              <a:rPr lang="en-US" sz="2400" dirty="0" smtClean="0"/>
              <a:t>Any project in the area added to the coastal zone by Act 588, that had not obtained all necessary state  authorizations prior to June 7, 2012, and is not exempt from permitting, will be within the regulatory jurisdiction of OCM and thus require review and permitting by the OCM.</a:t>
            </a:r>
          </a:p>
          <a:p>
            <a:pPr>
              <a:defRPr/>
            </a:pPr>
            <a:r>
              <a:rPr lang="en-US" sz="2400" dirty="0" smtClean="0"/>
              <a:t>OCM and Local Coastal Program offices are available to assist potential applicants in determining if their proposed project requires a permit, and to assist them with applications when necessary.</a:t>
            </a:r>
          </a:p>
          <a:p>
            <a:pPr>
              <a:defRPr/>
            </a:pPr>
            <a:endParaRPr lang="en-US" sz="2800" dirty="0" smtClean="0"/>
          </a:p>
          <a:p>
            <a:pPr>
              <a:defRPr/>
            </a:pPr>
            <a:endParaRPr lang="en-US" sz="2800" dirty="0" smtClean="0"/>
          </a:p>
          <a:p>
            <a:pPr>
              <a:buFont typeface="Wingdings" pitchFamily="2" charset="2"/>
              <a:buNone/>
              <a:defRPr/>
            </a:pPr>
            <a:endParaRPr lang="en-US" sz="2800" dirty="0"/>
          </a:p>
        </p:txBody>
      </p:sp>
      <p:sp>
        <p:nvSpPr>
          <p:cNvPr id="4" name="Slide Number Placeholder 3"/>
          <p:cNvSpPr>
            <a:spLocks noGrp="1"/>
          </p:cNvSpPr>
          <p:nvPr>
            <p:ph type="sldNum" sz="quarter" idx="12"/>
          </p:nvPr>
        </p:nvSpPr>
        <p:spPr/>
        <p:txBody>
          <a:bodyPr/>
          <a:lstStyle/>
          <a:p>
            <a:pPr>
              <a:defRPr/>
            </a:pPr>
            <a:fld id="{416A9938-DDCC-4800-B6FB-6E3A84CFF0AF}" type="slidenum">
              <a:rPr lang="en-US"/>
              <a:pPr>
                <a:defRPr/>
              </a:pPr>
              <a:t>21</a:t>
            </a:fld>
            <a:endParaRPr lang="en-US" dirty="0"/>
          </a:p>
        </p:txBody>
      </p:sp>
      <p:pic>
        <p:nvPicPr>
          <p:cNvPr id="49156"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5438" y="174625"/>
            <a:ext cx="6324600" cy="1341438"/>
          </a:xfrm>
        </p:spPr>
        <p:txBody>
          <a:bodyPr>
            <a:normAutofit/>
          </a:bodyPr>
          <a:lstStyle/>
          <a:p>
            <a:pPr>
              <a:defRPr/>
            </a:pPr>
            <a:r>
              <a:rPr lang="en-US" dirty="0" smtClean="0"/>
              <a:t>OCM’s Regulatory Role</a:t>
            </a:r>
            <a:endParaRPr lang="en-US" dirty="0"/>
          </a:p>
        </p:txBody>
      </p:sp>
      <p:sp>
        <p:nvSpPr>
          <p:cNvPr id="4" name="Content Placeholder 3"/>
          <p:cNvSpPr>
            <a:spLocks noGrp="1"/>
          </p:cNvSpPr>
          <p:nvPr>
            <p:ph idx="1"/>
          </p:nvPr>
        </p:nvSpPr>
        <p:spPr>
          <a:xfrm>
            <a:off x="838200" y="1425575"/>
            <a:ext cx="7840663" cy="2536825"/>
          </a:xfrm>
        </p:spPr>
        <p:txBody>
          <a:bodyPr>
            <a:normAutofit/>
          </a:bodyPr>
          <a:lstStyle/>
          <a:p>
            <a:pPr>
              <a:defRPr/>
            </a:pPr>
            <a:r>
              <a:rPr lang="en-US" sz="3600" dirty="0" smtClean="0"/>
              <a:t>Balance Development and Conservation</a:t>
            </a:r>
          </a:p>
          <a:p>
            <a:pPr>
              <a:defRPr/>
            </a:pPr>
            <a:r>
              <a:rPr lang="en-US" sz="3600" dirty="0" smtClean="0"/>
              <a:t>Balance Multiple Uses and Limited Coastal Resources</a:t>
            </a:r>
          </a:p>
          <a:p>
            <a:pPr>
              <a:defRPr/>
            </a:pPr>
            <a:endParaRPr lang="en-US" dirty="0" smtClean="0"/>
          </a:p>
        </p:txBody>
      </p:sp>
      <p:sp>
        <p:nvSpPr>
          <p:cNvPr id="51203" name="Rectangle 4"/>
          <p:cNvSpPr>
            <a:spLocks noChangeArrowheads="1"/>
          </p:cNvSpPr>
          <p:nvPr/>
        </p:nvSpPr>
        <p:spPr bwMode="auto">
          <a:xfrm>
            <a:off x="8458200" y="6172200"/>
            <a:ext cx="441325" cy="369888"/>
          </a:xfrm>
          <a:prstGeom prst="rect">
            <a:avLst/>
          </a:prstGeom>
          <a:noFill/>
          <a:ln w="9525">
            <a:noFill/>
            <a:miter lim="800000"/>
            <a:headEnd/>
            <a:tailEnd/>
          </a:ln>
        </p:spPr>
        <p:txBody>
          <a:bodyPr wrap="none">
            <a:spAutoFit/>
          </a:bodyPr>
          <a:lstStyle/>
          <a:p>
            <a:fld id="{2CFAB2B0-D8D0-4994-A8A4-3AC93D5CD67B}" type="slidenum">
              <a:rPr lang="en-US"/>
              <a:pPr/>
              <a:t>22</a:t>
            </a:fld>
            <a:endParaRPr lang="en-US"/>
          </a:p>
        </p:txBody>
      </p:sp>
      <p:pic>
        <p:nvPicPr>
          <p:cNvPr id="51204" name="Picture 5"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85750"/>
            <a:ext cx="6172200" cy="838200"/>
          </a:xfrm>
        </p:spPr>
        <p:txBody>
          <a:bodyPr>
            <a:normAutofit fontScale="90000"/>
          </a:bodyPr>
          <a:lstStyle/>
          <a:p>
            <a:pPr>
              <a:defRPr/>
            </a:pPr>
            <a:r>
              <a:rPr lang="en-US" dirty="0" smtClean="0"/>
              <a:t>Activities Requiring Permits</a:t>
            </a:r>
            <a:endParaRPr lang="en-US" dirty="0"/>
          </a:p>
        </p:txBody>
      </p:sp>
      <p:sp>
        <p:nvSpPr>
          <p:cNvPr id="5" name="Content Placeholder 4"/>
          <p:cNvSpPr>
            <a:spLocks noGrp="1"/>
          </p:cNvSpPr>
          <p:nvPr>
            <p:ph idx="1"/>
          </p:nvPr>
        </p:nvSpPr>
        <p:spPr>
          <a:xfrm>
            <a:off x="457200" y="1524000"/>
            <a:ext cx="8534400" cy="4648200"/>
          </a:xfrm>
        </p:spPr>
        <p:txBody>
          <a:bodyPr>
            <a:normAutofit fontScale="55000" lnSpcReduction="20000"/>
          </a:bodyPr>
          <a:lstStyle/>
          <a:p>
            <a:pPr>
              <a:defRPr/>
            </a:pPr>
            <a:r>
              <a:rPr lang="en-US" sz="4400" dirty="0" smtClean="0">
                <a:latin typeface="Tahoma" pitchFamily="34" charset="0"/>
                <a:cs typeface="Tahoma" pitchFamily="34" charset="0"/>
              </a:rPr>
              <a:t>Oil and Gas Activities – well sites, pipelines, production facilities, gas storage facilities (~60% of all applications)</a:t>
            </a:r>
          </a:p>
          <a:p>
            <a:pPr>
              <a:defRPr/>
            </a:pPr>
            <a:endParaRPr lang="en-US" sz="4400" dirty="0" smtClean="0">
              <a:latin typeface="Tahoma" pitchFamily="34" charset="0"/>
              <a:cs typeface="Tahoma" pitchFamily="34" charset="0"/>
            </a:endParaRPr>
          </a:p>
          <a:p>
            <a:pPr>
              <a:defRPr/>
            </a:pPr>
            <a:r>
              <a:rPr lang="en-US" sz="4400" dirty="0" smtClean="0">
                <a:latin typeface="Tahoma" pitchFamily="34" charset="0"/>
                <a:cs typeface="Tahoma" pitchFamily="34" charset="0"/>
              </a:rPr>
              <a:t>Commercial Activities – big box stores, boat docks, marinas, subdivisions</a:t>
            </a:r>
          </a:p>
          <a:p>
            <a:pPr>
              <a:defRPr/>
            </a:pPr>
            <a:endParaRPr lang="en-US" sz="4400" dirty="0" smtClean="0">
              <a:latin typeface="Tahoma" pitchFamily="34" charset="0"/>
              <a:cs typeface="Tahoma" pitchFamily="34" charset="0"/>
            </a:endParaRPr>
          </a:p>
          <a:p>
            <a:pPr>
              <a:defRPr/>
            </a:pPr>
            <a:r>
              <a:rPr lang="en-US" sz="4400" dirty="0" smtClean="0">
                <a:latin typeface="Tahoma" pitchFamily="34" charset="0"/>
                <a:cs typeface="Tahoma" pitchFamily="34" charset="0"/>
              </a:rPr>
              <a:t>Municipal Activities – utilities, roads, drainage, levees</a:t>
            </a:r>
          </a:p>
          <a:p>
            <a:pPr>
              <a:defRPr/>
            </a:pPr>
            <a:endParaRPr lang="en-US" sz="4400" dirty="0" smtClean="0">
              <a:latin typeface="Tahoma" pitchFamily="34" charset="0"/>
              <a:cs typeface="Tahoma" pitchFamily="34" charset="0"/>
            </a:endParaRPr>
          </a:p>
          <a:p>
            <a:pPr>
              <a:defRPr/>
            </a:pPr>
            <a:r>
              <a:rPr lang="en-US" sz="4400" dirty="0" smtClean="0">
                <a:latin typeface="Tahoma" pitchFamily="34" charset="0"/>
                <a:cs typeface="Tahoma" pitchFamily="34" charset="0"/>
              </a:rPr>
              <a:t>Industrial Activities – refineries, steel mills, coal storage facilities, grain facilities</a:t>
            </a:r>
          </a:p>
          <a:p>
            <a:pPr>
              <a:defRPr/>
            </a:pPr>
            <a:endParaRPr lang="en-US" sz="4400" dirty="0">
              <a:latin typeface="Tahoma" pitchFamily="34" charset="0"/>
              <a:cs typeface="Tahoma" pitchFamily="34" charset="0"/>
            </a:endParaRPr>
          </a:p>
          <a:p>
            <a:pPr>
              <a:defRPr/>
            </a:pPr>
            <a:r>
              <a:rPr lang="en-US" sz="4400" dirty="0" smtClean="0">
                <a:latin typeface="Tahoma" pitchFamily="34" charset="0"/>
                <a:cs typeface="Tahoma" pitchFamily="34" charset="0"/>
              </a:rPr>
              <a:t>Other Activities – bulkheads, wharves, boat slips, </a:t>
            </a:r>
            <a:r>
              <a:rPr lang="en-US" sz="4400" dirty="0" err="1" smtClean="0">
                <a:latin typeface="Tahoma" pitchFamily="34" charset="0"/>
                <a:cs typeface="Tahoma" pitchFamily="34" charset="0"/>
              </a:rPr>
              <a:t>trenasse</a:t>
            </a:r>
            <a:r>
              <a:rPr lang="en-US" sz="4400" dirty="0" smtClean="0">
                <a:latin typeface="Tahoma" pitchFamily="34" charset="0"/>
                <a:cs typeface="Tahoma" pitchFamily="34" charset="0"/>
              </a:rPr>
              <a:t> clean-out</a:t>
            </a:r>
          </a:p>
          <a:p>
            <a:pPr>
              <a:defRPr/>
            </a:pPr>
            <a:endParaRPr lang="en-US" dirty="0">
              <a:latin typeface="Comic Sans MS" pitchFamily="66" charset="0"/>
            </a:endParaRPr>
          </a:p>
          <a:p>
            <a:pPr>
              <a:defRPr/>
            </a:pPr>
            <a:endParaRPr lang="en-US" dirty="0" smtClean="0">
              <a:latin typeface="Comic Sans MS" pitchFamily="66" charset="0"/>
            </a:endParaRPr>
          </a:p>
          <a:p>
            <a:pPr>
              <a:defRPr/>
            </a:pPr>
            <a:endParaRPr lang="en-US" dirty="0">
              <a:latin typeface="Comic Sans MS" pitchFamily="66" charset="0"/>
            </a:endParaRPr>
          </a:p>
          <a:p>
            <a:pPr>
              <a:defRPr/>
            </a:pPr>
            <a:endParaRPr lang="en-US" dirty="0">
              <a:latin typeface="Comic Sans MS" pitchFamily="66" charset="0"/>
            </a:endParaRPr>
          </a:p>
        </p:txBody>
      </p:sp>
      <p:pic>
        <p:nvPicPr>
          <p:cNvPr id="53251"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
        <p:nvSpPr>
          <p:cNvPr id="8" name="Slide Number Placeholder 3"/>
          <p:cNvSpPr>
            <a:spLocks noGrp="1"/>
          </p:cNvSpPr>
          <p:nvPr>
            <p:ph type="sldNum" sz="quarter" idx="12"/>
          </p:nvPr>
        </p:nvSpPr>
        <p:spPr>
          <a:xfrm>
            <a:off x="8382000" y="6245225"/>
            <a:ext cx="457200" cy="476250"/>
          </a:xfrm>
        </p:spPr>
        <p:txBody>
          <a:bodyPr/>
          <a:lstStyle/>
          <a:p>
            <a:pPr>
              <a:defRPr/>
            </a:pPr>
            <a:fld id="{4D74B530-8CDF-4C3E-98EE-AEDB39128FBD}" type="slidenum">
              <a:rPr lang="en-US"/>
              <a:pPr>
                <a:defRPr/>
              </a:pPr>
              <a:t>23</a:t>
            </a:fld>
            <a:endParaRPr 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85750"/>
            <a:ext cx="6172200" cy="838200"/>
          </a:xfrm>
        </p:spPr>
        <p:txBody>
          <a:bodyPr>
            <a:normAutofit/>
          </a:bodyPr>
          <a:lstStyle/>
          <a:p>
            <a:pPr>
              <a:defRPr/>
            </a:pPr>
            <a:r>
              <a:rPr lang="en-US" dirty="0" smtClean="0"/>
              <a:t>Exempt Activities</a:t>
            </a:r>
            <a:endParaRPr lang="en-US" dirty="0"/>
          </a:p>
        </p:txBody>
      </p:sp>
      <p:sp>
        <p:nvSpPr>
          <p:cNvPr id="5" name="Content Placeholder 4"/>
          <p:cNvSpPr>
            <a:spLocks noGrp="1"/>
          </p:cNvSpPr>
          <p:nvPr>
            <p:ph idx="1"/>
          </p:nvPr>
        </p:nvSpPr>
        <p:spPr>
          <a:xfrm>
            <a:off x="457200" y="1371600"/>
            <a:ext cx="8534400" cy="4800600"/>
          </a:xfrm>
        </p:spPr>
        <p:txBody>
          <a:bodyPr>
            <a:normAutofit/>
          </a:bodyPr>
          <a:lstStyle/>
          <a:p>
            <a:pPr marL="800100" lvl="1" indent="-342900">
              <a:spcAft>
                <a:spcPts val="300"/>
              </a:spcAft>
              <a:buClr>
                <a:srgbClr val="FFC000"/>
              </a:buClr>
              <a:buSzPct val="120000"/>
              <a:buFont typeface="Arial" pitchFamily="34" charset="0"/>
              <a:buChar char="•"/>
              <a:defRPr/>
            </a:pPr>
            <a:r>
              <a:rPr lang="en-US" sz="2400" dirty="0" smtClean="0">
                <a:solidFill>
                  <a:srgbClr val="FFFFFF"/>
                </a:solidFill>
                <a:latin typeface="Tahoma" pitchFamily="34" charset="0"/>
                <a:cs typeface="Tahoma" pitchFamily="34" charset="0"/>
              </a:rPr>
              <a:t>Fastlands (areas completely contained by levees and drained by pump)</a:t>
            </a:r>
          </a:p>
          <a:p>
            <a:pPr marL="800100" lvl="1" indent="-342900">
              <a:spcAft>
                <a:spcPts val="300"/>
              </a:spcAft>
              <a:buClr>
                <a:srgbClr val="FFC000"/>
              </a:buClr>
              <a:buSzPct val="120000"/>
              <a:buFont typeface="Arial" pitchFamily="34" charset="0"/>
              <a:buChar char="•"/>
              <a:defRPr/>
            </a:pPr>
            <a:r>
              <a:rPr lang="en-US" sz="2400" dirty="0" smtClean="0">
                <a:solidFill>
                  <a:srgbClr val="FFFFFF"/>
                </a:solidFill>
                <a:latin typeface="Tahoma" pitchFamily="34" charset="0"/>
                <a:cs typeface="Tahoma" pitchFamily="34" charset="0"/>
              </a:rPr>
              <a:t>Areas above the 5-foot contour </a:t>
            </a:r>
          </a:p>
          <a:p>
            <a:pPr marL="800100" lvl="1" indent="-342900">
              <a:spcAft>
                <a:spcPts val="300"/>
              </a:spcAft>
              <a:buClr>
                <a:srgbClr val="FFC000"/>
              </a:buClr>
              <a:buSzPct val="120000"/>
              <a:buFont typeface="Arial" pitchFamily="34" charset="0"/>
              <a:buChar char="•"/>
              <a:defRPr/>
            </a:pPr>
            <a:r>
              <a:rPr lang="en-US" sz="2400" dirty="0" smtClean="0">
                <a:solidFill>
                  <a:srgbClr val="FFFFFF"/>
                </a:solidFill>
                <a:latin typeface="Tahoma" pitchFamily="34" charset="0"/>
                <a:cs typeface="Tahoma" pitchFamily="34" charset="0"/>
              </a:rPr>
              <a:t>Existing agricultural, forestry and aquaculture activities</a:t>
            </a:r>
          </a:p>
          <a:p>
            <a:pPr marL="800100" lvl="1" indent="-342900">
              <a:spcAft>
                <a:spcPts val="300"/>
              </a:spcAft>
              <a:buClr>
                <a:srgbClr val="FFC000"/>
              </a:buClr>
              <a:buSzPct val="120000"/>
              <a:buFont typeface="Arial" pitchFamily="34" charset="0"/>
              <a:buChar char="•"/>
              <a:defRPr/>
            </a:pPr>
            <a:r>
              <a:rPr lang="en-US" sz="2400" dirty="0" smtClean="0">
                <a:solidFill>
                  <a:srgbClr val="FFFFFF"/>
                </a:solidFill>
                <a:latin typeface="Tahoma" pitchFamily="34" charset="0"/>
                <a:cs typeface="Tahoma" pitchFamily="34" charset="0"/>
              </a:rPr>
              <a:t>Normal maintenance and repair of existing structures</a:t>
            </a:r>
          </a:p>
          <a:p>
            <a:pPr marL="800100" lvl="1" indent="-342900">
              <a:spcAft>
                <a:spcPts val="300"/>
              </a:spcAft>
              <a:buClr>
                <a:srgbClr val="FFC000"/>
              </a:buClr>
              <a:buSzPct val="120000"/>
              <a:buFont typeface="Arial" pitchFamily="34" charset="0"/>
              <a:buChar char="•"/>
              <a:defRPr/>
            </a:pPr>
            <a:r>
              <a:rPr lang="en-US" sz="2400" dirty="0" smtClean="0">
                <a:solidFill>
                  <a:srgbClr val="FFFFFF"/>
                </a:solidFill>
                <a:latin typeface="Tahoma" pitchFamily="34" charset="0"/>
                <a:cs typeface="Tahoma" pitchFamily="34" charset="0"/>
              </a:rPr>
              <a:t>Private camps and residences </a:t>
            </a:r>
          </a:p>
          <a:p>
            <a:pPr marL="800100" lvl="1" indent="-342900">
              <a:spcAft>
                <a:spcPts val="300"/>
              </a:spcAft>
              <a:buClr>
                <a:srgbClr val="FFC000"/>
              </a:buClr>
              <a:buSzPct val="120000"/>
              <a:buFont typeface="Arial" pitchFamily="34" charset="0"/>
              <a:buChar char="•"/>
              <a:defRPr/>
            </a:pPr>
            <a:r>
              <a:rPr lang="en-US" sz="2400" dirty="0" smtClean="0">
                <a:solidFill>
                  <a:srgbClr val="FFFFFF"/>
                </a:solidFill>
                <a:latin typeface="Tahoma" pitchFamily="34" charset="0"/>
                <a:cs typeface="Tahoma" pitchFamily="34" charset="0"/>
              </a:rPr>
              <a:t>Activities which do not have a direct and significant impact on coastal waters</a:t>
            </a:r>
          </a:p>
          <a:p>
            <a:pPr>
              <a:defRPr/>
            </a:pPr>
            <a:endParaRPr lang="en-US" dirty="0">
              <a:latin typeface="Comic Sans MS" pitchFamily="66" charset="0"/>
            </a:endParaRPr>
          </a:p>
          <a:p>
            <a:pPr>
              <a:defRPr/>
            </a:pPr>
            <a:endParaRPr lang="en-US" dirty="0" smtClean="0">
              <a:latin typeface="Comic Sans MS" pitchFamily="66" charset="0"/>
            </a:endParaRPr>
          </a:p>
          <a:p>
            <a:pPr>
              <a:defRPr/>
            </a:pPr>
            <a:endParaRPr lang="en-US" dirty="0">
              <a:latin typeface="Comic Sans MS" pitchFamily="66" charset="0"/>
            </a:endParaRPr>
          </a:p>
          <a:p>
            <a:pPr>
              <a:defRPr/>
            </a:pPr>
            <a:endParaRPr lang="en-US" dirty="0">
              <a:latin typeface="Comic Sans MS" pitchFamily="66" charset="0"/>
            </a:endParaRPr>
          </a:p>
        </p:txBody>
      </p:sp>
      <p:pic>
        <p:nvPicPr>
          <p:cNvPr id="55299"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
        <p:nvSpPr>
          <p:cNvPr id="8" name="Slide Number Placeholder 3"/>
          <p:cNvSpPr>
            <a:spLocks noGrp="1"/>
          </p:cNvSpPr>
          <p:nvPr>
            <p:ph type="sldNum" sz="quarter" idx="12"/>
          </p:nvPr>
        </p:nvSpPr>
        <p:spPr>
          <a:xfrm>
            <a:off x="8382000" y="6245225"/>
            <a:ext cx="457200" cy="476250"/>
          </a:xfrm>
        </p:spPr>
        <p:txBody>
          <a:bodyPr/>
          <a:lstStyle/>
          <a:p>
            <a:pPr>
              <a:defRPr/>
            </a:pPr>
            <a:fld id="{B289753E-D0DA-46C3-A5D5-295B1E8E7341}" type="slidenum">
              <a:rPr lang="en-US"/>
              <a:pPr>
                <a:defRPr/>
              </a:pPr>
              <a:t>24</a:t>
            </a:fld>
            <a:endParaRPr lang="en-US"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0600" y="228600"/>
            <a:ext cx="6248400" cy="685800"/>
          </a:xfrm>
        </p:spPr>
        <p:txBody>
          <a:bodyPr>
            <a:normAutofit/>
          </a:bodyPr>
          <a:lstStyle/>
          <a:p>
            <a:pPr>
              <a:defRPr/>
            </a:pPr>
            <a:r>
              <a:rPr lang="en-US" sz="3200" dirty="0" smtClean="0"/>
              <a:t>Joint Permit Application</a:t>
            </a:r>
            <a:endParaRPr lang="en-US" sz="3200" dirty="0"/>
          </a:p>
        </p:txBody>
      </p:sp>
      <p:pic>
        <p:nvPicPr>
          <p:cNvPr id="57346" name="Picture 2"/>
          <p:cNvPicPr>
            <a:picLocks noGrp="1" noChangeAspect="1" noChangeArrowheads="1"/>
          </p:cNvPicPr>
          <p:nvPr>
            <p:ph idx="1"/>
          </p:nvPr>
        </p:nvPicPr>
        <p:blipFill>
          <a:blip r:embed="rId3"/>
          <a:srcRect/>
          <a:stretch>
            <a:fillRect/>
          </a:stretch>
        </p:blipFill>
        <p:spPr>
          <a:xfrm>
            <a:off x="2209800" y="990600"/>
            <a:ext cx="4543425" cy="5638800"/>
          </a:xfrm>
        </p:spPr>
      </p:pic>
      <p:pic>
        <p:nvPicPr>
          <p:cNvPr id="57347" name="Picture 4" descr="dnrcoastmgt_sm.gif"/>
          <p:cNvPicPr>
            <a:picLocks noChangeAspect="1"/>
          </p:cNvPicPr>
          <p:nvPr/>
        </p:nvPicPr>
        <p:blipFill>
          <a:blip r:embed="rId4"/>
          <a:srcRect/>
          <a:stretch>
            <a:fillRect/>
          </a:stretch>
        </p:blipFill>
        <p:spPr bwMode="auto">
          <a:xfrm>
            <a:off x="7924800" y="228600"/>
            <a:ext cx="1066800" cy="990600"/>
          </a:xfrm>
          <a:prstGeom prst="rect">
            <a:avLst/>
          </a:prstGeom>
          <a:noFill/>
          <a:ln w="9525">
            <a:noFill/>
            <a:miter lim="800000"/>
            <a:headEnd/>
            <a:tailEnd/>
          </a:ln>
        </p:spPr>
      </p:pic>
      <p:sp>
        <p:nvSpPr>
          <p:cNvPr id="57348" name="Rectangle 1"/>
          <p:cNvSpPr>
            <a:spLocks noChangeArrowheads="1"/>
          </p:cNvSpPr>
          <p:nvPr/>
        </p:nvSpPr>
        <p:spPr bwMode="auto">
          <a:xfrm>
            <a:off x="8458200" y="6248400"/>
            <a:ext cx="441325" cy="369888"/>
          </a:xfrm>
          <a:prstGeom prst="rect">
            <a:avLst/>
          </a:prstGeom>
          <a:noFill/>
          <a:ln w="9525">
            <a:noFill/>
            <a:miter lim="800000"/>
            <a:headEnd/>
            <a:tailEnd/>
          </a:ln>
        </p:spPr>
        <p:txBody>
          <a:bodyPr wrap="none">
            <a:spAutoFit/>
          </a:bodyPr>
          <a:lstStyle/>
          <a:p>
            <a:fld id="{1FA3746A-7F83-4772-897E-93F81CB99625}" type="slidenum">
              <a:rPr lang="en-US"/>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152400"/>
            <a:ext cx="6096000" cy="868363"/>
          </a:xfrm>
        </p:spPr>
        <p:txBody>
          <a:bodyPr/>
          <a:lstStyle/>
          <a:p>
            <a:pPr>
              <a:defRPr/>
            </a:pPr>
            <a:r>
              <a:rPr lang="en-US" dirty="0" smtClean="0"/>
              <a:t>Online Permitting</a:t>
            </a:r>
            <a:endParaRPr lang="en-US" dirty="0"/>
          </a:p>
        </p:txBody>
      </p:sp>
      <p:sp>
        <p:nvSpPr>
          <p:cNvPr id="4" name="Content Placeholder 3"/>
          <p:cNvSpPr>
            <a:spLocks noGrp="1"/>
          </p:cNvSpPr>
          <p:nvPr>
            <p:ph idx="1"/>
          </p:nvPr>
        </p:nvSpPr>
        <p:spPr>
          <a:xfrm>
            <a:off x="381000" y="1066800"/>
            <a:ext cx="8610600" cy="5105400"/>
          </a:xfrm>
        </p:spPr>
        <p:txBody>
          <a:bodyPr>
            <a:normAutofit/>
          </a:bodyPr>
          <a:lstStyle/>
          <a:p>
            <a:pPr>
              <a:defRPr/>
            </a:pPr>
            <a:r>
              <a:rPr lang="en-US" dirty="0" smtClean="0"/>
              <a:t>Allows for online completion, submission and modification of Joint Permit Application</a:t>
            </a:r>
          </a:p>
          <a:p>
            <a:pPr>
              <a:defRPr/>
            </a:pPr>
            <a:r>
              <a:rPr lang="en-US" dirty="0" smtClean="0"/>
              <a:t>Allows for electronic distribution, online commenting and real-time notification of comments</a:t>
            </a:r>
          </a:p>
          <a:p>
            <a:pPr>
              <a:defRPr/>
            </a:pPr>
            <a:r>
              <a:rPr lang="en-US" dirty="0" smtClean="0"/>
              <a:t>Allows </a:t>
            </a:r>
            <a:r>
              <a:rPr lang="en-US" dirty="0"/>
              <a:t>for online payment of </a:t>
            </a:r>
            <a:r>
              <a:rPr lang="en-US" dirty="0" smtClean="0"/>
              <a:t>fees</a:t>
            </a:r>
            <a:endParaRPr lang="en-US" dirty="0"/>
          </a:p>
          <a:p>
            <a:pPr>
              <a:defRPr/>
            </a:pPr>
            <a:r>
              <a:rPr lang="en-US" dirty="0" smtClean="0"/>
              <a:t>Allows for online tracking of applications with real time status updates</a:t>
            </a:r>
            <a:endParaRPr lang="en-US" dirty="0"/>
          </a:p>
        </p:txBody>
      </p:sp>
      <p:sp>
        <p:nvSpPr>
          <p:cNvPr id="59395" name="Rectangle 4"/>
          <p:cNvSpPr>
            <a:spLocks noChangeArrowheads="1"/>
          </p:cNvSpPr>
          <p:nvPr/>
        </p:nvSpPr>
        <p:spPr bwMode="auto">
          <a:xfrm>
            <a:off x="8229600" y="6172200"/>
            <a:ext cx="441325" cy="369888"/>
          </a:xfrm>
          <a:prstGeom prst="rect">
            <a:avLst/>
          </a:prstGeom>
          <a:noFill/>
          <a:ln w="9525">
            <a:noFill/>
            <a:miter lim="800000"/>
            <a:headEnd/>
            <a:tailEnd/>
          </a:ln>
        </p:spPr>
        <p:txBody>
          <a:bodyPr wrap="none">
            <a:spAutoFit/>
          </a:bodyPr>
          <a:lstStyle/>
          <a:p>
            <a:fld id="{6FC61595-9482-48B0-BD44-C1F39E9F252E}" type="slidenum">
              <a:rPr lang="en-US"/>
              <a:pPr/>
              <a:t>26</a:t>
            </a:fld>
            <a:endParaRPr lang="en-US"/>
          </a:p>
        </p:txBody>
      </p:sp>
      <p:pic>
        <p:nvPicPr>
          <p:cNvPr id="59396" name="Picture 5"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3352800" y="304800"/>
            <a:ext cx="5791200" cy="400050"/>
          </a:xfrm>
          <a:prstGeom prst="rect">
            <a:avLst/>
          </a:prstGeom>
          <a:noFill/>
          <a:ln w="9525">
            <a:noFill/>
            <a:miter lim="800000"/>
            <a:headEnd/>
            <a:tailEnd/>
          </a:ln>
          <a:effectLst>
            <a:outerShdw dist="25400" dir="10800000" algn="ctr" rotWithShape="0">
              <a:schemeClr val="bg1"/>
            </a:outerShdw>
          </a:effectLst>
        </p:spPr>
        <p:txBody>
          <a:bodyPr>
            <a:spAutoFit/>
          </a:bodyPr>
          <a:lstStyle/>
          <a:p>
            <a:pPr fontAlgn="auto">
              <a:spcBef>
                <a:spcPct val="50000"/>
              </a:spcBef>
              <a:spcAft>
                <a:spcPts val="0"/>
              </a:spcAft>
              <a:defRPr/>
            </a:pPr>
            <a:endParaRPr lang="en-US" sz="2000" dirty="0">
              <a:solidFill>
                <a:prstClr val="black"/>
              </a:solidFill>
              <a:latin typeface="Comic Sans MS" pitchFamily="66" charset="0"/>
            </a:endParaRPr>
          </a:p>
        </p:txBody>
      </p:sp>
      <p:sp>
        <p:nvSpPr>
          <p:cNvPr id="4" name="Title 3"/>
          <p:cNvSpPr>
            <a:spLocks noGrp="1"/>
          </p:cNvSpPr>
          <p:nvPr>
            <p:ph type="title"/>
          </p:nvPr>
        </p:nvSpPr>
        <p:spPr>
          <a:xfrm>
            <a:off x="1752600" y="247650"/>
            <a:ext cx="6172200" cy="914400"/>
          </a:xfrm>
        </p:spPr>
        <p:txBody>
          <a:bodyPr>
            <a:normAutofit/>
          </a:bodyPr>
          <a:lstStyle/>
          <a:p>
            <a:pPr>
              <a:defRPr/>
            </a:pPr>
            <a:r>
              <a:rPr lang="en-US" dirty="0"/>
              <a:t>OCM Objectives</a:t>
            </a:r>
          </a:p>
        </p:txBody>
      </p:sp>
      <p:sp>
        <p:nvSpPr>
          <p:cNvPr id="5" name="Content Placeholder 4"/>
          <p:cNvSpPr>
            <a:spLocks noGrp="1"/>
          </p:cNvSpPr>
          <p:nvPr>
            <p:ph idx="1"/>
          </p:nvPr>
        </p:nvSpPr>
        <p:spPr>
          <a:xfrm>
            <a:off x="685800" y="1371600"/>
            <a:ext cx="7924800" cy="4572000"/>
          </a:xfrm>
        </p:spPr>
        <p:txBody>
          <a:bodyPr>
            <a:normAutofit/>
          </a:bodyPr>
          <a:lstStyle/>
          <a:p>
            <a:pPr>
              <a:defRPr/>
            </a:pPr>
            <a:r>
              <a:rPr lang="en-US" sz="4000" b="1" dirty="0"/>
              <a:t>AVOID</a:t>
            </a:r>
          </a:p>
          <a:p>
            <a:pPr lvl="1">
              <a:defRPr/>
            </a:pPr>
            <a:r>
              <a:rPr lang="en-US" dirty="0"/>
              <a:t>Can adverse impacts to coastal </a:t>
            </a:r>
            <a:r>
              <a:rPr lang="en-US" dirty="0" smtClean="0"/>
              <a:t>resources </a:t>
            </a:r>
            <a:r>
              <a:rPr lang="en-US" dirty="0"/>
              <a:t>be </a:t>
            </a:r>
            <a:r>
              <a:rPr lang="en-US" u="sng" dirty="0"/>
              <a:t>avoided</a:t>
            </a:r>
            <a:r>
              <a:rPr lang="en-US" dirty="0"/>
              <a:t> by relocating or redesigning project</a:t>
            </a:r>
            <a:r>
              <a:rPr lang="en-US" dirty="0" smtClean="0"/>
              <a:t>?</a:t>
            </a:r>
            <a:endParaRPr lang="en-US" dirty="0"/>
          </a:p>
          <a:p>
            <a:pPr>
              <a:defRPr/>
            </a:pPr>
            <a:r>
              <a:rPr lang="en-US" sz="4300" b="1" dirty="0"/>
              <a:t>MINIMIZE</a:t>
            </a:r>
          </a:p>
          <a:p>
            <a:pPr lvl="1">
              <a:defRPr/>
            </a:pPr>
            <a:r>
              <a:rPr lang="en-US" dirty="0"/>
              <a:t>Can adverse impacts to coastal </a:t>
            </a:r>
            <a:r>
              <a:rPr lang="en-US" dirty="0" smtClean="0"/>
              <a:t>resources </a:t>
            </a:r>
            <a:r>
              <a:rPr lang="en-US" dirty="0"/>
              <a:t>be </a:t>
            </a:r>
            <a:r>
              <a:rPr lang="en-US" u="sng" dirty="0"/>
              <a:t>minimized</a:t>
            </a:r>
            <a:r>
              <a:rPr lang="en-US" dirty="0"/>
              <a:t> by utilizing less damaging construction techniques?</a:t>
            </a:r>
          </a:p>
          <a:p>
            <a:pPr>
              <a:defRPr/>
            </a:pPr>
            <a:endParaRPr lang="en-US" dirty="0"/>
          </a:p>
        </p:txBody>
      </p:sp>
      <p:pic>
        <p:nvPicPr>
          <p:cNvPr id="61444"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
        <p:nvSpPr>
          <p:cNvPr id="61445" name="Rectangle 7"/>
          <p:cNvSpPr>
            <a:spLocks noChangeArrowheads="1"/>
          </p:cNvSpPr>
          <p:nvPr/>
        </p:nvSpPr>
        <p:spPr bwMode="auto">
          <a:xfrm>
            <a:off x="8229600" y="6172200"/>
            <a:ext cx="441325" cy="369888"/>
          </a:xfrm>
          <a:prstGeom prst="rect">
            <a:avLst/>
          </a:prstGeom>
          <a:noFill/>
          <a:ln w="9525">
            <a:noFill/>
            <a:miter lim="800000"/>
            <a:headEnd/>
            <a:tailEnd/>
          </a:ln>
        </p:spPr>
        <p:txBody>
          <a:bodyPr wrap="none">
            <a:spAutoFit/>
          </a:bodyPr>
          <a:lstStyle/>
          <a:p>
            <a:fld id="{AA0DF646-A42A-4DBA-A365-2FE8B432D7A1}" type="slidenum">
              <a:rPr lang="en-US"/>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3352800" y="304800"/>
            <a:ext cx="5791200" cy="400050"/>
          </a:xfrm>
          <a:prstGeom prst="rect">
            <a:avLst/>
          </a:prstGeom>
          <a:noFill/>
          <a:ln w="9525">
            <a:noFill/>
            <a:miter lim="800000"/>
            <a:headEnd/>
            <a:tailEnd/>
          </a:ln>
          <a:effectLst>
            <a:outerShdw dist="25400" dir="10800000" algn="ctr" rotWithShape="0">
              <a:schemeClr val="bg1"/>
            </a:outerShdw>
          </a:effectLst>
        </p:spPr>
        <p:txBody>
          <a:bodyPr>
            <a:spAutoFit/>
          </a:bodyPr>
          <a:lstStyle/>
          <a:p>
            <a:pPr fontAlgn="auto">
              <a:spcBef>
                <a:spcPct val="50000"/>
              </a:spcBef>
              <a:spcAft>
                <a:spcPts val="0"/>
              </a:spcAft>
              <a:defRPr/>
            </a:pPr>
            <a:endParaRPr lang="en-US" sz="2000" dirty="0">
              <a:solidFill>
                <a:prstClr val="black"/>
              </a:solidFill>
              <a:latin typeface="Comic Sans MS" pitchFamily="66" charset="0"/>
            </a:endParaRPr>
          </a:p>
        </p:txBody>
      </p:sp>
      <p:sp>
        <p:nvSpPr>
          <p:cNvPr id="4" name="Title 3"/>
          <p:cNvSpPr>
            <a:spLocks noGrp="1"/>
          </p:cNvSpPr>
          <p:nvPr>
            <p:ph type="title"/>
          </p:nvPr>
        </p:nvSpPr>
        <p:spPr>
          <a:xfrm>
            <a:off x="990600" y="477838"/>
            <a:ext cx="6172200" cy="838200"/>
          </a:xfrm>
        </p:spPr>
        <p:txBody>
          <a:bodyPr>
            <a:normAutofit/>
          </a:bodyPr>
          <a:lstStyle/>
          <a:p>
            <a:pPr>
              <a:defRPr/>
            </a:pPr>
            <a:r>
              <a:rPr lang="en-US" sz="4800" dirty="0" smtClean="0"/>
              <a:t>Mitigation</a:t>
            </a:r>
            <a:endParaRPr lang="en-US" sz="4800" dirty="0"/>
          </a:p>
        </p:txBody>
      </p:sp>
      <p:sp>
        <p:nvSpPr>
          <p:cNvPr id="5" name="Content Placeholder 4"/>
          <p:cNvSpPr>
            <a:spLocks noGrp="1"/>
          </p:cNvSpPr>
          <p:nvPr>
            <p:ph idx="1"/>
          </p:nvPr>
        </p:nvSpPr>
        <p:spPr>
          <a:xfrm>
            <a:off x="266700" y="1828800"/>
            <a:ext cx="8686800" cy="2819400"/>
          </a:xfrm>
        </p:spPr>
        <p:txBody>
          <a:bodyPr>
            <a:normAutofit lnSpcReduction="10000"/>
          </a:bodyPr>
          <a:lstStyle/>
          <a:p>
            <a:pPr>
              <a:defRPr/>
            </a:pPr>
            <a:r>
              <a:rPr lang="en-US" dirty="0" smtClean="0"/>
              <a:t>Compensatory mitigation is legislatively required replacement, substitution, enhancement or protection of ecological values </a:t>
            </a:r>
            <a:r>
              <a:rPr lang="en-US" u="sng" dirty="0" smtClean="0"/>
              <a:t>to offset </a:t>
            </a:r>
            <a:r>
              <a:rPr lang="en-US" dirty="0" smtClean="0"/>
              <a:t>anticipated losses of ecological values caused by a permitted activity</a:t>
            </a:r>
          </a:p>
          <a:p>
            <a:pPr>
              <a:defRPr/>
            </a:pPr>
            <a:endParaRPr lang="en-US" sz="2800" dirty="0" smtClean="0"/>
          </a:p>
          <a:p>
            <a:pPr>
              <a:defRPr/>
            </a:pPr>
            <a:endParaRPr lang="en-US" sz="3300" dirty="0"/>
          </a:p>
        </p:txBody>
      </p:sp>
      <p:pic>
        <p:nvPicPr>
          <p:cNvPr id="63492"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
        <p:nvSpPr>
          <p:cNvPr id="63493" name="Rectangle 7"/>
          <p:cNvSpPr>
            <a:spLocks noChangeArrowheads="1"/>
          </p:cNvSpPr>
          <p:nvPr/>
        </p:nvSpPr>
        <p:spPr bwMode="auto">
          <a:xfrm>
            <a:off x="8229600" y="6172200"/>
            <a:ext cx="441325" cy="369888"/>
          </a:xfrm>
          <a:prstGeom prst="rect">
            <a:avLst/>
          </a:prstGeom>
          <a:noFill/>
          <a:ln w="9525">
            <a:noFill/>
            <a:miter lim="800000"/>
            <a:headEnd/>
            <a:tailEnd/>
          </a:ln>
        </p:spPr>
        <p:txBody>
          <a:bodyPr wrap="none">
            <a:spAutoFit/>
          </a:bodyPr>
          <a:lstStyle/>
          <a:p>
            <a:fld id="{F2571350-63EE-49BB-B91E-F92D85C034AE}" type="slidenum">
              <a:rPr lang="en-US"/>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3352800" y="304800"/>
            <a:ext cx="5791200" cy="400050"/>
          </a:xfrm>
          <a:prstGeom prst="rect">
            <a:avLst/>
          </a:prstGeom>
          <a:noFill/>
          <a:ln>
            <a:noFill/>
          </a:ln>
          <a:effectLst>
            <a:outerShdw dist="25400" dir="10800000" algn="ctr" rotWithShape="0">
              <a:schemeClr val="bg1"/>
            </a:outerShdw>
          </a:effectLst>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endParaRPr lang="en-US" sz="2000" dirty="0">
              <a:solidFill>
                <a:srgbClr val="000000"/>
              </a:solidFill>
              <a:latin typeface="Comic Sans MS" pitchFamily="66" charset="0"/>
            </a:endParaRPr>
          </a:p>
        </p:txBody>
      </p:sp>
      <p:sp>
        <p:nvSpPr>
          <p:cNvPr id="22531" name="Title 3"/>
          <p:cNvSpPr>
            <a:spLocks noGrp="1"/>
          </p:cNvSpPr>
          <p:nvPr>
            <p:ph type="title"/>
          </p:nvPr>
        </p:nvSpPr>
        <p:spPr>
          <a:xfrm>
            <a:off x="1735138" y="228600"/>
            <a:ext cx="6172200" cy="914400"/>
          </a:xfrm>
        </p:spPr>
        <p:txBody>
          <a:bodyPr/>
          <a:lstStyle/>
          <a:p>
            <a:pPr>
              <a:defRPr/>
            </a:pPr>
            <a:r>
              <a:rPr lang="en-US" sz="3200" dirty="0" smtClean="0"/>
              <a:t>Pre-application Meetings</a:t>
            </a:r>
          </a:p>
        </p:txBody>
      </p:sp>
      <p:sp>
        <p:nvSpPr>
          <p:cNvPr id="5" name="Content Placeholder 4"/>
          <p:cNvSpPr>
            <a:spLocks noGrp="1"/>
          </p:cNvSpPr>
          <p:nvPr>
            <p:ph idx="1"/>
          </p:nvPr>
        </p:nvSpPr>
        <p:spPr>
          <a:xfrm>
            <a:off x="304800" y="1219200"/>
            <a:ext cx="8686800" cy="5137150"/>
          </a:xfrm>
        </p:spPr>
        <p:txBody>
          <a:bodyPr>
            <a:noAutofit/>
          </a:bodyPr>
          <a:lstStyle/>
          <a:p>
            <a:pPr>
              <a:defRPr/>
            </a:pPr>
            <a:r>
              <a:rPr lang="en-US" sz="2400" dirty="0" smtClean="0"/>
              <a:t>OCM encourages pre-application meetings to discuss projects early in the planning stages.  Agencies can offer input on information requirements and alternatives before the applicant spends potentially large amounts of time and money.</a:t>
            </a:r>
          </a:p>
          <a:p>
            <a:pPr>
              <a:defRPr/>
            </a:pPr>
            <a:r>
              <a:rPr lang="en-US" sz="2400" dirty="0" smtClean="0"/>
              <a:t>Application processing time can be dramatically reduced by incorporating agency suggestions offered during pre-application meetings.</a:t>
            </a:r>
          </a:p>
          <a:p>
            <a:pPr>
              <a:defRPr/>
            </a:pPr>
            <a:r>
              <a:rPr lang="en-US" sz="2400" dirty="0" smtClean="0"/>
              <a:t>To schedule a pre-application meeting, please call at 225-342-7591 or send an email to </a:t>
            </a:r>
            <a:r>
              <a:rPr lang="en-US" sz="2400" dirty="0" smtClean="0">
                <a:hlinkClick r:id="rId3"/>
              </a:rPr>
              <a:t>OCMinfo@la.gov</a:t>
            </a: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a:p>
        </p:txBody>
      </p:sp>
      <p:pic>
        <p:nvPicPr>
          <p:cNvPr id="65540" name="Picture 5" descr="dnrcoastmgt_sm.gif"/>
          <p:cNvPicPr>
            <a:picLocks noChangeAspect="1"/>
          </p:cNvPicPr>
          <p:nvPr/>
        </p:nvPicPr>
        <p:blipFill>
          <a:blip r:embed="rId4"/>
          <a:srcRect/>
          <a:stretch>
            <a:fillRect/>
          </a:stretch>
        </p:blipFill>
        <p:spPr bwMode="auto">
          <a:xfrm>
            <a:off x="7924800" y="228600"/>
            <a:ext cx="1066800" cy="990600"/>
          </a:xfrm>
          <a:prstGeom prst="rect">
            <a:avLst/>
          </a:prstGeom>
          <a:noFill/>
          <a:ln w="9525">
            <a:noFill/>
            <a:miter lim="800000"/>
            <a:headEnd/>
            <a:tailEnd/>
          </a:ln>
        </p:spPr>
      </p:pic>
      <p:sp>
        <p:nvSpPr>
          <p:cNvPr id="65541" name="Rectangle 6"/>
          <p:cNvSpPr>
            <a:spLocks noChangeArrowheads="1"/>
          </p:cNvSpPr>
          <p:nvPr/>
        </p:nvSpPr>
        <p:spPr bwMode="auto">
          <a:xfrm>
            <a:off x="8229600" y="6172200"/>
            <a:ext cx="441325" cy="369888"/>
          </a:xfrm>
          <a:prstGeom prst="rect">
            <a:avLst/>
          </a:prstGeom>
          <a:noFill/>
          <a:ln w="9525">
            <a:noFill/>
            <a:miter lim="800000"/>
            <a:headEnd/>
            <a:tailEnd/>
          </a:ln>
        </p:spPr>
        <p:txBody>
          <a:bodyPr wrap="none">
            <a:spAutoFit/>
          </a:bodyPr>
          <a:lstStyle/>
          <a:p>
            <a:fld id="{D398493F-AC49-4C14-90C8-EFD4850CB5CC}" type="slidenum">
              <a:rPr lang="en-US"/>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A5793F9-DF2D-456B-87E7-2F09CBB7E7C6}" type="slidenum">
              <a:rPr lang="en-US">
                <a:solidFill>
                  <a:srgbClr val="FFFFFF"/>
                </a:solidFill>
              </a:rPr>
              <a:pPr>
                <a:defRPr/>
              </a:pPr>
              <a:t>3</a:t>
            </a:fld>
            <a:endParaRPr lang="en-US" dirty="0">
              <a:solidFill>
                <a:srgbClr val="FFFFFF"/>
              </a:solidFill>
            </a:endParaRPr>
          </a:p>
        </p:txBody>
      </p:sp>
      <p:sp>
        <p:nvSpPr>
          <p:cNvPr id="5" name="Rectangle 2"/>
          <p:cNvSpPr>
            <a:spLocks noGrp="1" noChangeArrowheads="1"/>
          </p:cNvSpPr>
          <p:nvPr>
            <p:ph type="title"/>
          </p:nvPr>
        </p:nvSpPr>
        <p:spPr>
          <a:xfrm>
            <a:off x="457200" y="533400"/>
            <a:ext cx="8229600" cy="1219200"/>
          </a:xfrm>
        </p:spPr>
        <p:txBody>
          <a:bodyPr/>
          <a:lstStyle/>
          <a:p>
            <a:pPr>
              <a:defRPr/>
            </a:pPr>
            <a:r>
              <a:rPr lang="en-US" dirty="0" smtClean="0"/>
              <a:t/>
            </a:r>
            <a:br>
              <a:rPr lang="en-US" dirty="0" smtClean="0"/>
            </a:br>
            <a:endParaRPr lang="en-US" dirty="0" smtClean="0">
              <a:cs typeface="Tahoma" pitchFamily="34" charset="0"/>
            </a:endParaRPr>
          </a:p>
        </p:txBody>
      </p:sp>
      <p:sp>
        <p:nvSpPr>
          <p:cNvPr id="6" name="Rectangle 252"/>
          <p:cNvSpPr txBox="1">
            <a:spLocks noChangeArrowheads="1"/>
          </p:cNvSpPr>
          <p:nvPr/>
        </p:nvSpPr>
        <p:spPr bwMode="auto">
          <a:xfrm>
            <a:off x="762000" y="2011363"/>
            <a:ext cx="7677150" cy="1447800"/>
          </a:xfrm>
          <a:prstGeom prst="rect">
            <a:avLst/>
          </a:prstGeom>
          <a:noFill/>
          <a:ln w="9525">
            <a:noFill/>
            <a:miter lim="800000"/>
            <a:headEnd/>
            <a:tailEnd/>
          </a:ln>
          <a:effectLst/>
        </p:spPr>
        <p:txBody>
          <a:bodyPr/>
          <a:lstStyle/>
          <a:p>
            <a:pPr marL="1257300" lvl="2" indent="-1257300" algn="ctr">
              <a:spcBef>
                <a:spcPts val="0"/>
              </a:spcBef>
              <a:spcAft>
                <a:spcPts val="300"/>
              </a:spcAft>
              <a:buClr>
                <a:srgbClr val="FFC000"/>
              </a:buClr>
              <a:buSzPct val="120000"/>
              <a:defRPr/>
            </a:pPr>
            <a:r>
              <a:rPr lang="en-US" sz="4400" b="1" dirty="0">
                <a:solidFill>
                  <a:srgbClr val="FFFFFF"/>
                </a:solidFill>
                <a:effectLst>
                  <a:outerShdw blurRad="38100" dist="38100" dir="2700000" algn="tl">
                    <a:srgbClr val="000000">
                      <a:alpha val="43137"/>
                    </a:srgbClr>
                  </a:outerShdw>
                </a:effectLst>
                <a:latin typeface="+mn-lt"/>
                <a:cs typeface="Tahoma" pitchFamily="34" charset="0"/>
              </a:rPr>
              <a:t>Why Was the Coastal Zone  Boundary Changed?</a:t>
            </a:r>
          </a:p>
          <a:p>
            <a:pPr marL="1257300" lvl="2" indent="-342900" algn="ctr">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lgn="ctr">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lgn="ctr">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lgn="ctr">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lgn="ctr">
              <a:spcBef>
                <a:spcPts val="0"/>
              </a:spcBef>
              <a:spcAft>
                <a:spcPts val="300"/>
              </a:spcAft>
              <a:buClr>
                <a:srgbClr val="FFC000"/>
              </a:buClr>
              <a:buSzPct val="120000"/>
              <a:buFont typeface="Wingdings" pitchFamily="2" charset="2"/>
              <a:buChar char="Ø"/>
              <a:defRPr/>
            </a:pPr>
            <a:endParaRPr lang="en-US" sz="2400" dirty="0">
              <a:solidFill>
                <a:srgbClr val="FFFFFF"/>
              </a:solidFill>
              <a:latin typeface="Tahoma" pitchFamily="34" charset="0"/>
              <a:cs typeface="Tahoma" pitchFamily="34" charset="0"/>
            </a:endParaRPr>
          </a:p>
          <a:p>
            <a:pPr marL="342900" indent="-342900" algn="ctr">
              <a:spcBef>
                <a:spcPts val="0"/>
              </a:spcBef>
              <a:spcAft>
                <a:spcPts val="300"/>
              </a:spcAft>
              <a:buClr>
                <a:srgbClr val="FFC000"/>
              </a:buClr>
              <a:buSzPct val="120000"/>
              <a:defRPr/>
            </a:pPr>
            <a:r>
              <a:rPr lang="en-US" sz="1600" b="1" dirty="0">
                <a:solidFill>
                  <a:srgbClr val="FFFFFF"/>
                </a:solidFill>
                <a:latin typeface="Tahoma" pitchFamily="34" charset="0"/>
                <a:cs typeface="Tahoma" pitchFamily="34" charset="0"/>
              </a:rPr>
              <a:t>				</a:t>
            </a:r>
          </a:p>
          <a:p>
            <a:pPr marL="342900" indent="-342900" algn="ctr">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lgn="ctr">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12292"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DDB6590-6F9B-4A56-A829-8F1639EF78BF}" type="slidenum">
              <a:rPr lang="en-US">
                <a:solidFill>
                  <a:srgbClr val="FFFFFF"/>
                </a:solidFill>
              </a:rPr>
              <a:pPr>
                <a:defRPr/>
              </a:pPr>
              <a:t>30</a:t>
            </a:fld>
            <a:endParaRPr lang="en-US" dirty="0">
              <a:solidFill>
                <a:srgbClr val="FFFFFF"/>
              </a:solidFill>
            </a:endParaRPr>
          </a:p>
        </p:txBody>
      </p:sp>
      <p:sp>
        <p:nvSpPr>
          <p:cNvPr id="5" name="Rectangle 2"/>
          <p:cNvSpPr>
            <a:spLocks noGrp="1" noChangeArrowheads="1"/>
          </p:cNvSpPr>
          <p:nvPr>
            <p:ph type="title"/>
          </p:nvPr>
        </p:nvSpPr>
        <p:spPr>
          <a:xfrm>
            <a:off x="457200" y="533400"/>
            <a:ext cx="8229600" cy="1219200"/>
          </a:xfrm>
        </p:spPr>
        <p:txBody>
          <a:bodyPr/>
          <a:lstStyle/>
          <a:p>
            <a:pPr>
              <a:defRPr/>
            </a:pPr>
            <a:r>
              <a:rPr lang="en-US" dirty="0" smtClean="0"/>
              <a:t/>
            </a:r>
            <a:br>
              <a:rPr lang="en-US" dirty="0" smtClean="0"/>
            </a:br>
            <a:endParaRPr lang="en-US" dirty="0" smtClean="0">
              <a:cs typeface="Tahoma" pitchFamily="34" charset="0"/>
            </a:endParaRPr>
          </a:p>
        </p:txBody>
      </p:sp>
      <p:sp>
        <p:nvSpPr>
          <p:cNvPr id="6" name="Rectangle 252"/>
          <p:cNvSpPr txBox="1">
            <a:spLocks noChangeArrowheads="1"/>
          </p:cNvSpPr>
          <p:nvPr/>
        </p:nvSpPr>
        <p:spPr bwMode="auto">
          <a:xfrm>
            <a:off x="523875" y="1530350"/>
            <a:ext cx="7934325" cy="2133600"/>
          </a:xfrm>
          <a:prstGeom prst="rect">
            <a:avLst/>
          </a:prstGeom>
          <a:noFill/>
          <a:ln w="9525">
            <a:noFill/>
            <a:miter lim="800000"/>
            <a:headEnd/>
            <a:tailEnd/>
          </a:ln>
          <a:effectLst/>
        </p:spPr>
        <p:txBody>
          <a:bodyPr/>
          <a:lstStyle/>
          <a:p>
            <a:pPr marL="1257300" lvl="2" indent="-342900">
              <a:spcBef>
                <a:spcPts val="0"/>
              </a:spcBef>
              <a:spcAft>
                <a:spcPts val="300"/>
              </a:spcAft>
              <a:buClr>
                <a:srgbClr val="FFC000"/>
              </a:buClr>
              <a:buSzPct val="120000"/>
              <a:defRPr/>
            </a:pPr>
            <a:endParaRPr lang="en-US" sz="3200" b="1" dirty="0">
              <a:solidFill>
                <a:srgbClr val="FFFFFF"/>
              </a:solidFill>
              <a:latin typeface="+mn-lt"/>
              <a:cs typeface="Tahoma" pitchFamily="34" charset="0"/>
            </a:endParaRPr>
          </a:p>
          <a:p>
            <a:pPr marL="0" lvl="2" algn="ctr">
              <a:spcBef>
                <a:spcPts val="0"/>
              </a:spcBef>
              <a:spcAft>
                <a:spcPts val="300"/>
              </a:spcAft>
              <a:buClr>
                <a:srgbClr val="FFC000"/>
              </a:buClr>
              <a:buSzPct val="120000"/>
              <a:defRPr/>
            </a:pPr>
            <a:r>
              <a:rPr lang="en-US" sz="3200" b="1" dirty="0">
                <a:solidFill>
                  <a:srgbClr val="FFFFFF"/>
                </a:solidFill>
                <a:latin typeface="+mn-lt"/>
                <a:cs typeface="Tahoma" pitchFamily="34" charset="0"/>
              </a:rPr>
              <a:t> </a:t>
            </a:r>
            <a:r>
              <a:rPr lang="en-US" sz="4800" b="1" dirty="0">
                <a:solidFill>
                  <a:srgbClr val="FFFFFF"/>
                </a:solidFill>
                <a:effectLst>
                  <a:outerShdw blurRad="38100" dist="38100" dir="2700000" algn="tl">
                    <a:srgbClr val="000000">
                      <a:alpha val="43137"/>
                    </a:srgbClr>
                  </a:outerShdw>
                </a:effectLst>
                <a:latin typeface="+mn-lt"/>
                <a:cs typeface="Tahoma" pitchFamily="34" charset="0"/>
              </a:rPr>
              <a:t>What Has Been Done to Implement Act 588?</a:t>
            </a: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1257300" lvl="2" indent="-342900">
              <a:spcBef>
                <a:spcPts val="0"/>
              </a:spcBef>
              <a:spcAft>
                <a:spcPts val="300"/>
              </a:spcAft>
              <a:buClr>
                <a:srgbClr val="FFC000"/>
              </a:buClr>
              <a:buSzPct val="120000"/>
              <a:buFont typeface="Wingdings" pitchFamily="2" charset="2"/>
              <a:buChar char="Ø"/>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r>
              <a:rPr lang="en-US" sz="1600" b="1" dirty="0">
                <a:solidFill>
                  <a:srgbClr val="FFFFFF"/>
                </a:solidFill>
                <a:latin typeface="Tahoma" pitchFamily="34" charset="0"/>
                <a:cs typeface="Tahoma" pitchFamily="34" charset="0"/>
              </a:rPr>
              <a:t>				</a:t>
            </a: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67588"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EBECB3-8388-4334-9391-BF0E577C8DCD}" type="slidenum">
              <a:rPr lang="en-US">
                <a:solidFill>
                  <a:srgbClr val="FFFFFF"/>
                </a:solidFill>
              </a:rPr>
              <a:pPr>
                <a:defRPr/>
              </a:pPr>
              <a:t>31</a:t>
            </a:fld>
            <a:endParaRPr lang="en-US" dirty="0">
              <a:solidFill>
                <a:srgbClr val="FFFFFF"/>
              </a:solidFill>
            </a:endParaRPr>
          </a:p>
        </p:txBody>
      </p:sp>
      <p:sp>
        <p:nvSpPr>
          <p:cNvPr id="5" name="Rectangle 2"/>
          <p:cNvSpPr>
            <a:spLocks noGrp="1" noChangeArrowheads="1"/>
          </p:cNvSpPr>
          <p:nvPr>
            <p:ph type="title"/>
          </p:nvPr>
        </p:nvSpPr>
        <p:spPr>
          <a:xfrm>
            <a:off x="457200" y="76200"/>
            <a:ext cx="8229600" cy="1143000"/>
          </a:xfrm>
        </p:spPr>
        <p:txBody>
          <a:bodyPr/>
          <a:lstStyle/>
          <a:p>
            <a:pPr>
              <a:defRPr/>
            </a:pPr>
            <a:r>
              <a:rPr lang="en-US" sz="4000" dirty="0" smtClean="0">
                <a:cs typeface="Tahoma" pitchFamily="34" charset="0"/>
              </a:rPr>
              <a:t>Implementing Act 588</a:t>
            </a:r>
          </a:p>
        </p:txBody>
      </p:sp>
      <p:sp>
        <p:nvSpPr>
          <p:cNvPr id="6" name="Rectangle 252"/>
          <p:cNvSpPr txBox="1">
            <a:spLocks noChangeArrowheads="1"/>
          </p:cNvSpPr>
          <p:nvPr/>
        </p:nvSpPr>
        <p:spPr bwMode="auto">
          <a:xfrm>
            <a:off x="304800" y="1524000"/>
            <a:ext cx="8620125" cy="4876800"/>
          </a:xfrm>
          <a:prstGeom prst="rect">
            <a:avLst/>
          </a:prstGeom>
          <a:noFill/>
          <a:ln w="9525">
            <a:noFill/>
            <a:miter lim="800000"/>
            <a:headEnd/>
            <a:tailEnd/>
          </a:ln>
          <a:effectLst/>
        </p:spPr>
        <p:txBody>
          <a:bodyPr/>
          <a:lstStyle/>
          <a:p>
            <a:pPr marL="342900" indent="-342900">
              <a:spcBef>
                <a:spcPts val="0"/>
              </a:spcBef>
              <a:spcAft>
                <a:spcPts val="300"/>
              </a:spcAft>
              <a:buClr>
                <a:srgbClr val="FFC000"/>
              </a:buClr>
              <a:buSzPct val="120000"/>
              <a:buFont typeface="Arial" pitchFamily="34" charset="0"/>
              <a:buChar char="•"/>
              <a:defRPr/>
            </a:pPr>
            <a:r>
              <a:rPr lang="en-US" sz="2300" dirty="0">
                <a:solidFill>
                  <a:srgbClr val="FFFFFF"/>
                </a:solidFill>
                <a:effectLst>
                  <a:outerShdw blurRad="38100" dist="38100" dir="2700000" algn="tl">
                    <a:srgbClr val="000000">
                      <a:alpha val="43137"/>
                    </a:srgbClr>
                  </a:outerShdw>
                </a:effectLst>
                <a:latin typeface="Tahoma" pitchFamily="34" charset="0"/>
                <a:cs typeface="Tahoma" pitchFamily="34" charset="0"/>
              </a:rPr>
              <a:t>Hosted meetings to inform parish officials and stakeholders on boundary changes and related permitting. Meetings held in Thibodaux, Houma, Patterson and Lake Charles (June &amp; July)</a:t>
            </a:r>
          </a:p>
          <a:p>
            <a:pPr marL="342900" indent="-342900">
              <a:spcBef>
                <a:spcPts val="0"/>
              </a:spcBef>
              <a:spcAft>
                <a:spcPts val="300"/>
              </a:spcAft>
              <a:buClr>
                <a:srgbClr val="FFC000"/>
              </a:buClr>
              <a:buSzPct val="120000"/>
              <a:buFont typeface="Arial" pitchFamily="34" charset="0"/>
              <a:buChar char="•"/>
              <a:defRPr/>
            </a:pPr>
            <a:r>
              <a:rPr lang="en-US" sz="2300" dirty="0">
                <a:solidFill>
                  <a:srgbClr val="FFFFFF"/>
                </a:solidFill>
                <a:effectLst>
                  <a:outerShdw blurRad="38100" dist="38100" dir="2700000" algn="tl">
                    <a:srgbClr val="000000">
                      <a:alpha val="43137"/>
                    </a:srgbClr>
                  </a:outerShdw>
                </a:effectLst>
                <a:latin typeface="Tahoma" pitchFamily="34" charset="0"/>
                <a:cs typeface="Tahoma" pitchFamily="34" charset="0"/>
              </a:rPr>
              <a:t>Made OCM permit/mitigation supervisors, senior staff, and field staff available to assist those who may not be familiar with the permitting process</a:t>
            </a:r>
            <a:r>
              <a:rPr lang="en-US" sz="2300" b="1" dirty="0">
                <a:solidFill>
                  <a:srgbClr val="FFFFFF"/>
                </a:solidFill>
                <a:effectLst>
                  <a:outerShdw blurRad="38100" dist="38100" dir="2700000" algn="tl">
                    <a:srgbClr val="000000">
                      <a:alpha val="43137"/>
                    </a:srgbClr>
                  </a:outerShdw>
                </a:effectLst>
                <a:latin typeface="Tahoma" pitchFamily="34" charset="0"/>
                <a:cs typeface="Tahoma" pitchFamily="34" charset="0"/>
              </a:rPr>
              <a:t> </a:t>
            </a:r>
          </a:p>
          <a:p>
            <a:pPr marL="342900" indent="-342900">
              <a:spcBef>
                <a:spcPts val="0"/>
              </a:spcBef>
              <a:spcAft>
                <a:spcPts val="300"/>
              </a:spcAft>
              <a:buClr>
                <a:srgbClr val="FFC000"/>
              </a:buClr>
              <a:buSzPct val="120000"/>
              <a:buFont typeface="Arial" pitchFamily="34" charset="0"/>
              <a:buChar char="•"/>
              <a:defRPr/>
            </a:pPr>
            <a:r>
              <a:rPr lang="en-US" sz="2300" dirty="0">
                <a:solidFill>
                  <a:srgbClr val="FFFFFF"/>
                </a:solidFill>
                <a:effectLst>
                  <a:outerShdw blurRad="38100" dist="38100" dir="2700000" algn="tl">
                    <a:srgbClr val="000000">
                      <a:alpha val="43137"/>
                    </a:srgbClr>
                  </a:outerShdw>
                </a:effectLst>
                <a:latin typeface="Tahoma" pitchFamily="34" charset="0"/>
                <a:cs typeface="Tahoma" pitchFamily="34" charset="0"/>
              </a:rPr>
              <a:t>Established a help desk at CPRA’s Thibodaux office to provide assistance to potential applicants in local area</a:t>
            </a:r>
          </a:p>
          <a:p>
            <a:pPr marL="342900" indent="-342900">
              <a:spcBef>
                <a:spcPts val="0"/>
              </a:spcBef>
              <a:spcAft>
                <a:spcPts val="300"/>
              </a:spcAft>
              <a:buClr>
                <a:srgbClr val="FFC000"/>
              </a:buClr>
              <a:buSzPct val="120000"/>
              <a:buFont typeface="Arial" pitchFamily="34" charset="0"/>
              <a:buChar char="•"/>
              <a:defRPr/>
            </a:pPr>
            <a:r>
              <a:rPr lang="en-US" sz="2300" dirty="0">
                <a:solidFill>
                  <a:srgbClr val="FFFFFF"/>
                </a:solidFill>
                <a:effectLst>
                  <a:outerShdw blurRad="38100" dist="38100" dir="2700000" algn="tl">
                    <a:srgbClr val="000000">
                      <a:alpha val="43137"/>
                    </a:srgbClr>
                  </a:outerShdw>
                </a:effectLst>
                <a:latin typeface="Tahoma" pitchFamily="34" charset="0"/>
                <a:cs typeface="Tahoma" pitchFamily="34" charset="0"/>
              </a:rPr>
              <a:t>OCM worked with Corps of Engineers to ensure that areas added to the coastal zone are covered by the Programmatic  General Permit and joint application process for coastal areas    </a:t>
            </a:r>
          </a:p>
          <a:p>
            <a:pPr marL="342900" indent="-342900">
              <a:spcBef>
                <a:spcPts val="0"/>
              </a:spcBef>
              <a:spcAft>
                <a:spcPts val="300"/>
              </a:spcAft>
              <a:buClr>
                <a:srgbClr val="FFC000"/>
              </a:buClr>
              <a:buSzPct val="120000"/>
              <a:buFont typeface="Arial" pitchFamily="34" charset="0"/>
              <a:buChar char="•"/>
              <a:defRPr/>
            </a:pPr>
            <a:r>
              <a:rPr lang="en-US" sz="2300" dirty="0">
                <a:solidFill>
                  <a:srgbClr val="FFFFFF"/>
                </a:solidFill>
                <a:effectLst>
                  <a:outerShdw blurRad="38100" dist="38100" dir="2700000" algn="tl">
                    <a:srgbClr val="000000">
                      <a:alpha val="43137"/>
                    </a:srgbClr>
                  </a:outerShdw>
                </a:effectLst>
                <a:latin typeface="Tahoma" pitchFamily="34" charset="0"/>
                <a:cs typeface="Tahoma" pitchFamily="34" charset="0"/>
              </a:rPr>
              <a:t>OCM helped Local Coastal Programs to update their program documents (Lafourche, Terrebonne, Calcasieu, Cameron)</a:t>
            </a:r>
          </a:p>
          <a:p>
            <a:pPr marL="342900" indent="-342900">
              <a:spcBef>
                <a:spcPts val="0"/>
              </a:spcBef>
              <a:spcAft>
                <a:spcPts val="300"/>
              </a:spcAft>
              <a:buClr>
                <a:srgbClr val="FFC000"/>
              </a:buClr>
              <a:buSzPct val="120000"/>
              <a:buFont typeface="Arial" pitchFamily="34" charset="0"/>
              <a:buChar char="•"/>
              <a:defRPr/>
            </a:pPr>
            <a:endParaRPr lang="en-US" sz="2200" b="1"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1600" b="1" dirty="0">
              <a:solidFill>
                <a:srgbClr val="FFFFFF"/>
              </a:solidFill>
              <a:latin typeface="Tahoma" pitchFamily="34" charset="0"/>
              <a:cs typeface="Tahoma" pitchFamily="34" charset="0"/>
            </a:endParaRP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69636"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12519F2-2B30-4815-988A-620F424CDA1F}" type="slidenum">
              <a:rPr lang="en-US">
                <a:solidFill>
                  <a:srgbClr val="FFFFFF"/>
                </a:solidFill>
              </a:rPr>
              <a:pPr>
                <a:defRPr/>
              </a:pPr>
              <a:t>32</a:t>
            </a:fld>
            <a:endParaRPr lang="en-US" dirty="0">
              <a:solidFill>
                <a:srgbClr val="FFFFFF"/>
              </a:solidFill>
            </a:endParaRPr>
          </a:p>
        </p:txBody>
      </p:sp>
      <p:sp>
        <p:nvSpPr>
          <p:cNvPr id="5" name="Rectangle 2"/>
          <p:cNvSpPr>
            <a:spLocks noGrp="1" noChangeArrowheads="1"/>
          </p:cNvSpPr>
          <p:nvPr>
            <p:ph type="title"/>
          </p:nvPr>
        </p:nvSpPr>
        <p:spPr>
          <a:xfrm>
            <a:off x="457200" y="76200"/>
            <a:ext cx="8229600" cy="1143000"/>
          </a:xfrm>
        </p:spPr>
        <p:txBody>
          <a:bodyPr/>
          <a:lstStyle/>
          <a:p>
            <a:pPr>
              <a:defRPr/>
            </a:pPr>
            <a:r>
              <a:rPr lang="en-US" sz="4000" dirty="0" smtClean="0">
                <a:cs typeface="Tahoma" pitchFamily="34" charset="0"/>
              </a:rPr>
              <a:t>Implementing Act 588</a:t>
            </a:r>
          </a:p>
        </p:txBody>
      </p:sp>
      <p:sp>
        <p:nvSpPr>
          <p:cNvPr id="6" name="Rectangle 252"/>
          <p:cNvSpPr txBox="1">
            <a:spLocks noChangeArrowheads="1"/>
          </p:cNvSpPr>
          <p:nvPr/>
        </p:nvSpPr>
        <p:spPr bwMode="auto">
          <a:xfrm>
            <a:off x="304800" y="1524000"/>
            <a:ext cx="8620125" cy="5029200"/>
          </a:xfrm>
          <a:prstGeom prst="rect">
            <a:avLst/>
          </a:prstGeom>
          <a:noFill/>
          <a:ln w="9525">
            <a:noFill/>
            <a:miter lim="800000"/>
            <a:headEnd/>
            <a:tailEnd/>
          </a:ln>
          <a:effectLst/>
        </p:spPr>
        <p:txBody>
          <a:bodyPr/>
          <a:lstStyle/>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Maps of new Coastal Zone boundaries are now available on DNR-OCM website for </a:t>
            </a:r>
            <a:r>
              <a:rPr lang="en-US" sz="2400" dirty="0">
                <a:solidFill>
                  <a:srgbClr val="FFFFFF"/>
                </a:solidFill>
                <a:latin typeface="Tahoma" pitchFamily="34" charset="0"/>
                <a:cs typeface="Tahoma" pitchFamily="34" charset="0"/>
              </a:rPr>
              <a:t>viewing/downloading </a:t>
            </a: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Hardcopy maps of new Coastal Zone are projected to be available in a few months</a:t>
            </a: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1600" b="1" dirty="0">
              <a:solidFill>
                <a:srgbClr val="FFFFFF"/>
              </a:solidFill>
              <a:latin typeface="Tahoma" pitchFamily="34" charset="0"/>
              <a:cs typeface="Tahoma" pitchFamily="34" charset="0"/>
            </a:endParaRP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71684"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3C9E4D-87C5-4829-BB28-63189586A59D}" type="slidenum">
              <a:rPr lang="en-US">
                <a:solidFill>
                  <a:srgbClr val="FFFFFF"/>
                </a:solidFill>
              </a:rPr>
              <a:pPr>
                <a:defRPr/>
              </a:pPr>
              <a:t>33</a:t>
            </a:fld>
            <a:endParaRPr lang="en-US" dirty="0">
              <a:solidFill>
                <a:srgbClr val="FFFFFF"/>
              </a:solidFill>
            </a:endParaRPr>
          </a:p>
        </p:txBody>
      </p:sp>
      <p:sp>
        <p:nvSpPr>
          <p:cNvPr id="5" name="Rectangle 2"/>
          <p:cNvSpPr>
            <a:spLocks noGrp="1" noChangeArrowheads="1"/>
          </p:cNvSpPr>
          <p:nvPr>
            <p:ph type="title"/>
          </p:nvPr>
        </p:nvSpPr>
        <p:spPr>
          <a:xfrm>
            <a:off x="457200" y="76200"/>
            <a:ext cx="8229600" cy="1143000"/>
          </a:xfrm>
        </p:spPr>
        <p:txBody>
          <a:bodyPr/>
          <a:lstStyle/>
          <a:p>
            <a:pPr>
              <a:defRPr/>
            </a:pPr>
            <a:r>
              <a:rPr lang="en-US" sz="4000" dirty="0" smtClean="0">
                <a:cs typeface="Tahoma" pitchFamily="34" charset="0"/>
              </a:rPr>
              <a:t>Implementing Act 588</a:t>
            </a:r>
          </a:p>
        </p:txBody>
      </p:sp>
      <p:sp>
        <p:nvSpPr>
          <p:cNvPr id="6" name="Rectangle 252"/>
          <p:cNvSpPr txBox="1">
            <a:spLocks noChangeArrowheads="1"/>
          </p:cNvSpPr>
          <p:nvPr/>
        </p:nvSpPr>
        <p:spPr bwMode="auto">
          <a:xfrm>
            <a:off x="304800" y="1524000"/>
            <a:ext cx="8620125" cy="5029200"/>
          </a:xfrm>
          <a:prstGeom prst="rect">
            <a:avLst/>
          </a:prstGeom>
          <a:noFill/>
          <a:ln w="9525">
            <a:noFill/>
            <a:miter lim="800000"/>
            <a:headEnd/>
            <a:tailEnd/>
          </a:ln>
          <a:effectLst/>
        </p:spPr>
        <p:txBody>
          <a:bodyPr/>
          <a:lstStyle/>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OCM is providing GIS datasets showing areas currently determined to be fastlands and areas above 5-foot contour, to help the public determine where activities are likely exempt from coastal use permit requirements.</a:t>
            </a:r>
          </a:p>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That information is available via DNR’s web site </a:t>
            </a:r>
            <a:r>
              <a:rPr lang="en-US" sz="2400" dirty="0">
                <a:solidFill>
                  <a:srgbClr val="FFFFFF"/>
                </a:solidFill>
                <a:latin typeface="Tahoma" pitchFamily="34" charset="0"/>
                <a:cs typeface="Tahoma" pitchFamily="34" charset="0"/>
                <a:hlinkClick r:id="rId3"/>
              </a:rPr>
              <a:t>www.SONRIS.com</a:t>
            </a:r>
            <a:r>
              <a:rPr lang="en-US" sz="2400" dirty="0">
                <a:solidFill>
                  <a:srgbClr val="FFFFFF"/>
                </a:solidFill>
                <a:latin typeface="Tahoma" pitchFamily="34" charset="0"/>
                <a:cs typeface="Tahoma" pitchFamily="34" charset="0"/>
              </a:rPr>
              <a:t> under the GIS link (new).</a:t>
            </a:r>
          </a:p>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OCM personnel continue to review GIS datasets and conduct field inspections to determine which areas in coastal zone meet the definition of a fastland. Datasets will be updated as more fastland determinations are made.</a:t>
            </a:r>
          </a:p>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To compensate for possible elevation errors, OCM is only depicting those areas shown to be at least above 7 feet, to provide a conservative margin of error.</a:t>
            </a:r>
          </a:p>
          <a:p>
            <a:pPr marL="342900" indent="-342900">
              <a:spcBef>
                <a:spcPts val="0"/>
              </a:spcBef>
              <a:spcAft>
                <a:spcPts val="300"/>
              </a:spcAft>
              <a:buClr>
                <a:srgbClr val="FFC000"/>
              </a:buClr>
              <a:buSzPct val="120000"/>
              <a:buFont typeface="Arial" pitchFamily="34" charset="0"/>
              <a:buChar char="•"/>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1600" b="1" dirty="0">
              <a:solidFill>
                <a:srgbClr val="FFFFFF"/>
              </a:solidFill>
              <a:latin typeface="Tahoma" pitchFamily="34" charset="0"/>
              <a:cs typeface="Tahoma" pitchFamily="34" charset="0"/>
            </a:endParaRP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73732" name="Picture 6" descr="dnrcoastmgt_sm.gif"/>
          <p:cNvPicPr>
            <a:picLocks noChangeAspect="1"/>
          </p:cNvPicPr>
          <p:nvPr/>
        </p:nvPicPr>
        <p:blipFill>
          <a:blip r:embed="rId4"/>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90600"/>
          </a:xfrm>
        </p:spPr>
        <p:txBody>
          <a:bodyPr/>
          <a:lstStyle/>
          <a:p>
            <a:pPr>
              <a:defRPr/>
            </a:pPr>
            <a:r>
              <a:rPr lang="en-US" dirty="0" smtClean="0"/>
              <a:t>Web Links</a:t>
            </a:r>
            <a:endParaRPr lang="en-US" dirty="0"/>
          </a:p>
        </p:txBody>
      </p:sp>
      <p:sp>
        <p:nvSpPr>
          <p:cNvPr id="3" name="Content Placeholder 2"/>
          <p:cNvSpPr>
            <a:spLocks noGrp="1"/>
          </p:cNvSpPr>
          <p:nvPr>
            <p:ph idx="1"/>
          </p:nvPr>
        </p:nvSpPr>
        <p:spPr>
          <a:xfrm>
            <a:off x="374650" y="1219200"/>
            <a:ext cx="8540750" cy="4422775"/>
          </a:xfrm>
        </p:spPr>
        <p:txBody>
          <a:bodyPr/>
          <a:lstStyle/>
          <a:p>
            <a:pPr>
              <a:defRPr/>
            </a:pPr>
            <a:r>
              <a:rPr lang="en-US" sz="2000" dirty="0" smtClean="0"/>
              <a:t>Department of Natural Resources</a:t>
            </a:r>
          </a:p>
          <a:p>
            <a:pPr lvl="1">
              <a:defRPr/>
            </a:pPr>
            <a:r>
              <a:rPr lang="en-US" sz="2000" dirty="0">
                <a:hlinkClick r:id="rId3"/>
              </a:rPr>
              <a:t>http://dnr.louisiana.gov</a:t>
            </a:r>
            <a:r>
              <a:rPr lang="en-US" sz="2000" dirty="0" smtClean="0">
                <a:hlinkClick r:id="rId3"/>
              </a:rPr>
              <a:t>/</a:t>
            </a:r>
            <a:endParaRPr lang="en-US" sz="2000" dirty="0"/>
          </a:p>
          <a:p>
            <a:pPr>
              <a:defRPr/>
            </a:pPr>
            <a:r>
              <a:rPr lang="en-US" sz="2000" dirty="0" smtClean="0"/>
              <a:t>Coastal Zone Boundary</a:t>
            </a:r>
          </a:p>
          <a:p>
            <a:pPr lvl="1">
              <a:defRPr/>
            </a:pPr>
            <a:r>
              <a:rPr lang="en-US" sz="2000" dirty="0">
                <a:hlinkClick r:id="rId4"/>
              </a:rPr>
              <a:t>http://</a:t>
            </a:r>
            <a:r>
              <a:rPr lang="en-US" sz="2000" dirty="0" smtClean="0">
                <a:hlinkClick r:id="rId4"/>
              </a:rPr>
              <a:t>dnr.louisiana.gov/index.cfm?md=newsroom&amp;tmp=detail&amp;aid=942</a:t>
            </a:r>
            <a:endParaRPr lang="en-US" sz="2000" dirty="0" smtClean="0"/>
          </a:p>
          <a:p>
            <a:pPr>
              <a:defRPr/>
            </a:pPr>
            <a:r>
              <a:rPr lang="en-US" sz="2000" dirty="0" smtClean="0"/>
              <a:t>SONRIS</a:t>
            </a:r>
          </a:p>
          <a:p>
            <a:pPr lvl="1">
              <a:defRPr/>
            </a:pPr>
            <a:r>
              <a:rPr lang="en-US" sz="2000" dirty="0">
                <a:hlinkClick r:id="rId5"/>
              </a:rPr>
              <a:t>http://sonris.com</a:t>
            </a:r>
            <a:r>
              <a:rPr lang="en-US" sz="2000" dirty="0" smtClean="0">
                <a:hlinkClick r:id="rId5"/>
              </a:rPr>
              <a:t>/</a:t>
            </a:r>
            <a:endParaRPr lang="en-US" sz="2000" dirty="0"/>
          </a:p>
          <a:p>
            <a:pPr>
              <a:defRPr/>
            </a:pPr>
            <a:r>
              <a:rPr lang="en-US" sz="2000" dirty="0" smtClean="0"/>
              <a:t>Office of Coastal Management Coastal Use Permit Search </a:t>
            </a:r>
          </a:p>
          <a:p>
            <a:pPr lvl="1">
              <a:defRPr/>
            </a:pPr>
            <a:r>
              <a:rPr lang="en-US" sz="2000" dirty="0" smtClean="0">
                <a:hlinkClick r:id="rId6"/>
              </a:rPr>
              <a:t>http://sonris-www.dnr.state.la.us/sonris/cmdPermit.jsp?sid=PROD</a:t>
            </a:r>
            <a:endParaRPr lang="en-US" sz="2000" dirty="0" smtClean="0"/>
          </a:p>
          <a:p>
            <a:pPr>
              <a:defRPr/>
            </a:pPr>
            <a:r>
              <a:rPr lang="en-US" sz="2000" dirty="0" smtClean="0"/>
              <a:t>Office of Coastal Management Joint  Application</a:t>
            </a:r>
          </a:p>
          <a:p>
            <a:pPr lvl="1">
              <a:defRPr/>
            </a:pPr>
            <a:r>
              <a:rPr lang="en-US" sz="2000" dirty="0">
                <a:hlinkClick r:id="rId7"/>
              </a:rPr>
              <a:t>http://</a:t>
            </a:r>
            <a:r>
              <a:rPr lang="en-US" sz="2000" dirty="0" smtClean="0">
                <a:hlinkClick r:id="rId7"/>
              </a:rPr>
              <a:t>sonris.com/redirect.asp?linkid=1</a:t>
            </a:r>
            <a:endParaRPr lang="en-US" sz="2000" dirty="0" smtClean="0"/>
          </a:p>
          <a:p>
            <a:pPr>
              <a:defRPr/>
            </a:pPr>
            <a:r>
              <a:rPr lang="en-US" sz="2000" dirty="0" smtClean="0"/>
              <a:t>SONRIS Interactive Maps</a:t>
            </a:r>
          </a:p>
          <a:p>
            <a:pPr lvl="1">
              <a:defRPr/>
            </a:pPr>
            <a:r>
              <a:rPr lang="en-US" sz="1800" dirty="0">
                <a:hlinkClick r:id="rId8"/>
              </a:rPr>
              <a:t>http://</a:t>
            </a:r>
            <a:r>
              <a:rPr lang="en-US" sz="1800" dirty="0" smtClean="0">
                <a:hlinkClick r:id="rId8"/>
              </a:rPr>
              <a:t>sonris-</a:t>
            </a:r>
            <a:r>
              <a:rPr lang="en-US" sz="2000" dirty="0" smtClean="0">
                <a:hlinkClick r:id="rId8"/>
              </a:rPr>
              <a:t>www.dnr.state.la.us/gis/agsweb/IE/JSViewer/index.html?TemplateID=181</a:t>
            </a:r>
            <a:endParaRPr lang="en-US" sz="2000" dirty="0" smtClean="0"/>
          </a:p>
          <a:p>
            <a:pPr>
              <a:defRPr/>
            </a:pPr>
            <a:endParaRPr lang="en-US" sz="2000" dirty="0" smtClean="0"/>
          </a:p>
          <a:p>
            <a:pPr>
              <a:defRPr/>
            </a:pPr>
            <a:endParaRPr lang="en-US" sz="2000"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61B49A28-E290-43DB-A571-76010835BE6B}" type="slidenum">
              <a:rPr lang="en-US">
                <a:solidFill>
                  <a:srgbClr val="FFFFFF"/>
                </a:solidFill>
              </a:rPr>
              <a:pPr>
                <a:defRPr/>
              </a:pPr>
              <a:t>34</a:t>
            </a:fld>
            <a:endParaRPr lang="en-US" dirty="0">
              <a:solidFill>
                <a:srgbClr val="FFFFFF"/>
              </a:solidFill>
            </a:endParaRPr>
          </a:p>
        </p:txBody>
      </p:sp>
      <p:pic>
        <p:nvPicPr>
          <p:cNvPr id="75780" name="Picture 5" descr="dnrcoastmgt_sm.gif"/>
          <p:cNvPicPr>
            <a:picLocks noChangeAspect="1"/>
          </p:cNvPicPr>
          <p:nvPr/>
        </p:nvPicPr>
        <p:blipFill>
          <a:blip r:embed="rId9"/>
          <a:srcRect/>
          <a:stretch>
            <a:fillRect/>
          </a:stretch>
        </p:blipFill>
        <p:spPr bwMode="auto">
          <a:xfrm>
            <a:off x="7600950" y="228600"/>
            <a:ext cx="131445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990600"/>
          </a:xfrm>
        </p:spPr>
        <p:txBody>
          <a:bodyPr/>
          <a:lstStyle/>
          <a:p>
            <a:pPr>
              <a:defRPr/>
            </a:pPr>
            <a:r>
              <a:rPr lang="en-US" dirty="0" smtClean="0"/>
              <a:t>Contact Information</a:t>
            </a:r>
            <a:endParaRPr lang="en-US" dirty="0"/>
          </a:p>
        </p:txBody>
      </p:sp>
      <p:sp>
        <p:nvSpPr>
          <p:cNvPr id="3" name="Content Placeholder 2"/>
          <p:cNvSpPr>
            <a:spLocks noGrp="1"/>
          </p:cNvSpPr>
          <p:nvPr>
            <p:ph idx="1"/>
          </p:nvPr>
        </p:nvSpPr>
        <p:spPr>
          <a:xfrm>
            <a:off x="374650" y="1219200"/>
            <a:ext cx="8540750" cy="4422775"/>
          </a:xfrm>
        </p:spPr>
        <p:txBody>
          <a:bodyPr/>
          <a:lstStyle/>
          <a:p>
            <a:pPr>
              <a:defRPr/>
            </a:pPr>
            <a:r>
              <a:rPr lang="en-US" sz="2000" dirty="0" smtClean="0"/>
              <a:t>Office of Coastal Management </a:t>
            </a:r>
          </a:p>
          <a:p>
            <a:pPr lvl="1">
              <a:defRPr/>
            </a:pPr>
            <a:r>
              <a:rPr lang="en-US" sz="2000" dirty="0" smtClean="0"/>
              <a:t>Hours Monday – Friday 8:00 am-4:30 pm </a:t>
            </a:r>
          </a:p>
          <a:p>
            <a:pPr lvl="1">
              <a:defRPr/>
            </a:pPr>
            <a:r>
              <a:rPr lang="en-US" sz="2000" dirty="0" smtClean="0"/>
              <a:t>(800) 267-4019</a:t>
            </a:r>
          </a:p>
          <a:p>
            <a:pPr lvl="1">
              <a:defRPr/>
            </a:pPr>
            <a:r>
              <a:rPr lang="en-US" sz="2000" dirty="0" smtClean="0"/>
              <a:t>(225) 342-7591</a:t>
            </a:r>
          </a:p>
          <a:p>
            <a:pPr lvl="1">
              <a:defRPr/>
            </a:pPr>
            <a:r>
              <a:rPr lang="en-US" sz="2000" dirty="0" smtClean="0"/>
              <a:t>Fax: (225) 342-9439 </a:t>
            </a:r>
            <a:endParaRPr lang="en-US" sz="2000" dirty="0"/>
          </a:p>
          <a:p>
            <a:pPr lvl="1">
              <a:defRPr/>
            </a:pPr>
            <a:r>
              <a:rPr lang="en-US" sz="2000" dirty="0" smtClean="0"/>
              <a:t>Mail Address: P.O. Box 44487, Baton Rouge, La 70804-4487</a:t>
            </a:r>
          </a:p>
          <a:p>
            <a:pPr lvl="1">
              <a:defRPr/>
            </a:pPr>
            <a:r>
              <a:rPr lang="en-US" sz="2000" dirty="0" smtClean="0"/>
              <a:t>Physical Address: 617 North Third St., Baton Rouge, LA 70802</a:t>
            </a:r>
          </a:p>
          <a:p>
            <a:pPr lvl="1">
              <a:defRPr/>
            </a:pPr>
            <a:r>
              <a:rPr lang="en-US" sz="2000" dirty="0"/>
              <a:t>For Coastal Zone Boundary Questions</a:t>
            </a:r>
          </a:p>
          <a:p>
            <a:pPr lvl="2">
              <a:defRPr/>
            </a:pPr>
            <a:r>
              <a:rPr lang="en-US" sz="2000" dirty="0" smtClean="0">
                <a:hlinkClick r:id="rId3"/>
              </a:rPr>
              <a:t>CZB@LA.GOV</a:t>
            </a:r>
            <a:endParaRPr lang="en-US" sz="2000" dirty="0"/>
          </a:p>
          <a:p>
            <a:pPr lvl="1">
              <a:defRPr/>
            </a:pPr>
            <a:r>
              <a:rPr lang="en-US" sz="2000" dirty="0" smtClean="0"/>
              <a:t>For Permit and all other Questions</a:t>
            </a:r>
          </a:p>
          <a:p>
            <a:pPr lvl="2">
              <a:defRPr/>
            </a:pPr>
            <a:r>
              <a:rPr lang="en-US" sz="2000" dirty="0" smtClean="0">
                <a:hlinkClick r:id="rId4"/>
              </a:rPr>
              <a:t>OCMINFO@LA.GOV</a:t>
            </a:r>
            <a:endParaRPr lang="en-US" sz="2000" dirty="0" smtClean="0"/>
          </a:p>
          <a:p>
            <a:pPr lvl="1">
              <a:defRPr/>
            </a:pPr>
            <a:endParaRPr lang="en-US" sz="1600" dirty="0" smtClean="0"/>
          </a:p>
          <a:p>
            <a:pPr>
              <a:defRPr/>
            </a:pPr>
            <a:endParaRPr lang="en-US" sz="2000" dirty="0" smtClean="0"/>
          </a:p>
          <a:p>
            <a:pPr>
              <a:defRPr/>
            </a:pPr>
            <a:endParaRPr lang="en-US" sz="2000"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F0A3D418-5AD5-4C47-9EF8-4F0A834A3570}" type="slidenum">
              <a:rPr lang="en-US">
                <a:solidFill>
                  <a:srgbClr val="FFFFFF"/>
                </a:solidFill>
              </a:rPr>
              <a:pPr>
                <a:defRPr/>
              </a:pPr>
              <a:t>35</a:t>
            </a:fld>
            <a:endParaRPr lang="en-US" dirty="0">
              <a:solidFill>
                <a:srgbClr val="FFFFFF"/>
              </a:solidFill>
            </a:endParaRPr>
          </a:p>
        </p:txBody>
      </p:sp>
      <p:pic>
        <p:nvPicPr>
          <p:cNvPr id="77828" name="Picture 5" descr="dnrcoastmgt_sm.gif"/>
          <p:cNvPicPr>
            <a:picLocks noChangeAspect="1"/>
          </p:cNvPicPr>
          <p:nvPr/>
        </p:nvPicPr>
        <p:blipFill>
          <a:blip r:embed="rId5"/>
          <a:srcRect/>
          <a:stretch>
            <a:fillRect/>
          </a:stretch>
        </p:blipFill>
        <p:spPr bwMode="auto">
          <a:xfrm>
            <a:off x="7600950" y="228600"/>
            <a:ext cx="131445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THE BIG PICTURE:</a:t>
            </a:r>
            <a:br>
              <a:rPr lang="en-US" dirty="0" smtClean="0"/>
            </a:br>
            <a:r>
              <a:rPr lang="en-US" dirty="0" smtClean="0"/>
              <a:t>Long Term Outcome Vision</a:t>
            </a:r>
            <a:endParaRPr lang="en-US" dirty="0"/>
          </a:p>
        </p:txBody>
      </p:sp>
      <p:sp>
        <p:nvSpPr>
          <p:cNvPr id="3" name="Content Placeholder 2"/>
          <p:cNvSpPr>
            <a:spLocks noGrp="1"/>
          </p:cNvSpPr>
          <p:nvPr>
            <p:ph idx="1"/>
          </p:nvPr>
        </p:nvSpPr>
        <p:spPr/>
        <p:txBody>
          <a:bodyPr/>
          <a:lstStyle/>
          <a:p>
            <a:pPr>
              <a:defRPr/>
            </a:pPr>
            <a:r>
              <a:rPr lang="en-US" dirty="0" smtClean="0"/>
              <a:t>Sustainable Coastal Communities</a:t>
            </a:r>
          </a:p>
          <a:p>
            <a:pPr>
              <a:defRPr/>
            </a:pPr>
            <a:r>
              <a:rPr lang="en-US" dirty="0" smtClean="0"/>
              <a:t>Sustainable  Commerce and Industry</a:t>
            </a:r>
          </a:p>
          <a:p>
            <a:pPr>
              <a:defRPr/>
            </a:pPr>
            <a:r>
              <a:rPr lang="en-US" dirty="0" smtClean="0"/>
              <a:t>Sustainable  Fisheries Production</a:t>
            </a:r>
          </a:p>
          <a:p>
            <a:pPr>
              <a:defRPr/>
            </a:pPr>
            <a:r>
              <a:rPr lang="en-US" dirty="0" smtClean="0"/>
              <a:t>Sustainable Coastal Ecology </a:t>
            </a:r>
          </a:p>
          <a:p>
            <a:pPr>
              <a:defRPr/>
            </a:pPr>
            <a:r>
              <a:rPr lang="en-US" dirty="0" smtClean="0"/>
              <a:t>Sustainable  Employment Opportunities</a:t>
            </a:r>
          </a:p>
          <a:p>
            <a:pPr>
              <a:defRPr/>
            </a:pPr>
            <a:r>
              <a:rPr lang="en-US" dirty="0" smtClean="0"/>
              <a:t>Sustainable  Coastal Louisiana Culture </a:t>
            </a:r>
            <a:endParaRPr lang="en-US" dirty="0"/>
          </a:p>
        </p:txBody>
      </p:sp>
      <p:pic>
        <p:nvPicPr>
          <p:cNvPr id="79875" name="Picture 5" descr="dnrcoastmgt_sm.gif"/>
          <p:cNvPicPr>
            <a:picLocks noChangeAspect="1"/>
          </p:cNvPicPr>
          <p:nvPr/>
        </p:nvPicPr>
        <p:blipFill>
          <a:blip r:embed="rId3"/>
          <a:srcRect/>
          <a:stretch>
            <a:fillRect/>
          </a:stretch>
        </p:blipFill>
        <p:spPr bwMode="auto">
          <a:xfrm>
            <a:off x="7600950" y="228600"/>
            <a:ext cx="1314450" cy="12557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502AE45-49EF-4468-BEB4-24F0D8EDF56E}" type="slidenum">
              <a:rPr lang="en-US">
                <a:solidFill>
                  <a:srgbClr val="FFFFFF"/>
                </a:solidFill>
              </a:rPr>
              <a:pPr>
                <a:defRPr/>
              </a:pPr>
              <a:t>36</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7CE79685-DAC7-4B24-90C9-281B71F28F9C}" type="slidenum">
              <a:rPr lang="en-US"/>
              <a:pPr>
                <a:defRPr/>
              </a:pPr>
              <a:t>37</a:t>
            </a:fld>
            <a:endParaRPr lang="en-US" dirty="0"/>
          </a:p>
        </p:txBody>
      </p:sp>
      <p:sp>
        <p:nvSpPr>
          <p:cNvPr id="191491" name="Rectangle 3"/>
          <p:cNvSpPr>
            <a:spLocks noChangeArrowheads="1"/>
          </p:cNvSpPr>
          <p:nvPr/>
        </p:nvSpPr>
        <p:spPr bwMode="auto">
          <a:xfrm>
            <a:off x="1219200" y="2286000"/>
            <a:ext cx="7010400" cy="4419600"/>
          </a:xfrm>
          <a:prstGeom prst="rect">
            <a:avLst/>
          </a:prstGeom>
          <a:noFill/>
          <a:ln w="9525">
            <a:noFill/>
            <a:miter lim="800000"/>
            <a:headEnd/>
            <a:tailEnd/>
          </a:ln>
          <a:effectLst>
            <a:outerShdw dist="35921" dir="2700000" algn="ctr" rotWithShape="0">
              <a:schemeClr val="tx1"/>
            </a:outerShdw>
          </a:effectLst>
        </p:spPr>
        <p:txBody>
          <a:bodyPr anchor="ctr"/>
          <a:lstStyle/>
          <a:p>
            <a:pPr algn="ctr" fontAlgn="auto">
              <a:spcBef>
                <a:spcPts val="0"/>
              </a:spcBef>
              <a:spcAft>
                <a:spcPts val="0"/>
              </a:spcAft>
              <a:defRPr/>
            </a:pPr>
            <a:r>
              <a:rPr lang="en-US" sz="7200" dirty="0">
                <a:solidFill>
                  <a:schemeClr val="tx2"/>
                </a:solidFill>
              </a:rPr>
              <a:t>Questions?</a:t>
            </a:r>
          </a:p>
          <a:p>
            <a:pPr algn="ctr" fontAlgn="auto">
              <a:spcBef>
                <a:spcPts val="0"/>
              </a:spcBef>
              <a:spcAft>
                <a:spcPts val="0"/>
              </a:spcAft>
              <a:defRPr/>
            </a:pPr>
            <a:endParaRPr lang="en-US" sz="7200" dirty="0">
              <a:solidFill>
                <a:schemeClr val="tx2"/>
              </a:solidFill>
            </a:endParaRPr>
          </a:p>
          <a:p>
            <a:pPr algn="ctr" fontAlgn="auto">
              <a:spcBef>
                <a:spcPts val="0"/>
              </a:spcBef>
              <a:spcAft>
                <a:spcPts val="0"/>
              </a:spcAft>
              <a:defRPr/>
            </a:pPr>
            <a:endParaRPr lang="en-US" sz="4800" b="1" dirty="0">
              <a:solidFill>
                <a:srgbClr val="FFFFFF"/>
              </a:solidFill>
              <a:latin typeface="Tahoma" pitchFamily="34" charset="0"/>
              <a:cs typeface="Tahoma" pitchFamily="34" charset="0"/>
            </a:endParaRPr>
          </a:p>
        </p:txBody>
      </p:sp>
      <p:pic>
        <p:nvPicPr>
          <p:cNvPr id="81923" name="Picture 5" descr="dnrcoastmgt_sm.gif"/>
          <p:cNvPicPr>
            <a:picLocks noChangeAspect="1"/>
          </p:cNvPicPr>
          <p:nvPr/>
        </p:nvPicPr>
        <p:blipFill>
          <a:blip r:embed="rId3"/>
          <a:srcRect/>
          <a:stretch>
            <a:fillRect/>
          </a:stretch>
        </p:blipFill>
        <p:spPr bwMode="auto">
          <a:xfrm>
            <a:off x="7600950" y="228600"/>
            <a:ext cx="131445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EC5635-D1A3-49CA-B349-297F392AB586}" type="slidenum">
              <a:rPr lang="en-US">
                <a:solidFill>
                  <a:srgbClr val="FFFFFF"/>
                </a:solidFill>
              </a:rPr>
              <a:pPr>
                <a:defRPr/>
              </a:pPr>
              <a:t>4</a:t>
            </a:fld>
            <a:endParaRPr lang="en-US" dirty="0">
              <a:solidFill>
                <a:srgbClr val="FFFFFF"/>
              </a:solidFill>
            </a:endParaRPr>
          </a:p>
        </p:txBody>
      </p:sp>
      <p:sp>
        <p:nvSpPr>
          <p:cNvPr id="5" name="Rectangle 2"/>
          <p:cNvSpPr>
            <a:spLocks noGrp="1" noChangeArrowheads="1"/>
          </p:cNvSpPr>
          <p:nvPr>
            <p:ph type="title"/>
          </p:nvPr>
        </p:nvSpPr>
        <p:spPr>
          <a:xfrm>
            <a:off x="457200" y="76200"/>
            <a:ext cx="8229600" cy="1143000"/>
          </a:xfrm>
        </p:spPr>
        <p:txBody>
          <a:bodyPr/>
          <a:lstStyle/>
          <a:p>
            <a:pPr>
              <a:defRPr/>
            </a:pPr>
            <a:r>
              <a:rPr lang="en-US" dirty="0" smtClean="0">
                <a:cs typeface="Tahoma" pitchFamily="34" charset="0"/>
              </a:rPr>
              <a:t>History</a:t>
            </a:r>
          </a:p>
        </p:txBody>
      </p:sp>
      <p:sp>
        <p:nvSpPr>
          <p:cNvPr id="6" name="Rectangle 252"/>
          <p:cNvSpPr txBox="1">
            <a:spLocks noChangeArrowheads="1"/>
          </p:cNvSpPr>
          <p:nvPr/>
        </p:nvSpPr>
        <p:spPr bwMode="auto">
          <a:xfrm>
            <a:off x="381000" y="914400"/>
            <a:ext cx="8763000" cy="5562600"/>
          </a:xfrm>
          <a:prstGeom prst="rect">
            <a:avLst/>
          </a:prstGeom>
          <a:noFill/>
          <a:ln w="9525">
            <a:noFill/>
            <a:miter lim="800000"/>
            <a:headEnd/>
            <a:tailEnd/>
          </a:ln>
          <a:effectLst/>
        </p:spPr>
        <p:txBody>
          <a:bodyPr/>
          <a:lstStyle/>
          <a:p>
            <a:pPr marL="342900" indent="-342900">
              <a:spcBef>
                <a:spcPts val="0"/>
              </a:spcBef>
              <a:spcAft>
                <a:spcPts val="300"/>
              </a:spcAft>
              <a:buClr>
                <a:srgbClr val="FFC000"/>
              </a:buClr>
              <a:buSzPct val="120000"/>
              <a:buFont typeface="Arial" pitchFamily="34" charset="0"/>
              <a:buChar char="•"/>
              <a:defRPr/>
            </a:pPr>
            <a:endPar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Louisiana’s initial Coastal Zone Boundary was established in 1978 </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Amended in 1979 and 1980 to include additional areas</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Senate Concurrent Resolution 60 of the 2009 Legislative Session directed CPRA to perform a science-based evaluation of the Coastal Zone inland boundary</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Study was performed by DNR’s Office of Coastal Management from July 2009 through May 2011 with input of numerous stakeholders</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Report was presented to CPRA in May 2011</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CPRA passed a resolution in May 2011 accepting the report</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Report was provided to Louisiana Legislature June 17, 2011</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CRPA requested Legislature to consider statutory changes for implementation of the report’s recommendations at the earliest possible time</a:t>
            </a:r>
          </a:p>
          <a:p>
            <a:pPr marL="342900" indent="-342900">
              <a:spcBef>
                <a:spcPts val="0"/>
              </a:spcBef>
              <a:spcAft>
                <a:spcPts val="300"/>
              </a:spcAft>
              <a:buClr>
                <a:srgbClr val="FFC000"/>
              </a:buClr>
              <a:buSzPct val="120000"/>
              <a:buFont typeface="Arial" pitchFamily="34" charset="0"/>
              <a:buChar char="•"/>
              <a:defRPr/>
            </a:pP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Per Act 956 of 2010 and CPRA May 2011 </a:t>
            </a:r>
            <a:r>
              <a:rPr lang="en-US" sz="2000" dirty="0">
                <a:solidFill>
                  <a:srgbClr val="FFFFFF"/>
                </a:solidFill>
                <a:effectLst>
                  <a:outerShdw blurRad="38100" dist="38100" dir="2700000" algn="tl">
                    <a:srgbClr val="000000">
                      <a:alpha val="43137"/>
                    </a:srgbClr>
                  </a:outerShdw>
                </a:effectLst>
                <a:latin typeface="Tahoma" pitchFamily="34" charset="0"/>
                <a:cs typeface="Tahoma" pitchFamily="34" charset="0"/>
              </a:rPr>
              <a:t>resolution</a:t>
            </a:r>
            <a:r>
              <a:rPr lang="en-US" sz="2100" dirty="0">
                <a:solidFill>
                  <a:srgbClr val="FFFFFF"/>
                </a:solidFill>
                <a:effectLst>
                  <a:outerShdw blurRad="38100" dist="38100" dir="2700000" algn="tl">
                    <a:srgbClr val="000000">
                      <a:alpha val="43137"/>
                    </a:srgbClr>
                  </a:outerShdw>
                </a:effectLst>
                <a:latin typeface="Tahoma" pitchFamily="34" charset="0"/>
                <a:cs typeface="Tahoma" pitchFamily="34" charset="0"/>
              </a:rPr>
              <a:t>, a portion of Ascension Parish was included in the La. Coastal Zone</a:t>
            </a:r>
          </a:p>
          <a:p>
            <a:pPr marL="342900" indent="-342900">
              <a:spcBef>
                <a:spcPts val="0"/>
              </a:spcBef>
              <a:spcAft>
                <a:spcPts val="300"/>
              </a:spcAft>
              <a:buClr>
                <a:srgbClr val="FFC000"/>
              </a:buClr>
              <a:buSzPct val="120000"/>
              <a:buFont typeface="Arial" pitchFamily="34" charset="0"/>
              <a:buChar char="•"/>
              <a:defRPr/>
            </a:pPr>
            <a:endParaRPr lang="en-US" sz="1600" b="1" dirty="0">
              <a:solidFill>
                <a:srgbClr val="FFFFFF"/>
              </a:solidFill>
              <a:latin typeface="Tahoma" pitchFamily="34" charset="0"/>
              <a:cs typeface="Tahoma" pitchFamily="34" charset="0"/>
            </a:endParaRP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14340"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95250"/>
            <a:ext cx="8510587" cy="1325563"/>
          </a:xfrm>
        </p:spPr>
        <p:txBody>
          <a:bodyPr>
            <a:normAutofit/>
          </a:bodyPr>
          <a:lstStyle/>
          <a:p>
            <a:pPr>
              <a:defRPr/>
            </a:pPr>
            <a:r>
              <a:rPr lang="en-US" sz="4000" dirty="0" smtClean="0"/>
              <a:t>Concerns with </a:t>
            </a:r>
            <a:br>
              <a:rPr lang="en-US" sz="4000" dirty="0" smtClean="0"/>
            </a:br>
            <a:r>
              <a:rPr lang="en-US" sz="4000" dirty="0" smtClean="0"/>
              <a:t>Previous Boundary</a:t>
            </a:r>
            <a:endParaRPr lang="en-US" dirty="0"/>
          </a:p>
        </p:txBody>
      </p:sp>
      <p:sp>
        <p:nvSpPr>
          <p:cNvPr id="3" name="Content Placeholder 2"/>
          <p:cNvSpPr>
            <a:spLocks noGrp="1"/>
          </p:cNvSpPr>
          <p:nvPr>
            <p:ph idx="1"/>
          </p:nvPr>
        </p:nvSpPr>
        <p:spPr>
          <a:xfrm>
            <a:off x="355600" y="1600200"/>
            <a:ext cx="8229600" cy="3962400"/>
          </a:xfrm>
        </p:spPr>
        <p:txBody>
          <a:bodyPr>
            <a:noAutofit/>
          </a:bodyPr>
          <a:lstStyle/>
          <a:p>
            <a:pPr>
              <a:lnSpc>
                <a:spcPct val="110000"/>
              </a:lnSpc>
              <a:spcBef>
                <a:spcPct val="0"/>
              </a:spcBef>
              <a:spcAft>
                <a:spcPts val="1200"/>
              </a:spcAft>
              <a:defRPr/>
            </a:pPr>
            <a:r>
              <a:rPr lang="en-US" sz="2800" dirty="0" smtClean="0"/>
              <a:t>Coastline had changed significantly since the initial boundary was established</a:t>
            </a:r>
          </a:p>
          <a:p>
            <a:pPr>
              <a:lnSpc>
                <a:spcPct val="110000"/>
              </a:lnSpc>
              <a:spcBef>
                <a:spcPct val="0"/>
              </a:spcBef>
              <a:spcAft>
                <a:spcPts val="1200"/>
              </a:spcAft>
              <a:defRPr/>
            </a:pPr>
            <a:r>
              <a:rPr lang="en-US" sz="2800" dirty="0" smtClean="0"/>
              <a:t>Inconsistent </a:t>
            </a:r>
            <a:r>
              <a:rPr lang="en-US" sz="2800" dirty="0"/>
              <a:t>with boundaries of other coastal related programs in Louisiana (CWPPRA,  State’s Coastal Master Plan</a:t>
            </a:r>
            <a:r>
              <a:rPr lang="en-US" sz="2800" dirty="0" smtClean="0"/>
              <a:t>, BTNEP, </a:t>
            </a:r>
            <a:r>
              <a:rPr lang="en-US" sz="2800" dirty="0"/>
              <a:t>etc</a:t>
            </a:r>
            <a:r>
              <a:rPr lang="en-US" sz="2800" dirty="0" smtClean="0"/>
              <a:t>.)</a:t>
            </a:r>
          </a:p>
          <a:p>
            <a:pPr>
              <a:lnSpc>
                <a:spcPct val="110000"/>
              </a:lnSpc>
              <a:spcBef>
                <a:spcPct val="0"/>
              </a:spcBef>
              <a:spcAft>
                <a:spcPts val="1200"/>
              </a:spcAft>
              <a:defRPr/>
            </a:pPr>
            <a:r>
              <a:rPr lang="en-US" sz="2800" dirty="0" smtClean="0"/>
              <a:t>Some coastal wetlands were not included</a:t>
            </a:r>
          </a:p>
          <a:p>
            <a:pPr>
              <a:lnSpc>
                <a:spcPct val="110000"/>
              </a:lnSpc>
              <a:spcBef>
                <a:spcPct val="0"/>
              </a:spcBef>
              <a:spcAft>
                <a:spcPts val="1200"/>
              </a:spcAft>
              <a:defRPr/>
            </a:pPr>
            <a:endParaRPr lang="en-US" sz="2800" dirty="0"/>
          </a:p>
          <a:p>
            <a:pPr>
              <a:spcBef>
                <a:spcPct val="0"/>
              </a:spcBef>
              <a:spcAft>
                <a:spcPts val="600"/>
              </a:spcAft>
              <a:defRPr/>
            </a:pPr>
            <a:endParaRPr lang="en-US" sz="2400" dirty="0" smtClean="0"/>
          </a:p>
          <a:p>
            <a:pPr>
              <a:defRPr/>
            </a:pPr>
            <a:endParaRPr lang="en-US" sz="2400" dirty="0" smtClean="0"/>
          </a:p>
        </p:txBody>
      </p:sp>
      <p:pic>
        <p:nvPicPr>
          <p:cNvPr id="16387" name="Picture 3" descr="dnrcoastmgt_sm.gif"/>
          <p:cNvPicPr>
            <a:picLocks noChangeAspect="1"/>
          </p:cNvPicPr>
          <p:nvPr/>
        </p:nvPicPr>
        <p:blipFill>
          <a:blip r:embed="rId3"/>
          <a:srcRect/>
          <a:stretch>
            <a:fillRect/>
          </a:stretch>
        </p:blipFill>
        <p:spPr bwMode="auto">
          <a:xfrm>
            <a:off x="8077200" y="152400"/>
            <a:ext cx="1066800" cy="990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917B0D1-BF81-4640-9252-237BAF88AE34}"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2D8815D-1C00-4650-9F08-3690400B6B2A}" type="slidenum">
              <a:rPr lang="en-US">
                <a:solidFill>
                  <a:srgbClr val="FFFFFF"/>
                </a:solidFill>
              </a:rPr>
              <a:pPr>
                <a:defRPr/>
              </a:pPr>
              <a:t>6</a:t>
            </a:fld>
            <a:endParaRPr lang="en-US" dirty="0">
              <a:solidFill>
                <a:srgbClr val="FFFFFF"/>
              </a:solidFill>
            </a:endParaRPr>
          </a:p>
        </p:txBody>
      </p:sp>
      <p:sp>
        <p:nvSpPr>
          <p:cNvPr id="5" name="Rectangle 2"/>
          <p:cNvSpPr>
            <a:spLocks noGrp="1" noChangeArrowheads="1"/>
          </p:cNvSpPr>
          <p:nvPr>
            <p:ph type="title"/>
          </p:nvPr>
        </p:nvSpPr>
        <p:spPr>
          <a:xfrm>
            <a:off x="457200" y="76200"/>
            <a:ext cx="8229600" cy="1143000"/>
          </a:xfrm>
        </p:spPr>
        <p:txBody>
          <a:bodyPr/>
          <a:lstStyle/>
          <a:p>
            <a:pPr>
              <a:defRPr/>
            </a:pPr>
            <a:r>
              <a:rPr lang="en-US" dirty="0" smtClean="0">
                <a:cs typeface="Tahoma" pitchFamily="34" charset="0"/>
              </a:rPr>
              <a:t>Science Study Summary</a:t>
            </a:r>
          </a:p>
        </p:txBody>
      </p:sp>
      <p:sp>
        <p:nvSpPr>
          <p:cNvPr id="6" name="Rectangle 252"/>
          <p:cNvSpPr txBox="1">
            <a:spLocks noChangeArrowheads="1"/>
          </p:cNvSpPr>
          <p:nvPr/>
        </p:nvSpPr>
        <p:spPr bwMode="auto">
          <a:xfrm>
            <a:off x="371475" y="1219200"/>
            <a:ext cx="8620125" cy="5257800"/>
          </a:xfrm>
          <a:prstGeom prst="rect">
            <a:avLst/>
          </a:prstGeom>
          <a:noFill/>
          <a:ln w="9525">
            <a:noFill/>
            <a:miter lim="800000"/>
            <a:headEnd/>
            <a:tailEnd/>
          </a:ln>
          <a:effectLst/>
        </p:spPr>
        <p:txBody>
          <a:bodyPr/>
          <a:lstStyle/>
          <a:p>
            <a:pPr marL="342900" indent="-342900">
              <a:spcBef>
                <a:spcPts val="0"/>
              </a:spcBef>
              <a:spcAft>
                <a:spcPts val="300"/>
              </a:spcAft>
              <a:buClr>
                <a:srgbClr val="FFC000"/>
              </a:buClr>
              <a:buSzPct val="120000"/>
              <a:buFont typeface="Arial" pitchFamily="34" charset="0"/>
              <a:buChar char="•"/>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Science-based boundary </a:t>
            </a:r>
            <a:r>
              <a:rPr lang="en-US" sz="2400" dirty="0">
                <a:solidFill>
                  <a:srgbClr val="FFFFFF"/>
                </a:solidFill>
                <a:latin typeface="Tahoma" pitchFamily="34" charset="0"/>
                <a:cs typeface="Tahoma" pitchFamily="34" charset="0"/>
              </a:rPr>
              <a:t>incorporates environmental changes that have taken place since </a:t>
            </a:r>
            <a:r>
              <a:rPr lang="en-US" sz="2400" dirty="0">
                <a:solidFill>
                  <a:srgbClr val="FFFFFF"/>
                </a:solidFill>
                <a:latin typeface="Tahoma" pitchFamily="34" charset="0"/>
                <a:cs typeface="Tahoma" pitchFamily="34" charset="0"/>
              </a:rPr>
              <a:t>initial boundary </a:t>
            </a:r>
            <a:r>
              <a:rPr lang="en-US" sz="2400" dirty="0">
                <a:solidFill>
                  <a:srgbClr val="FFFFFF"/>
                </a:solidFill>
                <a:latin typeface="Tahoma" pitchFamily="34" charset="0"/>
                <a:cs typeface="Tahoma" pitchFamily="34" charset="0"/>
              </a:rPr>
              <a:t>was established in </a:t>
            </a:r>
            <a:r>
              <a:rPr lang="en-US" sz="2400" dirty="0">
                <a:solidFill>
                  <a:srgbClr val="FFFFFF"/>
                </a:solidFill>
                <a:latin typeface="Tahoma" pitchFamily="34" charset="0"/>
                <a:cs typeface="Tahoma" pitchFamily="34" charset="0"/>
              </a:rPr>
              <a:t>1978</a:t>
            </a:r>
          </a:p>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The study used information on storm surge, geology, elevation, soil type, vegetation, predicted subsidence/sea level rise, and boundaries of existing coastal programs to identify areas with a high level of coastal influence</a:t>
            </a: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r>
              <a:rPr lang="en-US" sz="2400" dirty="0">
                <a:solidFill>
                  <a:srgbClr val="FFFFFF"/>
                </a:solidFill>
                <a:latin typeface="Tahoma" pitchFamily="34" charset="0"/>
                <a:cs typeface="Tahoma" pitchFamily="34" charset="0"/>
              </a:rPr>
              <a:t>New coastal </a:t>
            </a:r>
            <a:r>
              <a:rPr lang="en-US" sz="2400" dirty="0">
                <a:solidFill>
                  <a:srgbClr val="FFFFFF"/>
                </a:solidFill>
                <a:latin typeface="Tahoma" pitchFamily="34" charset="0"/>
                <a:cs typeface="Tahoma" pitchFamily="34" charset="0"/>
              </a:rPr>
              <a:t>zone boundary incorporates </a:t>
            </a:r>
            <a:r>
              <a:rPr lang="en-US" sz="2400" dirty="0">
                <a:solidFill>
                  <a:srgbClr val="FFFFFF"/>
                </a:solidFill>
                <a:latin typeface="Tahoma" pitchFamily="34" charset="0"/>
                <a:cs typeface="Tahoma" pitchFamily="34" charset="0"/>
              </a:rPr>
              <a:t>a </a:t>
            </a:r>
            <a:r>
              <a:rPr lang="en-US" sz="2400" dirty="0">
                <a:solidFill>
                  <a:srgbClr val="FFFFFF"/>
                </a:solidFill>
                <a:latin typeface="Tahoma" pitchFamily="34" charset="0"/>
                <a:cs typeface="Tahoma" pitchFamily="34" charset="0"/>
              </a:rPr>
              <a:t>net increase of 1887 </a:t>
            </a:r>
            <a:r>
              <a:rPr lang="en-US" sz="2400" dirty="0">
                <a:solidFill>
                  <a:srgbClr val="FFFFFF"/>
                </a:solidFill>
                <a:latin typeface="Tahoma" pitchFamily="34" charset="0"/>
                <a:cs typeface="Tahoma" pitchFamily="34" charset="0"/>
              </a:rPr>
              <a:t>square </a:t>
            </a:r>
            <a:r>
              <a:rPr lang="en-US" sz="2400" dirty="0">
                <a:solidFill>
                  <a:srgbClr val="FFFFFF"/>
                </a:solidFill>
                <a:latin typeface="Tahoma" pitchFamily="34" charset="0"/>
                <a:cs typeface="Tahoma" pitchFamily="34" charset="0"/>
              </a:rPr>
              <a:t>miles </a:t>
            </a:r>
            <a:r>
              <a:rPr lang="en-US" sz="2400" dirty="0">
                <a:solidFill>
                  <a:srgbClr val="FFFFFF"/>
                </a:solidFill>
                <a:latin typeface="Tahoma" pitchFamily="34" charset="0"/>
                <a:cs typeface="Tahoma" pitchFamily="34" charset="0"/>
              </a:rPr>
              <a:t>(12.6% increase)</a:t>
            </a: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2400" dirty="0">
              <a:solidFill>
                <a:srgbClr val="FFFFFF"/>
              </a:solidFill>
              <a:latin typeface="Tahoma" pitchFamily="34" charset="0"/>
              <a:cs typeface="Tahoma" pitchFamily="34" charset="0"/>
            </a:endParaRPr>
          </a:p>
          <a:p>
            <a:pPr marL="342900" indent="-342900">
              <a:spcBef>
                <a:spcPts val="0"/>
              </a:spcBef>
              <a:spcAft>
                <a:spcPts val="300"/>
              </a:spcAft>
              <a:buClr>
                <a:srgbClr val="FFC000"/>
              </a:buClr>
              <a:buSzPct val="120000"/>
              <a:buFont typeface="Arial" pitchFamily="34" charset="0"/>
              <a:buChar char="•"/>
              <a:defRPr/>
            </a:pPr>
            <a:endParaRPr lang="en-US" sz="1600" b="1" dirty="0">
              <a:solidFill>
                <a:srgbClr val="FFFFFF"/>
              </a:solidFill>
              <a:latin typeface="Tahoma" pitchFamily="34" charset="0"/>
              <a:cs typeface="Tahoma" pitchFamily="34" charset="0"/>
            </a:endParaRP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r>
              <a:rPr lang="en-US" sz="2000" dirty="0">
                <a:solidFill>
                  <a:srgbClr val="000099"/>
                </a:solidFill>
                <a:effectLst>
                  <a:outerShdw blurRad="38100" dist="38100" dir="2700000" algn="tl">
                    <a:srgbClr val="000000"/>
                  </a:outerShdw>
                </a:effectLst>
                <a:latin typeface="Tahoma" pitchFamily="34" charset="0"/>
                <a:cs typeface="Tahoma" pitchFamily="34" charset="0"/>
              </a:rPr>
              <a:t> </a:t>
            </a: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18436" name="Picture 6" descr="dnrcoastmgt_sm.gif"/>
          <p:cNvPicPr>
            <a:picLocks noChangeAspect="1"/>
          </p:cNvPicPr>
          <p:nvPr/>
        </p:nvPicPr>
        <p:blipFill>
          <a:blip r:embed="rId3"/>
          <a:srcRect/>
          <a:stretch>
            <a:fillRect/>
          </a:stretch>
        </p:blipFill>
        <p:spPr bwMode="auto">
          <a:xfrm>
            <a:off x="7924800" y="2286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EAF4C8-5CD9-462B-8114-56AE5F51EC43}" type="slidenum">
              <a:rPr lang="en-US">
                <a:solidFill>
                  <a:srgbClr val="FFFFFF"/>
                </a:solidFill>
              </a:rPr>
              <a:pPr>
                <a:defRPr/>
              </a:pPr>
              <a:t>7</a:t>
            </a:fld>
            <a:endParaRPr lang="en-US" dirty="0">
              <a:solidFill>
                <a:srgbClr val="FFFFFF"/>
              </a:solidFill>
            </a:endParaRPr>
          </a:p>
        </p:txBody>
      </p:sp>
      <p:sp>
        <p:nvSpPr>
          <p:cNvPr id="5" name="Rectangle 2"/>
          <p:cNvSpPr>
            <a:spLocks noGrp="1" noChangeArrowheads="1"/>
          </p:cNvSpPr>
          <p:nvPr>
            <p:ph type="title"/>
          </p:nvPr>
        </p:nvSpPr>
        <p:spPr>
          <a:xfrm>
            <a:off x="457200" y="533400"/>
            <a:ext cx="8229600" cy="1219200"/>
          </a:xfrm>
        </p:spPr>
        <p:txBody>
          <a:bodyPr/>
          <a:lstStyle/>
          <a:p>
            <a:pPr>
              <a:defRPr/>
            </a:pPr>
            <a:r>
              <a:rPr lang="en-US" dirty="0" smtClean="0"/>
              <a:t/>
            </a:r>
            <a:br>
              <a:rPr lang="en-US" dirty="0" smtClean="0"/>
            </a:br>
            <a:endParaRPr lang="en-US" dirty="0" smtClean="0">
              <a:cs typeface="Tahoma" pitchFamily="34" charset="0"/>
            </a:endParaRPr>
          </a:p>
        </p:txBody>
      </p:sp>
      <p:sp>
        <p:nvSpPr>
          <p:cNvPr id="6" name="Rectangle 252"/>
          <p:cNvSpPr txBox="1">
            <a:spLocks noChangeArrowheads="1"/>
          </p:cNvSpPr>
          <p:nvPr/>
        </p:nvSpPr>
        <p:spPr bwMode="auto">
          <a:xfrm>
            <a:off x="533400" y="1957388"/>
            <a:ext cx="7924800" cy="800100"/>
          </a:xfrm>
          <a:prstGeom prst="rect">
            <a:avLst/>
          </a:prstGeom>
          <a:noFill/>
          <a:ln w="9525">
            <a:noFill/>
            <a:miter lim="800000"/>
            <a:headEnd/>
            <a:tailEnd/>
          </a:ln>
          <a:effectLst/>
        </p:spPr>
        <p:txBody>
          <a:bodyPr/>
          <a:lstStyle/>
          <a:p>
            <a:pPr marL="0" lvl="2">
              <a:spcBef>
                <a:spcPts val="0"/>
              </a:spcBef>
              <a:spcAft>
                <a:spcPts val="300"/>
              </a:spcAft>
              <a:buClr>
                <a:srgbClr val="FFC000"/>
              </a:buClr>
              <a:buSzPct val="120000"/>
              <a:defRPr/>
            </a:pPr>
            <a:r>
              <a:rPr lang="en-US" sz="4400" b="1" dirty="0">
                <a:solidFill>
                  <a:srgbClr val="FFFFFF"/>
                </a:solidFill>
                <a:effectLst>
                  <a:outerShdw blurRad="38100" dist="38100" dir="2700000" algn="tl">
                    <a:srgbClr val="000000">
                      <a:alpha val="43137"/>
                    </a:srgbClr>
                  </a:outerShdw>
                </a:effectLst>
                <a:latin typeface="+mn-lt"/>
                <a:cs typeface="Tahoma" pitchFamily="34" charset="0"/>
              </a:rPr>
              <a:t>What Does Act 588 Require?</a:t>
            </a:r>
            <a:endParaRPr lang="en-US" sz="2400" dirty="0">
              <a:solidFill>
                <a:srgbClr val="FFFFFF"/>
              </a:solidFill>
              <a:effectLst>
                <a:outerShdw blurRad="38100" dist="38100" dir="2700000" algn="tl">
                  <a:srgbClr val="000000">
                    <a:alpha val="43137"/>
                  </a:srgbClr>
                </a:outerShdw>
              </a:effectLst>
              <a:latin typeface="Tahoma" pitchFamily="34" charset="0"/>
              <a:cs typeface="Tahoma" pitchFamily="34" charset="0"/>
            </a:endParaRPr>
          </a:p>
          <a:p>
            <a:pPr marL="342900" indent="-342900">
              <a:spcBef>
                <a:spcPts val="0"/>
              </a:spcBef>
              <a:spcAft>
                <a:spcPts val="300"/>
              </a:spcAft>
              <a:buClr>
                <a:srgbClr val="FFC000"/>
              </a:buClr>
              <a:buSzPct val="120000"/>
              <a:defRPr/>
            </a:pPr>
            <a:r>
              <a:rPr lang="en-US" sz="1600" b="1" dirty="0">
                <a:solidFill>
                  <a:srgbClr val="FFFFFF"/>
                </a:solidFill>
                <a:latin typeface="Tahoma" pitchFamily="34" charset="0"/>
                <a:cs typeface="Tahoma" pitchFamily="34" charset="0"/>
              </a:rPr>
              <a:t>				</a:t>
            </a: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a:p>
            <a:pPr marL="342900" indent="-342900">
              <a:spcBef>
                <a:spcPts val="0"/>
              </a:spcBef>
              <a:buClr>
                <a:srgbClr val="FFCC00"/>
              </a:buClr>
              <a:buSzPct val="120000"/>
              <a:defRPr/>
            </a:pPr>
            <a:endParaRPr lang="en-US" sz="2000" dirty="0">
              <a:solidFill>
                <a:srgbClr val="000099"/>
              </a:solidFill>
              <a:effectLst>
                <a:outerShdw blurRad="38100" dist="38100" dir="2700000" algn="tl">
                  <a:srgbClr val="000000"/>
                </a:outerShdw>
              </a:effectLst>
              <a:latin typeface="Tahoma" pitchFamily="34" charset="0"/>
              <a:cs typeface="Tahoma" pitchFamily="34" charset="0"/>
            </a:endParaRPr>
          </a:p>
        </p:txBody>
      </p:sp>
      <p:pic>
        <p:nvPicPr>
          <p:cNvPr id="20484" name="Picture 6" descr="dnrcoastmgt_sm.gif"/>
          <p:cNvPicPr>
            <a:picLocks noChangeAspect="1"/>
          </p:cNvPicPr>
          <p:nvPr/>
        </p:nvPicPr>
        <p:blipFill>
          <a:blip r:embed="rId3"/>
          <a:srcRect/>
          <a:stretch>
            <a:fillRect/>
          </a:stretch>
        </p:blipFill>
        <p:spPr bwMode="auto">
          <a:xfrm>
            <a:off x="7924800" y="228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13" y="228600"/>
            <a:ext cx="8512176" cy="1219200"/>
          </a:xfrm>
        </p:spPr>
        <p:txBody>
          <a:bodyPr>
            <a:normAutofit/>
          </a:bodyPr>
          <a:lstStyle/>
          <a:p>
            <a:pPr>
              <a:defRPr/>
            </a:pPr>
            <a:r>
              <a:rPr lang="en-US" dirty="0" smtClean="0"/>
              <a:t>Provisions of Act 588 </a:t>
            </a:r>
            <a:endParaRPr lang="en-US" dirty="0"/>
          </a:p>
        </p:txBody>
      </p:sp>
      <p:sp>
        <p:nvSpPr>
          <p:cNvPr id="3" name="Content Placeholder 2"/>
          <p:cNvSpPr>
            <a:spLocks noGrp="1"/>
          </p:cNvSpPr>
          <p:nvPr>
            <p:ph idx="1"/>
          </p:nvPr>
        </p:nvSpPr>
        <p:spPr>
          <a:xfrm>
            <a:off x="457200" y="1371600"/>
            <a:ext cx="8229600" cy="4800600"/>
          </a:xfrm>
        </p:spPr>
        <p:txBody>
          <a:bodyPr>
            <a:normAutofit/>
          </a:bodyPr>
          <a:lstStyle/>
          <a:p>
            <a:pPr>
              <a:spcBef>
                <a:spcPts val="0"/>
              </a:spcBef>
              <a:spcAft>
                <a:spcPts val="400"/>
              </a:spcAft>
              <a:defRPr/>
            </a:pPr>
            <a:endParaRPr lang="en-US" sz="2400" dirty="0" smtClean="0"/>
          </a:p>
          <a:p>
            <a:pPr>
              <a:spcBef>
                <a:spcPts val="0"/>
              </a:spcBef>
              <a:spcAft>
                <a:spcPts val="400"/>
              </a:spcAft>
              <a:defRPr/>
            </a:pPr>
            <a:r>
              <a:rPr lang="en-US" sz="2600" dirty="0" smtClean="0"/>
              <a:t>Act became effective upon signature of the Governor (June 7, 2012)</a:t>
            </a:r>
          </a:p>
          <a:p>
            <a:pPr>
              <a:spcBef>
                <a:spcPts val="0"/>
              </a:spcBef>
              <a:spcAft>
                <a:spcPts val="400"/>
              </a:spcAft>
              <a:defRPr/>
            </a:pPr>
            <a:r>
              <a:rPr lang="en-US" sz="2600" dirty="0" smtClean="0"/>
              <a:t>Modifies inland boundary of Coastal Zone (12.6% increase in coastal area) </a:t>
            </a:r>
          </a:p>
          <a:p>
            <a:pPr>
              <a:spcBef>
                <a:spcPts val="0"/>
              </a:spcBef>
              <a:spcAft>
                <a:spcPts val="400"/>
              </a:spcAft>
              <a:defRPr/>
            </a:pPr>
            <a:r>
              <a:rPr lang="en-US" sz="2600" dirty="0" smtClean="0"/>
              <a:t>New boundary follows recommendations of the science-based evaluation report accepted by the CPRA and provided to Legislature in 2011</a:t>
            </a:r>
          </a:p>
          <a:p>
            <a:pPr>
              <a:spcBef>
                <a:spcPts val="0"/>
              </a:spcBef>
              <a:spcAft>
                <a:spcPts val="400"/>
              </a:spcAft>
              <a:buFont typeface="Wingdings" pitchFamily="2" charset="2"/>
              <a:buNone/>
              <a:defRPr/>
            </a:pPr>
            <a:endParaRPr lang="en-US" sz="2600" dirty="0" smtClean="0"/>
          </a:p>
          <a:p>
            <a:pPr>
              <a:spcBef>
                <a:spcPts val="0"/>
              </a:spcBef>
              <a:spcAft>
                <a:spcPts val="400"/>
              </a:spcAft>
              <a:buFont typeface="Wingdings" pitchFamily="2" charset="2"/>
              <a:buNone/>
              <a:defRPr/>
            </a:pPr>
            <a:endParaRPr lang="en-US" sz="2000" dirty="0" smtClean="0"/>
          </a:p>
          <a:p>
            <a:pPr>
              <a:spcBef>
                <a:spcPts val="0"/>
              </a:spcBef>
              <a:spcAft>
                <a:spcPts val="400"/>
              </a:spcAft>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22A600F1-DE58-43EF-8103-8600B109ADC1}" type="slidenum">
              <a:rPr lang="en-US">
                <a:latin typeface="Arial" charset="0"/>
              </a:rPr>
              <a:pPr>
                <a:defRPr/>
              </a:pPr>
              <a:t>8</a:t>
            </a:fld>
            <a:endParaRPr lang="en-US" dirty="0">
              <a:latin typeface="Arial" charset="0"/>
            </a:endParaRPr>
          </a:p>
        </p:txBody>
      </p:sp>
      <p:pic>
        <p:nvPicPr>
          <p:cNvPr id="22533" name="Picture 3" descr="dnrcoastmgt_sm.gif"/>
          <p:cNvPicPr>
            <a:picLocks noChangeAspect="1"/>
          </p:cNvPicPr>
          <p:nvPr/>
        </p:nvPicPr>
        <p:blipFill>
          <a:blip r:embed="rId4"/>
          <a:srcRect/>
          <a:stretch>
            <a:fillRect/>
          </a:stretch>
        </p:blipFill>
        <p:spPr bwMode="auto">
          <a:xfrm>
            <a:off x="7924800" y="115888"/>
            <a:ext cx="1074738" cy="1027112"/>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3" y="228600"/>
            <a:ext cx="8512176" cy="1325563"/>
          </a:xfrm>
        </p:spPr>
        <p:txBody>
          <a:bodyPr>
            <a:normAutofit/>
          </a:bodyPr>
          <a:lstStyle/>
          <a:p>
            <a:pPr>
              <a:defRPr/>
            </a:pPr>
            <a:r>
              <a:rPr lang="en-US" dirty="0" smtClean="0"/>
              <a:t>Provisions of Act 588 (cont’d)</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spcBef>
                <a:spcPts val="0"/>
              </a:spcBef>
              <a:spcAft>
                <a:spcPts val="400"/>
              </a:spcAft>
              <a:defRPr/>
            </a:pPr>
            <a:r>
              <a:rPr lang="en-US" sz="2400" dirty="0" smtClean="0"/>
              <a:t>Requires an electronic version of new boundary map to be available on the OCM website for viewing/download</a:t>
            </a:r>
          </a:p>
          <a:p>
            <a:pPr>
              <a:spcBef>
                <a:spcPts val="0"/>
              </a:spcBef>
              <a:spcAft>
                <a:spcPts val="400"/>
              </a:spcAft>
              <a:defRPr/>
            </a:pPr>
            <a:r>
              <a:rPr lang="en-US" sz="2400" dirty="0" smtClean="0"/>
              <a:t>Requires DNR Secretary to maintain map(s) depicting areas in coastal zone determined by the Secretary to be a fastland or above the 5-foot contour</a:t>
            </a:r>
          </a:p>
          <a:p>
            <a:pPr>
              <a:spcBef>
                <a:spcPts val="0"/>
              </a:spcBef>
              <a:spcAft>
                <a:spcPts val="400"/>
              </a:spcAft>
              <a:defRPr/>
            </a:pPr>
            <a:r>
              <a:rPr lang="en-US" sz="2400" dirty="0" smtClean="0"/>
              <a:t>Those maps shall be readily accessible to the public for their comparison to proposed project footprints, to help them make their own determination as to whether their activity is exempt (goal is to reduce the number of unnecessary permit applications).</a:t>
            </a:r>
            <a:endParaRPr lang="en-US" sz="2000" dirty="0" smtClean="0"/>
          </a:p>
          <a:p>
            <a:pPr>
              <a:spcBef>
                <a:spcPts val="0"/>
              </a:spcBef>
              <a:spcAft>
                <a:spcPts val="400"/>
              </a:spcAft>
              <a:buFont typeface="Wingdings" pitchFamily="2" charset="2"/>
              <a:buNone/>
              <a:defRPr/>
            </a:pPr>
            <a:endParaRPr lang="en-US" dirty="0"/>
          </a:p>
        </p:txBody>
      </p:sp>
      <p:pic>
        <p:nvPicPr>
          <p:cNvPr id="24579" name="Picture 3" descr="dnrcoastmgt_sm.gif"/>
          <p:cNvPicPr>
            <a:picLocks noChangeAspect="1"/>
          </p:cNvPicPr>
          <p:nvPr/>
        </p:nvPicPr>
        <p:blipFill>
          <a:blip r:embed="rId3"/>
          <a:srcRect/>
          <a:stretch>
            <a:fillRect/>
          </a:stretch>
        </p:blipFill>
        <p:spPr bwMode="auto">
          <a:xfrm>
            <a:off x="7924800" y="115888"/>
            <a:ext cx="1074738" cy="10271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4B37B45-6C4A-4BD3-9218-3E375D875377}" type="slidenum">
              <a:rPr lang="en-US">
                <a:latin typeface="Arial" charset="0"/>
              </a:rPr>
              <a:pPr>
                <a:defRPr/>
              </a:pPr>
              <a:t>9</a:t>
            </a:fld>
            <a:endParaRPr lang="en-US"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M">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CM">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2.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docProps/app.xml><?xml version="1.0" encoding="utf-8"?>
<Properties xmlns="http://schemas.openxmlformats.org/officeDocument/2006/extended-properties" xmlns:vt="http://schemas.openxmlformats.org/officeDocument/2006/docPropsVTypes">
  <Template/>
  <TotalTime>22077</TotalTime>
  <Words>1627</Words>
  <Application>Microsoft Office PowerPoint</Application>
  <PresentationFormat>On-screen Show (4:3)</PresentationFormat>
  <Paragraphs>337</Paragraphs>
  <Slides>37</Slides>
  <Notes>37</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37</vt:i4>
      </vt:variant>
    </vt:vector>
  </HeadingPairs>
  <TitlesOfParts>
    <vt:vector size="44" baseType="lpstr">
      <vt:lpstr>Arial</vt:lpstr>
      <vt:lpstr>Wingdings</vt:lpstr>
      <vt:lpstr>Calibri</vt:lpstr>
      <vt:lpstr>Tahoma</vt:lpstr>
      <vt:lpstr>Comic Sans MS</vt:lpstr>
      <vt:lpstr>OCM</vt:lpstr>
      <vt:lpstr>1_OCM</vt:lpstr>
      <vt:lpstr>Slide 1</vt:lpstr>
      <vt:lpstr>Presentation Focus</vt:lpstr>
      <vt:lpstr> </vt:lpstr>
      <vt:lpstr>History</vt:lpstr>
      <vt:lpstr>Concerns with  Previous Boundary</vt:lpstr>
      <vt:lpstr>Science Study Summary</vt:lpstr>
      <vt:lpstr> </vt:lpstr>
      <vt:lpstr>Provisions of Act 588 </vt:lpstr>
      <vt:lpstr>Provisions of Act 588 (cont’d)</vt:lpstr>
      <vt:lpstr>Provisions of Act 588 (cont’d)</vt:lpstr>
      <vt:lpstr>Slide 11</vt:lpstr>
      <vt:lpstr>Summary of Boundary Changes</vt:lpstr>
      <vt:lpstr>Five Parishes Were Partially Included  Now Entirely Included</vt:lpstr>
      <vt:lpstr>Three Parishes with Increased Coastal Area – Entire Parish Not Included</vt:lpstr>
      <vt:lpstr>Parishes with Decreased Coastal Area</vt:lpstr>
      <vt:lpstr> </vt:lpstr>
      <vt:lpstr>Boundary Change Benefits: Coastal Zone Management</vt:lpstr>
      <vt:lpstr>Slide 18</vt:lpstr>
      <vt:lpstr>PGP Benefits</vt:lpstr>
      <vt:lpstr> </vt:lpstr>
      <vt:lpstr>Permitting Requirements in Areas Added to Coastal Zone</vt:lpstr>
      <vt:lpstr>OCM’s Regulatory Role</vt:lpstr>
      <vt:lpstr>Activities Requiring Permits</vt:lpstr>
      <vt:lpstr>Exempt Activities</vt:lpstr>
      <vt:lpstr>Joint Permit Application</vt:lpstr>
      <vt:lpstr>Online Permitting</vt:lpstr>
      <vt:lpstr>OCM Objectives</vt:lpstr>
      <vt:lpstr>Mitigation</vt:lpstr>
      <vt:lpstr>Pre-application Meetings</vt:lpstr>
      <vt:lpstr> </vt:lpstr>
      <vt:lpstr>Implementing Act 588</vt:lpstr>
      <vt:lpstr>Implementing Act 588</vt:lpstr>
      <vt:lpstr>Implementing Act 588</vt:lpstr>
      <vt:lpstr>Web Links</vt:lpstr>
      <vt:lpstr>Contact Information</vt:lpstr>
      <vt:lpstr>THE BIG PICTURE: Long Term Outcome Vision</vt:lpstr>
      <vt:lpstr>Slide 37</vt:lpstr>
    </vt:vector>
  </TitlesOfParts>
  <Company>LADNR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DNR</dc:creator>
  <cp:lastModifiedBy>NSUSER</cp:lastModifiedBy>
  <cp:revision>487</cp:revision>
  <cp:lastPrinted>2012-02-29T21:02:32Z</cp:lastPrinted>
  <dcterms:created xsi:type="dcterms:W3CDTF">2012-02-02T17:35:52Z</dcterms:created>
  <dcterms:modified xsi:type="dcterms:W3CDTF">2012-09-11T14:06:44Z</dcterms:modified>
</cp:coreProperties>
</file>